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6" r:id="rId4"/>
    <p:sldId id="291" r:id="rId5"/>
    <p:sldId id="292" r:id="rId6"/>
    <p:sldId id="293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66"/>
    <a:srgbClr val="CCD4FC"/>
    <a:srgbClr val="96D9EE"/>
    <a:srgbClr val="FFFFFF"/>
    <a:srgbClr val="FEF9E4"/>
    <a:srgbClr val="FDFEE6"/>
    <a:srgbClr val="FDFEE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microsoft.com/office/2007/relationships/hdphoto" Target="../media/hdphoto2.wdp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microsoft.com/office/2007/relationships/hdphoto" Target="../media/hdphoto1.wdp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3" Type="http://schemas.openxmlformats.org/officeDocument/2006/relationships/image" Target="../media/image14.png"/><Relationship Id="rId7" Type="http://schemas.openxmlformats.org/officeDocument/2006/relationships/image" Target="../media/image8.png"/><Relationship Id="rId12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microsoft.com/office/2007/relationships/hdphoto" Target="../media/hdphoto2.wdp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microsoft.com/office/2007/relationships/hdphoto" Target="../media/hdphoto3.wdp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9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2.wdp"/><Relationship Id="rId5" Type="http://schemas.microsoft.com/office/2007/relationships/hdphoto" Target="../media/hdphoto4.wdp"/><Relationship Id="rId10" Type="http://schemas.openxmlformats.org/officeDocument/2006/relationships/image" Target="../media/image11.png"/><Relationship Id="rId4" Type="http://schemas.openxmlformats.org/officeDocument/2006/relationships/image" Target="../media/image16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9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2.wdp"/><Relationship Id="rId5" Type="http://schemas.microsoft.com/office/2007/relationships/hdphoto" Target="../media/hdphoto5.wdp"/><Relationship Id="rId10" Type="http://schemas.openxmlformats.org/officeDocument/2006/relationships/image" Target="../media/image11.png"/><Relationship Id="rId4" Type="http://schemas.openxmlformats.org/officeDocument/2006/relationships/image" Target="../media/image17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Medvídek se ptá, </a:t>
            </a:r>
            <a:b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„Čím se živí zvířátka z lesa“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500">
              <a:srgbClr val="CCD4FC"/>
            </a:gs>
            <a:gs pos="0">
              <a:srgbClr val="96D9EE"/>
            </a:gs>
            <a:gs pos="79000">
              <a:srgbClr val="00B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3"/>
            <a:ext cx="5391397" cy="158066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673" y="413424"/>
            <a:ext cx="4787990" cy="636802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624" y="-286362"/>
            <a:ext cx="4787990" cy="6368026"/>
          </a:xfrm>
          <a:prstGeom prst="rect">
            <a:avLst/>
          </a:prstGeom>
        </p:spPr>
      </p:pic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1454" b="97093" l="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7309" y="712519"/>
            <a:ext cx="4786650" cy="640891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735" y="-65627"/>
            <a:ext cx="4383404" cy="3292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735" y="-65628"/>
            <a:ext cx="4383404" cy="3292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9808" y="-74094"/>
            <a:ext cx="4383404" cy="329212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735" y="-77840"/>
            <a:ext cx="4383404" cy="329212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735" y="-82560"/>
            <a:ext cx="4383404" cy="329212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42757" y="413424"/>
            <a:ext cx="4956073" cy="66014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6241" y="3685027"/>
            <a:ext cx="1986738" cy="121442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727" b="99515" l="250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16922" y="3046656"/>
            <a:ext cx="1551538" cy="220872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4194" y="5757549"/>
            <a:ext cx="1350831" cy="83380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4815" y="5178833"/>
            <a:ext cx="1837227" cy="160261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087005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6D9EE"/>
            </a:gs>
            <a:gs pos="72000">
              <a:srgbClr val="00B050"/>
            </a:gs>
            <a:gs pos="41000">
              <a:srgbClr val="CCD4F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9107" y="20129"/>
            <a:ext cx="4787990" cy="6368026"/>
          </a:xfrm>
          <a:prstGeom prst="rect">
            <a:avLst/>
          </a:prstGeom>
        </p:spPr>
      </p:pic>
      <p:sp useBgFill="1">
        <p:nvSpPr>
          <p:cNvPr id="33" name="Obdélník 32"/>
          <p:cNvSpPr/>
          <p:nvPr/>
        </p:nvSpPr>
        <p:spPr>
          <a:xfrm>
            <a:off x="3218213" y="4916384"/>
            <a:ext cx="5391397" cy="16091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ackgroundRemoval t="0" b="97313" l="0" r="9912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36999" y="2064774"/>
            <a:ext cx="7218904" cy="47291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9436" y="-42214"/>
            <a:ext cx="4383404" cy="3292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8716" y="-42215"/>
            <a:ext cx="4383404" cy="3292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995" y="-42214"/>
            <a:ext cx="4383404" cy="329212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995" y="-42628"/>
            <a:ext cx="4383404" cy="329212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995" y="-59561"/>
            <a:ext cx="4383404" cy="329212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4579" y="475179"/>
            <a:ext cx="4787990" cy="636802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9282" y="1624954"/>
            <a:ext cx="4956073" cy="660149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6241" y="3685027"/>
            <a:ext cx="1986738" cy="121442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727" b="99515" l="250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16922" y="3046656"/>
            <a:ext cx="1551538" cy="220872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4912" y="5486400"/>
            <a:ext cx="1790114" cy="110495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4815" y="5178833"/>
            <a:ext cx="1837227" cy="160261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476572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500">
              <a:srgbClr val="CCD4FC"/>
            </a:gs>
            <a:gs pos="0">
              <a:srgbClr val="96D9EE"/>
            </a:gs>
            <a:gs pos="79000">
              <a:srgbClr val="00B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0358" y="563196"/>
            <a:ext cx="3573370" cy="4752582"/>
          </a:xfrm>
          <a:prstGeom prst="rect">
            <a:avLst/>
          </a:prstGeom>
        </p:spPr>
      </p:pic>
      <p:sp useBgFill="1">
        <p:nvSpPr>
          <p:cNvPr id="33" name="Obdélník 32"/>
          <p:cNvSpPr/>
          <p:nvPr/>
        </p:nvSpPr>
        <p:spPr>
          <a:xfrm>
            <a:off x="3218213" y="4916384"/>
            <a:ext cx="5391397" cy="17673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56" y="30361"/>
            <a:ext cx="5076007" cy="675108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3186" y="-8621"/>
            <a:ext cx="4956073" cy="6601491"/>
          </a:xfrm>
          <a:prstGeom prst="rect">
            <a:avLst/>
          </a:prstGeom>
        </p:spPr>
      </p:pic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363" b="99213" l="0" r="98948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54342" y="3060011"/>
            <a:ext cx="5247817" cy="379798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3735" y="-178909"/>
            <a:ext cx="4383404" cy="3292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2183" y="-128615"/>
            <a:ext cx="4383404" cy="3292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2983" y="-175095"/>
            <a:ext cx="4383404" cy="329212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2967" y="-178910"/>
            <a:ext cx="4383404" cy="329212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4517" y="-132430"/>
            <a:ext cx="4383404" cy="32921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26810" y="2258477"/>
            <a:ext cx="3573370" cy="475258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6241" y="3685027"/>
            <a:ext cx="1986738" cy="121442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727" b="99515" l="250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16922" y="3046656"/>
            <a:ext cx="1551538" cy="220872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4194" y="5757549"/>
            <a:ext cx="1350831" cy="8338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4815" y="5178833"/>
            <a:ext cx="1837227" cy="160261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835387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CD4FC">
                <a:alpha val="55686"/>
              </a:srgbClr>
            </a:gs>
            <a:gs pos="39500">
              <a:srgbClr val="96D9EE"/>
            </a:gs>
            <a:gs pos="79000">
              <a:srgbClr val="00B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5493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60" y="275942"/>
            <a:ext cx="4006925" cy="532921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800" y="-377278"/>
            <a:ext cx="4956073" cy="6601491"/>
          </a:xfrm>
          <a:prstGeom prst="rect">
            <a:avLst/>
          </a:prstGeom>
        </p:spPr>
      </p:pic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2189" b="99042" l="1856" r="99696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341" y="3632361"/>
            <a:ext cx="4863908" cy="324507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6279" y="-152927"/>
            <a:ext cx="4383404" cy="32921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724" y="-125747"/>
            <a:ext cx="4383404" cy="329212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724" y="-167849"/>
            <a:ext cx="4383404" cy="3292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1966" y="-182770"/>
            <a:ext cx="4383404" cy="329212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4454" y="-152928"/>
            <a:ext cx="4383404" cy="329212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0381" y="275942"/>
            <a:ext cx="5208440" cy="69272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6241" y="3685027"/>
            <a:ext cx="1986738" cy="121442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="" xmlns:a14="http://schemas.microsoft.com/office/drawing/2010/main">
                  <a14:imgLayer r:embed="rId11">
                    <a14:imgEffect>
                      <a14:backgroundRemoval t="727" b="99515" l="2500" r="10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16922" y="3046656"/>
            <a:ext cx="1551538" cy="220872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4194" y="5757549"/>
            <a:ext cx="1350831" cy="83380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4815" y="5178833"/>
            <a:ext cx="1837227" cy="160261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399813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xit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Obrázky stromu se souhlasem autora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potravou lesních zvířat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informační gramotnosti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vybírají kliknutím správnou potravu. </a:t>
            </a:r>
            <a:r>
              <a:rPr lang="cs-CZ" smtClean="0"/>
              <a:t>Po </a:t>
            </a:r>
            <a:r>
              <a:rPr lang="cs-CZ" smtClean="0"/>
              <a:t>kliknutí </a:t>
            </a:r>
            <a:r>
              <a:rPr lang="cs-CZ" dirty="0" smtClean="0"/>
              <a:t>se dětem znázorní zpětná vazba v podobě barvy deštníku u medvídka. </a:t>
            </a:r>
          </a:p>
          <a:p>
            <a:r>
              <a:rPr lang="cs-CZ" dirty="0" smtClean="0"/>
              <a:t>Pokud je odpověď správná, deštník zezelená, pokud je to špatně, deštník zčervená.</a:t>
            </a:r>
          </a:p>
          <a:p>
            <a:r>
              <a:rPr lang="cs-CZ" dirty="0" smtClean="0"/>
              <a:t>Po každé změně barvy deštníku tato sama po 1,5 vteřině odezní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 smtClean="0"/>
              <a:t>Zaměřovat </a:t>
            </a:r>
            <a:r>
              <a:rPr lang="cs-CZ" dirty="0"/>
              <a:t>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220</Words>
  <Application>Microsoft Office PowerPoint</Application>
  <PresentationFormat>Vlastní</PresentationFormat>
  <Paragraphs>50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Medvídek se ptá,  „Čím se živí zvířátka z lesa“</vt:lpstr>
      <vt:lpstr>Snímek 2</vt:lpstr>
      <vt:lpstr>Snímek 3</vt:lpstr>
      <vt:lpstr>Snímek 4</vt:lpstr>
      <vt:lpstr>Snímek 5</vt:lpstr>
      <vt:lpstr>Použité odkazy</vt:lpstr>
      <vt:lpstr>Metodický pokyn Integrovaný blok:  Příroda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2015-05-28T21:01:27Z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