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6" r:id="rId4"/>
    <p:sldId id="291" r:id="rId5"/>
    <p:sldId id="292" r:id="rId6"/>
    <p:sldId id="293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66"/>
    <a:srgbClr val="CCD4FC"/>
    <a:srgbClr val="96D9EE"/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2" Type="http://schemas.openxmlformats.org/officeDocument/2006/relationships/image" Target="../media/image4.pn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5" Type="http://schemas.openxmlformats.org/officeDocument/2006/relationships/image" Target="../media/image12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13" Type="http://schemas.openxmlformats.org/officeDocument/2006/relationships/image" Target="../media/image10.png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12" Type="http://schemas.microsoft.com/office/2007/relationships/hdphoto" Target="../media/hdphoto5.wdp"/><Relationship Id="rId2" Type="http://schemas.openxmlformats.org/officeDocument/2006/relationships/image" Target="../media/image4.pn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11" Type="http://schemas.openxmlformats.org/officeDocument/2006/relationships/image" Target="../media/image18.png"/><Relationship Id="rId5" Type="http://schemas.openxmlformats.org/officeDocument/2006/relationships/image" Target="../media/image15.png"/><Relationship Id="rId15" Type="http://schemas.openxmlformats.org/officeDocument/2006/relationships/image" Target="../media/image12.png"/><Relationship Id="rId10" Type="http://schemas.microsoft.com/office/2007/relationships/hdphoto" Target="../media/hdphoto4.wdp"/><Relationship Id="rId4" Type="http://schemas.microsoft.com/office/2007/relationships/hdphoto" Target="../media/hdphoto2.wdp"/><Relationship Id="rId9" Type="http://schemas.openxmlformats.org/officeDocument/2006/relationships/image" Target="../media/image17.png"/><Relationship Id="rId1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microsoft.com/office/2007/relationships/hdphoto" Target="../media/hdphoto5.wdp"/><Relationship Id="rId3" Type="http://schemas.openxmlformats.org/officeDocument/2006/relationships/image" Target="../media/image13.png"/><Relationship Id="rId7" Type="http://schemas.microsoft.com/office/2007/relationships/hdphoto" Target="../media/hdphoto3.wdp"/><Relationship Id="rId12" Type="http://schemas.openxmlformats.org/officeDocument/2006/relationships/image" Target="../media/image18.png"/><Relationship Id="rId2" Type="http://schemas.openxmlformats.org/officeDocument/2006/relationships/image" Target="../media/image4.png"/><Relationship Id="rId16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microsoft.com/office/2007/relationships/hdphoto" Target="../media/hdphoto7.wdp"/><Relationship Id="rId5" Type="http://schemas.microsoft.com/office/2007/relationships/hdphoto" Target="../media/hdphoto2.wdp"/><Relationship Id="rId15" Type="http://schemas.openxmlformats.org/officeDocument/2006/relationships/image" Target="../media/image11.png"/><Relationship Id="rId10" Type="http://schemas.openxmlformats.org/officeDocument/2006/relationships/image" Target="../media/image19.png"/><Relationship Id="rId4" Type="http://schemas.openxmlformats.org/officeDocument/2006/relationships/image" Target="../media/image14.png"/><Relationship Id="rId9" Type="http://schemas.microsoft.com/office/2007/relationships/hdphoto" Target="../media/hdphoto4.wdp"/><Relationship Id="rId1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microsoft.com/office/2007/relationships/hdphoto" Target="../media/hdphoto5.wdp"/><Relationship Id="rId3" Type="http://schemas.openxmlformats.org/officeDocument/2006/relationships/image" Target="../media/image13.png"/><Relationship Id="rId7" Type="http://schemas.microsoft.com/office/2007/relationships/hdphoto" Target="../media/hdphoto3.wdp"/><Relationship Id="rId12" Type="http://schemas.openxmlformats.org/officeDocument/2006/relationships/image" Target="../media/image18.png"/><Relationship Id="rId2" Type="http://schemas.openxmlformats.org/officeDocument/2006/relationships/image" Target="../media/image4.png"/><Relationship Id="rId16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microsoft.com/office/2007/relationships/hdphoto" Target="../media/hdphoto4.wdp"/><Relationship Id="rId5" Type="http://schemas.microsoft.com/office/2007/relationships/hdphoto" Target="../media/hdphoto2.wdp"/><Relationship Id="rId15" Type="http://schemas.openxmlformats.org/officeDocument/2006/relationships/image" Target="../media/image11.png"/><Relationship Id="rId10" Type="http://schemas.openxmlformats.org/officeDocument/2006/relationships/image" Target="../media/image17.png"/><Relationship Id="rId4" Type="http://schemas.openxmlformats.org/officeDocument/2006/relationships/image" Target="../media/image14.png"/><Relationship Id="rId9" Type="http://schemas.microsoft.com/office/2007/relationships/hdphoto" Target="../media/hdphoto8.wdp"/><Relationship Id="rId1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Medvídek se ptá, </a:t>
            </a:r>
            <a:b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„Komu patří mládě z lesa“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Příroda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500">
              <a:srgbClr val="CCD4FC"/>
            </a:gs>
            <a:gs pos="0">
              <a:srgbClr val="96D9EE"/>
            </a:gs>
            <a:gs pos="79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3"/>
            <a:ext cx="5391397" cy="158066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1673" y="413424"/>
            <a:ext cx="4787990" cy="636802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64624" y="-286362"/>
            <a:ext cx="4787990" cy="6368026"/>
          </a:xfrm>
          <a:prstGeom prst="rect">
            <a:avLst/>
          </a:prstGeom>
        </p:spPr>
      </p:pic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454" b="9709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57309" y="712519"/>
            <a:ext cx="4786650" cy="640891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727" b="99515" l="25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0346407" y="3503052"/>
            <a:ext cx="1551538" cy="220872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879" b="98970" l="2549" r="98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09610" y="4526547"/>
            <a:ext cx="1539429" cy="21572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83388" y="3466668"/>
            <a:ext cx="1890493" cy="14948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4602" b="98881" l="0" r="991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24347" y="5214013"/>
            <a:ext cx="2362832" cy="169947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03735" y="-65627"/>
            <a:ext cx="4383404" cy="32921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03735" y="-65628"/>
            <a:ext cx="4383404" cy="329212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03735" y="-58766"/>
            <a:ext cx="4383404" cy="329212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16431" y="-41835"/>
            <a:ext cx="4383404" cy="329212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95286" y="-58767"/>
            <a:ext cx="4383404" cy="329212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742757" y="413424"/>
            <a:ext cx="4956073" cy="6601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870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6D9EE"/>
            </a:gs>
            <a:gs pos="72000">
              <a:srgbClr val="92D050"/>
            </a:gs>
            <a:gs pos="41000">
              <a:srgbClr val="CCD4F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09107" y="20129"/>
            <a:ext cx="4787990" cy="6368026"/>
          </a:xfrm>
          <a:prstGeom prst="rect">
            <a:avLst/>
          </a:prstGeom>
        </p:spPr>
      </p:pic>
      <p:sp useBgFill="1">
        <p:nvSpPr>
          <p:cNvPr id="33" name="Obdélník 32"/>
          <p:cNvSpPr/>
          <p:nvPr/>
        </p:nvSpPr>
        <p:spPr>
          <a:xfrm>
            <a:off x="3218213" y="4916384"/>
            <a:ext cx="5391397" cy="1609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27" b="99515" l="25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0240713" y="2957676"/>
            <a:ext cx="1551538" cy="220872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879" b="98970" l="2549" r="98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17272" y="4636688"/>
            <a:ext cx="1539429" cy="21572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97313" l="0" r="991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-36999" y="2064774"/>
            <a:ext cx="7218904" cy="47291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0225739" y="5435195"/>
            <a:ext cx="1890493" cy="14948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4602" b="98881" l="0" r="991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529893" y="3233411"/>
            <a:ext cx="2362832" cy="169947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09436" y="-42214"/>
            <a:ext cx="4383404" cy="32921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98716" y="-42215"/>
            <a:ext cx="4383404" cy="329212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87995" y="-42214"/>
            <a:ext cx="4383404" cy="329212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45113" y="0"/>
            <a:ext cx="4383404" cy="329212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98715" y="-21109"/>
            <a:ext cx="4383404" cy="329212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364579" y="475179"/>
            <a:ext cx="4787990" cy="636802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9282" y="1624954"/>
            <a:ext cx="4956073" cy="6601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476572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500">
              <a:srgbClr val="CCD4FC"/>
            </a:gs>
            <a:gs pos="0">
              <a:srgbClr val="96D9EE"/>
            </a:gs>
            <a:gs pos="79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Obrázek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20358" y="563196"/>
            <a:ext cx="3573370" cy="4752582"/>
          </a:xfrm>
          <a:prstGeom prst="rect">
            <a:avLst/>
          </a:prstGeom>
        </p:spPr>
      </p:pic>
      <p:sp useBgFill="1">
        <p:nvSpPr>
          <p:cNvPr id="33" name="Obdélník 32"/>
          <p:cNvSpPr/>
          <p:nvPr/>
        </p:nvSpPr>
        <p:spPr>
          <a:xfrm>
            <a:off x="3218213" y="4916384"/>
            <a:ext cx="5391397" cy="17673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56" y="30361"/>
            <a:ext cx="5076007" cy="675108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533186" y="-8621"/>
            <a:ext cx="4956073" cy="6601491"/>
          </a:xfrm>
          <a:prstGeom prst="rect">
            <a:avLst/>
          </a:prstGeom>
        </p:spPr>
      </p:pic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727" b="99515" l="25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354564" y="2745687"/>
            <a:ext cx="1551538" cy="220872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879" b="98970" l="2549" r="98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409309" y="4634768"/>
            <a:ext cx="1539429" cy="21572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6841033" y="5163184"/>
            <a:ext cx="1890493" cy="14948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363" b="99213" l="0" r="989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354342" y="3060011"/>
            <a:ext cx="5247817" cy="37979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4602" b="98881" l="0" r="991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74988" y="3292125"/>
            <a:ext cx="2362832" cy="169947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03735" y="-178909"/>
            <a:ext cx="4383404" cy="32921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82183" y="-128615"/>
            <a:ext cx="4383404" cy="329212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52983" y="-175095"/>
            <a:ext cx="4383404" cy="329212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12967" y="-178910"/>
            <a:ext cx="4383404" cy="329212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04517" y="-132430"/>
            <a:ext cx="4383404" cy="329212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26810" y="2258477"/>
            <a:ext cx="3573370" cy="4752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83538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D4FC">
                <a:alpha val="55686"/>
              </a:srgbClr>
            </a:gs>
            <a:gs pos="39500">
              <a:srgbClr val="96D9EE"/>
            </a:gs>
            <a:gs pos="79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4"/>
            <a:ext cx="5391397" cy="15493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66960" y="275942"/>
            <a:ext cx="4006925" cy="532921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81800" y="-377278"/>
            <a:ext cx="4956073" cy="6601491"/>
          </a:xfrm>
          <a:prstGeom prst="rect">
            <a:avLst/>
          </a:prstGeom>
        </p:spPr>
      </p:pic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727" b="99515" l="25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6684741" y="4601677"/>
            <a:ext cx="1551538" cy="220872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879" b="98970" l="2549" r="985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73450" y="4526547"/>
            <a:ext cx="1539429" cy="21572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2189" b="99042" l="1856" r="996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31341" y="3632361"/>
            <a:ext cx="4863908" cy="324507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47444" y="3397492"/>
            <a:ext cx="1890493" cy="14948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4602" b="98881" l="0" r="991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38716" y="4913420"/>
            <a:ext cx="2362832" cy="169947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36279" y="-152927"/>
            <a:ext cx="4383404" cy="32921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29724" y="-125747"/>
            <a:ext cx="4383404" cy="329212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29724" y="-167849"/>
            <a:ext cx="4383404" cy="32921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11966" y="-182770"/>
            <a:ext cx="4383404" cy="329212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54454" y="-152928"/>
            <a:ext cx="4383404" cy="329212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320381" y="275942"/>
            <a:ext cx="5208440" cy="6927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39981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r>
              <a:rPr lang="cs-CZ" dirty="0" smtClean="0"/>
              <a:t>Obrázky stromu se souhlasem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seznamují s mláďaty lesních zvířátek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smtClean="0"/>
              <a:t>informační gramotnosti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vybírají kliknutím správné mládě. Po </a:t>
            </a:r>
            <a:r>
              <a:rPr lang="cs-CZ" dirty="0" smtClean="0"/>
              <a:t>kliknutí </a:t>
            </a:r>
            <a:r>
              <a:rPr lang="cs-CZ" dirty="0" smtClean="0"/>
              <a:t>se dětem znázorní zpětná vazba v podobě barvy deštníku u medvídka. </a:t>
            </a:r>
          </a:p>
          <a:p>
            <a:r>
              <a:rPr lang="cs-CZ" dirty="0" smtClean="0"/>
              <a:t>Pokud je odpověď správná, deštník zezelená, pokud je to špatně, deštník zčervená.</a:t>
            </a:r>
          </a:p>
          <a:p>
            <a:r>
              <a:rPr lang="cs-CZ" dirty="0"/>
              <a:t>Po každé změně barvy </a:t>
            </a:r>
            <a:r>
              <a:rPr lang="cs-CZ" dirty="0" smtClean="0"/>
              <a:t>deštníku </a:t>
            </a:r>
            <a:r>
              <a:rPr lang="cs-CZ" dirty="0"/>
              <a:t>tato sama po 1,5 vteřině odezní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 smtClean="0"/>
              <a:t>Zaměřovat </a:t>
            </a:r>
            <a:r>
              <a:rPr lang="cs-CZ" dirty="0"/>
              <a:t>se na to, co je z poznávacího hlediska </a:t>
            </a:r>
            <a:r>
              <a:rPr lang="cs-CZ" dirty="0" smtClean="0"/>
              <a:t>důležité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220</Words>
  <Application>Microsoft Office PowerPoint</Application>
  <PresentationFormat>Vlastní</PresentationFormat>
  <Paragraphs>50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Medvídek se ptá,  „Komu patří mládě z lesa“</vt:lpstr>
      <vt:lpstr>Snímek 2</vt:lpstr>
      <vt:lpstr>Snímek 3</vt:lpstr>
      <vt:lpstr>Snímek 4</vt:lpstr>
      <vt:lpstr>Snímek 5</vt:lpstr>
      <vt:lpstr>Použité odkazy</vt:lpstr>
      <vt:lpstr>Metodický pokyn Integrovaný blok:  Příroda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2015-05-28T21:00:46Z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