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8"/>
  </p:notesMasterIdLst>
  <p:handoutMasterIdLst>
    <p:handoutMasterId r:id="rId19"/>
  </p:handoutMasterIdLst>
  <p:sldIdLst>
    <p:sldId id="272" r:id="rId3"/>
    <p:sldId id="282" r:id="rId4"/>
    <p:sldId id="283" r:id="rId5"/>
    <p:sldId id="284" r:id="rId6"/>
    <p:sldId id="285" r:id="rId7"/>
    <p:sldId id="286" r:id="rId8"/>
    <p:sldId id="287" r:id="rId9"/>
    <p:sldId id="288" r:id="rId10"/>
    <p:sldId id="275" r:id="rId11"/>
    <p:sldId id="276" r:id="rId12"/>
    <p:sldId id="277" r:id="rId13"/>
    <p:sldId id="278" r:id="rId14"/>
    <p:sldId id="279" r:id="rId15"/>
    <p:sldId id="280" r:id="rId16"/>
    <p:sldId id="28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C"/>
    <a:srgbClr val="FEF8E3"/>
    <a:srgbClr val="FFFEFB"/>
    <a:srgbClr val="FEF8E4"/>
    <a:srgbClr val="FEF9E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13" autoAdjust="0"/>
    <p:restoredTop sz="94918" autoAdjust="0"/>
  </p:normalViewPr>
  <p:slideViewPr>
    <p:cSldViewPr snapToGrid="0">
      <p:cViewPr varScale="1">
        <p:scale>
          <a:sx n="30" d="100"/>
          <a:sy n="30" d="100"/>
        </p:scale>
        <p:origin x="36" y="1116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commentAuthors" Target="comment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viewProps" Target="viewProp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28. 5. 2015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28. 5. 2015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comments" Target="../comments/comment2.xml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7" Type="http://schemas.openxmlformats.org/officeDocument/2006/relationships/image" Target="../media/image10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4.png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7" Type="http://schemas.openxmlformats.org/officeDocument/2006/relationships/image" Target="../media/image39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8.png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1614488"/>
            <a:ext cx="9601200" cy="1094917"/>
          </a:xfrm>
          <a:noFill/>
        </p:spPr>
        <p:txBody>
          <a:bodyPr anchor="t">
            <a:scene3d>
              <a:camera prst="orthographicFront"/>
              <a:lightRig rig="threePt" dir="t"/>
            </a:scene3d>
            <a:sp3d extrusionH="57150">
              <a:bevelT w="38100" h="38100" prst="relaxedInset"/>
            </a:sp3d>
          </a:bodyPr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4000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Děti a sport</a:t>
            </a:r>
            <a:endParaRPr lang="cs-CZ" sz="40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Jazyk a řeč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488767" y="5061599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74140" y="1196578"/>
            <a:ext cx="7204711" cy="5403534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3277065" y="136624"/>
            <a:ext cx="519885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Zdraví = pohyb</a:t>
            </a:r>
            <a:endParaRPr lang="cs-CZ" sz="5400" b="1" cap="none" spc="0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19421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5263" y="2043112"/>
            <a:ext cx="6286500" cy="4714875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2109788" y="1458337"/>
            <a:ext cx="245745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  <a:t>PLAVÁNÍ</a:t>
            </a:r>
            <a:endParaRPr lang="cs-CZ" sz="3200" b="1" dirty="0">
              <a:ln w="12700">
                <a:solidFill>
                  <a:schemeClr val="accent3">
                    <a:lumMod val="50000"/>
                  </a:schemeClr>
                </a:solidFill>
                <a:prstDash val="solid"/>
              </a:ln>
              <a:pattFill prst="narHorz">
                <a:fgClr>
                  <a:schemeClr val="accent3"/>
                </a:fgClr>
                <a:bgClr>
                  <a:schemeClr val="accent3">
                    <a:lumMod val="40000"/>
                    <a:lumOff val="60000"/>
                  </a:schemeClr>
                </a:bgClr>
              </a:pattFill>
              <a:effectLst>
                <a:innerShdw blurRad="177800">
                  <a:schemeClr val="accent3">
                    <a:lumMod val="50000"/>
                  </a:schemeClr>
                </a:innerShdw>
              </a:effectLst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58751" y="60973"/>
            <a:ext cx="2048111" cy="2986087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50062" y="758685"/>
            <a:ext cx="2099199" cy="198407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670032">
            <a:off x="6690742" y="3422591"/>
            <a:ext cx="2036817" cy="194697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6785" y="3301316"/>
            <a:ext cx="1688640" cy="1531683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6959868">
            <a:off x="9670114" y="4501386"/>
            <a:ext cx="2035152" cy="23548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7577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Obdélník 13"/>
          <p:cNvSpPr/>
          <p:nvPr/>
        </p:nvSpPr>
        <p:spPr>
          <a:xfrm>
            <a:off x="0" y="4957757"/>
            <a:ext cx="12192000" cy="1571625"/>
          </a:xfrm>
          <a:prstGeom prst="rect">
            <a:avLst/>
          </a:prstGeom>
          <a:solidFill>
            <a:srgbClr val="FFFEF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4</a:t>
            </a:fld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67412" y="2071687"/>
            <a:ext cx="6076950" cy="4557713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8298157" y="1224562"/>
            <a:ext cx="302518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FLORBAL</a:t>
            </a:r>
            <a:endParaRPr lang="cs-CZ" sz="5400" b="1" cap="none" spc="0" dirty="0">
              <a:ln w="12700">
                <a:solidFill>
                  <a:schemeClr val="tx2">
                    <a:lumMod val="75000"/>
                  </a:schemeClr>
                </a:solidFill>
                <a:prstDash val="solid"/>
              </a:ln>
              <a:pattFill prst="dkUpDiag">
                <a:fgClr>
                  <a:schemeClr val="tx2"/>
                </a:fgClr>
                <a:bgClr>
                  <a:schemeClr val="tx2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449851">
            <a:off x="245798" y="370019"/>
            <a:ext cx="2029396" cy="204558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8151402">
            <a:off x="1233182" y="2506566"/>
            <a:ext cx="5275036" cy="160979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638" y="4957757"/>
            <a:ext cx="1772509" cy="157162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75066" y="1224562"/>
            <a:ext cx="1106060" cy="107616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3893" y="2694445"/>
            <a:ext cx="2041174" cy="153722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02898" y="-28273"/>
            <a:ext cx="1989667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8461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0" y="5128370"/>
            <a:ext cx="12192000" cy="1382158"/>
          </a:xfrm>
          <a:prstGeom prst="rect">
            <a:avLst/>
          </a:prstGeom>
          <a:solidFill>
            <a:srgbClr val="FFFEF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9575" y="2217928"/>
            <a:ext cx="3219450" cy="4292600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179058" y="1170368"/>
            <a:ext cx="3680483" cy="92868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LYŽOVÁNÍ</a:t>
            </a:r>
            <a:endParaRPr lang="cs-CZ" sz="5400" b="1" cap="none" spc="0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7925" y="923111"/>
            <a:ext cx="1857375" cy="100361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00872" y="1454437"/>
            <a:ext cx="1653052" cy="190023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490459">
            <a:off x="3208766" y="2236035"/>
            <a:ext cx="4734768" cy="96286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1723" y="4886029"/>
            <a:ext cx="6586538" cy="164987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2072486">
            <a:off x="6140187" y="2651688"/>
            <a:ext cx="2141489" cy="1612774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01007" y="3118278"/>
            <a:ext cx="2395806" cy="2085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1615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1" y="5086350"/>
            <a:ext cx="12192000" cy="1428750"/>
          </a:xfrm>
          <a:prstGeom prst="rect">
            <a:avLst/>
          </a:prstGeom>
          <a:solidFill>
            <a:srgbClr val="FFFFF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6</a:t>
            </a:fld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6500" y="2428875"/>
            <a:ext cx="5905500" cy="4429125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7304265" y="1505545"/>
            <a:ext cx="386997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CYKLISTIKA</a:t>
            </a:r>
            <a:endParaRPr lang="cs-CZ" sz="5400" b="1" cap="none" spc="0" dirty="0">
              <a:ln w="12700" cmpd="sng">
                <a:solidFill>
                  <a:schemeClr val="accent4"/>
                </a:solidFill>
                <a:prstDash val="solid"/>
              </a:ln>
              <a:gradFill>
                <a:gsLst>
                  <a:gs pos="0">
                    <a:schemeClr val="accent4"/>
                  </a:gs>
                  <a:gs pos="4000">
                    <a:schemeClr val="accent4">
                      <a:lumMod val="60000"/>
                      <a:lumOff val="40000"/>
                    </a:schemeClr>
                  </a:gs>
                  <a:gs pos="87000">
                    <a:schemeClr val="accent4">
                      <a:lumMod val="20000"/>
                      <a:lumOff val="8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145" y="442912"/>
            <a:ext cx="2228849" cy="1671637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5864037">
            <a:off x="2496527" y="361098"/>
            <a:ext cx="3337321" cy="250299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114" y="2973543"/>
            <a:ext cx="4986413" cy="3103787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588349">
            <a:off x="5707869" y="237163"/>
            <a:ext cx="1851674" cy="20831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0435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1" y="5086350"/>
            <a:ext cx="12192000" cy="1428750"/>
          </a:xfrm>
          <a:prstGeom prst="rect">
            <a:avLst/>
          </a:prstGeom>
          <a:solidFill>
            <a:srgbClr val="FFFFF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291" y="977324"/>
            <a:ext cx="2712509" cy="233737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00872" y="736273"/>
            <a:ext cx="1944726" cy="223552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83102" y="3310128"/>
            <a:ext cx="2766319" cy="261461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3402066" y="3895915"/>
            <a:ext cx="2693935" cy="202882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291" y="3562731"/>
            <a:ext cx="1940316" cy="282892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6959868">
            <a:off x="3358222" y="-200087"/>
            <a:ext cx="2035152" cy="2354820"/>
          </a:xfrm>
          <a:prstGeom prst="rect">
            <a:avLst/>
          </a:prstGeom>
        </p:spPr>
      </p:pic>
      <p:grpSp>
        <p:nvGrpSpPr>
          <p:cNvPr id="2" name="Skupina 1"/>
          <p:cNvGrpSpPr/>
          <p:nvPr/>
        </p:nvGrpSpPr>
        <p:grpSpPr>
          <a:xfrm>
            <a:off x="5797834" y="1885725"/>
            <a:ext cx="1657350" cy="1738503"/>
            <a:chOff x="5825627" y="1771426"/>
            <a:chExt cx="1657350" cy="1738503"/>
          </a:xfrm>
        </p:grpSpPr>
        <p:sp>
          <p:nvSpPr>
            <p:cNvPr id="11" name="Rámeček 10"/>
            <p:cNvSpPr/>
            <p:nvPr/>
          </p:nvSpPr>
          <p:spPr>
            <a:xfrm>
              <a:off x="5825627" y="1771426"/>
              <a:ext cx="1657350" cy="1738503"/>
            </a:xfrm>
            <a:prstGeom prst="fram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12" name="Ovál 11"/>
            <p:cNvSpPr/>
            <p:nvPr/>
          </p:nvSpPr>
          <p:spPr>
            <a:xfrm>
              <a:off x="6165722" y="2137064"/>
              <a:ext cx="314448" cy="2395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vál 12"/>
            <p:cNvSpPr/>
            <p:nvPr/>
          </p:nvSpPr>
          <p:spPr>
            <a:xfrm>
              <a:off x="6876042" y="2852025"/>
              <a:ext cx="314448" cy="2395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6" name="Šipka dolů 15">
            <a:hlinkClick r:id="" action="ppaction://hlinkshowjump?jump=nextslide"/>
          </p:cNvPr>
          <p:cNvSpPr/>
          <p:nvPr/>
        </p:nvSpPr>
        <p:spPr>
          <a:xfrm>
            <a:off x="11408326" y="5745173"/>
            <a:ext cx="528153" cy="650634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47798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1" y="5086350"/>
            <a:ext cx="12192000" cy="1428750"/>
          </a:xfrm>
          <a:prstGeom prst="rect">
            <a:avLst/>
          </a:prstGeom>
          <a:solidFill>
            <a:srgbClr val="FFFFF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6959868">
            <a:off x="486735" y="3783535"/>
            <a:ext cx="2035152" cy="235482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017334">
            <a:off x="7327378" y="35889"/>
            <a:ext cx="2346986" cy="212883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097714">
            <a:off x="6778945" y="3942047"/>
            <a:ext cx="3443852" cy="259359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0396" y="0"/>
            <a:ext cx="5881928" cy="179500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94590" y="2561995"/>
            <a:ext cx="1806178" cy="1757362"/>
          </a:xfrm>
          <a:prstGeom prst="rect">
            <a:avLst/>
          </a:prstGeom>
        </p:spPr>
      </p:pic>
      <p:grpSp>
        <p:nvGrpSpPr>
          <p:cNvPr id="3" name="Skupina 2"/>
          <p:cNvGrpSpPr/>
          <p:nvPr/>
        </p:nvGrpSpPr>
        <p:grpSpPr>
          <a:xfrm>
            <a:off x="5259021" y="2392413"/>
            <a:ext cx="1657350" cy="1738503"/>
            <a:chOff x="5308270" y="2355916"/>
            <a:chExt cx="1657350" cy="1738503"/>
          </a:xfrm>
        </p:grpSpPr>
        <p:sp>
          <p:nvSpPr>
            <p:cNvPr id="10" name="Rámeček 9"/>
            <p:cNvSpPr/>
            <p:nvPr/>
          </p:nvSpPr>
          <p:spPr>
            <a:xfrm>
              <a:off x="5308270" y="2355916"/>
              <a:ext cx="1657350" cy="1738503"/>
            </a:xfrm>
            <a:prstGeom prst="fram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11" name="Ovál 10"/>
            <p:cNvSpPr/>
            <p:nvPr/>
          </p:nvSpPr>
          <p:spPr>
            <a:xfrm>
              <a:off x="5618206" y="2701312"/>
              <a:ext cx="314448" cy="2395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vál 11"/>
            <p:cNvSpPr/>
            <p:nvPr/>
          </p:nvSpPr>
          <p:spPr>
            <a:xfrm>
              <a:off x="5967191" y="3105393"/>
              <a:ext cx="314448" cy="2395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vál 12"/>
            <p:cNvSpPr/>
            <p:nvPr/>
          </p:nvSpPr>
          <p:spPr>
            <a:xfrm>
              <a:off x="6332324" y="3499913"/>
              <a:ext cx="314448" cy="2395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4" name="Obrázek 1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81590" y="1872254"/>
            <a:ext cx="2690813" cy="2018110"/>
          </a:xfrm>
          <a:prstGeom prst="rect">
            <a:avLst/>
          </a:prstGeom>
        </p:spPr>
      </p:pic>
      <p:sp>
        <p:nvSpPr>
          <p:cNvPr id="16" name="Obdélník 15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lů 3">
            <a:hlinkClick r:id="" action="ppaction://hlinkshowjump?jump=nextslide"/>
          </p:cNvPr>
          <p:cNvSpPr/>
          <p:nvPr/>
        </p:nvSpPr>
        <p:spPr>
          <a:xfrm>
            <a:off x="11408326" y="5745173"/>
            <a:ext cx="528153" cy="650634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6411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2386013"/>
            <a:ext cx="9509760" cy="2812152"/>
          </a:xfrm>
        </p:spPr>
        <p:txBody>
          <a:bodyPr/>
          <a:lstStyle/>
          <a:p>
            <a:r>
              <a:rPr lang="cs-CZ" dirty="0" smtClean="0"/>
              <a:t>Obrázky: vlastní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péče o řečový vývoj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527048"/>
            <a:ext cx="9509760" cy="3671117"/>
          </a:xfrm>
        </p:spPr>
        <p:txBody>
          <a:bodyPr>
            <a:normAutofit/>
          </a:bodyPr>
          <a:lstStyle/>
          <a:p>
            <a:pPr marL="45720" indent="0">
              <a:buNone/>
            </a:pPr>
            <a:endParaRPr lang="cs-CZ" b="1" dirty="0"/>
          </a:p>
          <a:p>
            <a:r>
              <a:rPr lang="cs-CZ" sz="1700" b="1" dirty="0"/>
              <a:t>Popis</a:t>
            </a:r>
          </a:p>
          <a:p>
            <a:r>
              <a:rPr lang="cs-CZ" sz="1700" dirty="0" smtClean="0"/>
              <a:t>Děti pojmenovávají na obrázcích znázorněnou sportovní výbavu pro 4 základní druhy sportů (plavání, florbal, lyžování a cyklistiku). Pomocí interaktivního úkolu přiřazují jednotlivé vyobrazené předměty k danému sportu, rozkládají slova na slabiky, určí počet slabik obsažených v daném slově</a:t>
            </a:r>
          </a:p>
          <a:p>
            <a:r>
              <a:rPr lang="cs-CZ" sz="1700" b="1" dirty="0"/>
              <a:t>Očekávání a cíle</a:t>
            </a:r>
          </a:p>
          <a:p>
            <a:r>
              <a:rPr lang="cs-CZ" sz="1700" dirty="0" smtClean="0"/>
              <a:t>Sluchová analýza</a:t>
            </a:r>
            <a:r>
              <a:rPr lang="cs-CZ" sz="1700" dirty="0" smtClean="0"/>
              <a:t>: dítě vytleskává slabiky ve slově, </a:t>
            </a:r>
            <a:r>
              <a:rPr lang="cs-CZ" sz="1700" dirty="0" smtClean="0"/>
              <a:t>určí počet </a:t>
            </a:r>
            <a:r>
              <a:rPr lang="cs-CZ" sz="1700" dirty="0" smtClean="0"/>
              <a:t>slabik, přiřadí k sobě slova začínající stejnou hláskou </a:t>
            </a:r>
            <a:endParaRPr lang="cs-CZ" sz="1700" dirty="0" smtClean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</a:t>
            </a:r>
            <a:r>
              <a:rPr lang="cs-CZ" dirty="0" smtClean="0"/>
              <a:t>obrazovka připojená </a:t>
            </a:r>
            <a:r>
              <a:rPr lang="cs-CZ" dirty="0"/>
              <a:t>k </a:t>
            </a:r>
            <a:r>
              <a:rPr lang="cs-CZ" dirty="0" smtClean="0"/>
              <a:t>PC, PowerPoint 2013</a:t>
            </a:r>
            <a:endParaRPr lang="cs-CZ" dirty="0"/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01040" y="1414463"/>
            <a:ext cx="10767060" cy="329335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Na jednotlivých snímcích </a:t>
            </a:r>
            <a:r>
              <a:rPr lang="cs-CZ" dirty="0" smtClean="0"/>
              <a:t>si s </a:t>
            </a:r>
            <a:r>
              <a:rPr lang="cs-CZ" dirty="0" smtClean="0"/>
              <a:t>dětmi </a:t>
            </a:r>
            <a:r>
              <a:rPr lang="cs-CZ" dirty="0" smtClean="0"/>
              <a:t>postupně zopakujeme názvy sportovních aktivit, využívané pomůcky a doplňky pro sporty </a:t>
            </a:r>
            <a:r>
              <a:rPr lang="cs-CZ" dirty="0" smtClean="0"/>
              <a:t>(možnost zařazení slovního popisu prostorové orientace dítěte na ploše: Řekni, co je vzadu na obrázku? …)</a:t>
            </a:r>
          </a:p>
          <a:p>
            <a:r>
              <a:rPr lang="cs-CZ" dirty="0" smtClean="0"/>
              <a:t>Seznamujeme děti s nutností ochrany zdraví během sportovních aktivit (důležitost užití ochranných a bezpečnostních pomůcek)</a:t>
            </a:r>
          </a:p>
          <a:p>
            <a:r>
              <a:rPr lang="cs-CZ" dirty="0" smtClean="0"/>
              <a:t>Na závěr si s dětmi zopakujeme názvy sportovního vybavení a doplňků malých sportovců, rozložíme slova na slabiky pomocí tleskání a určíme počet slabik v daném slově</a:t>
            </a:r>
          </a:p>
          <a:p>
            <a:r>
              <a:rPr lang="cs-CZ" dirty="0" smtClean="0"/>
              <a:t>Interaktivní úkol obsažený v tomto materiálu prověří u dětí stupeň osvojení si této dovednosti</a:t>
            </a:r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Práce se souborem barevných obrazových karet: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třídění obrázků dle daného kritéria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zařazování obrázků pod nadřazené pojmy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dirty="0" smtClean="0"/>
              <a:t>vytleskávání slabik a </a:t>
            </a:r>
            <a:r>
              <a:rPr lang="cs-CZ" dirty="0" smtClean="0"/>
              <a:t>pojmenování věci na </a:t>
            </a:r>
            <a:r>
              <a:rPr lang="cs-CZ" dirty="0" smtClean="0"/>
              <a:t>obrázku</a:t>
            </a:r>
            <a:endParaRPr lang="cs-CZ" dirty="0" smtClean="0"/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dirty="0" smtClean="0"/>
              <a:t>určování počtu slabik </a:t>
            </a:r>
            <a:r>
              <a:rPr lang="cs-CZ" dirty="0" smtClean="0"/>
              <a:t>ve </a:t>
            </a:r>
            <a:r>
              <a:rPr lang="cs-CZ" dirty="0" smtClean="0"/>
              <a:t>slovech</a:t>
            </a:r>
            <a:endParaRPr lang="cs-CZ" dirty="0" smtClean="0"/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8622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928813"/>
            <a:ext cx="9509760" cy="3269352"/>
          </a:xfrm>
        </p:spPr>
        <p:txBody>
          <a:bodyPr/>
          <a:lstStyle/>
          <a:p>
            <a:r>
              <a:rPr lang="cs-CZ" dirty="0"/>
              <a:t>Zacházet s předměty digitální technologie, využívat nejzákladnější funkce počítače (zapnout-vypnout, práce s myší, jednoduchou klávesnicí)</a:t>
            </a:r>
          </a:p>
          <a:p>
            <a:r>
              <a:rPr lang="cs-CZ" dirty="0"/>
              <a:t>Zaměřovat se na to, co je z poznávacího hlediska důležité</a:t>
            </a:r>
          </a:p>
          <a:p>
            <a:r>
              <a:rPr lang="cs-CZ" dirty="0"/>
              <a:t>Vnímat, že je zajímavé dozvídat se nové věci, využívat zkušeností k učení </a:t>
            </a:r>
          </a:p>
          <a:p>
            <a:r>
              <a:rPr lang="cs-CZ" dirty="0"/>
              <a:t>Postupovat a učit se podle pokynů a instrukcí</a:t>
            </a:r>
          </a:p>
          <a:p>
            <a:r>
              <a:rPr lang="cs-CZ" dirty="0"/>
              <a:t>Prožívat radost ze zvládnutého a poznaného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15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379</Words>
  <Application>Microsoft Office PowerPoint</Application>
  <PresentationFormat>Širokoúhlá obrazovka</PresentationFormat>
  <Paragraphs>66</Paragraphs>
  <Slides>15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8" baseType="lpstr">
      <vt:lpstr>Arial</vt:lpstr>
      <vt:lpstr>Century Gothic</vt:lpstr>
      <vt:lpstr>Sheer Green 16x9</vt:lpstr>
      <vt:lpstr>Děti a sport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odkazy</vt:lpstr>
      <vt:lpstr>Metodický pokyn Integrovaný blok: péče o řečový vývoj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2015-05-28T18:50:22Z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