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8" r:id="rId9"/>
    <p:sldId id="283" r:id="rId10"/>
    <p:sldId id="289" r:id="rId11"/>
    <p:sldId id="290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10" Type="http://schemas.openxmlformats.org/officeDocument/2006/relationships/comments" Target="../comments/comment1.xml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2.wdp"/><Relationship Id="rId10" Type="http://schemas.openxmlformats.org/officeDocument/2006/relationships/comments" Target="../comments/comment2.xml"/><Relationship Id="rId4" Type="http://schemas.openxmlformats.org/officeDocument/2006/relationships/image" Target="../media/image9.png"/><Relationship Id="rId9" Type="http://schemas.microsoft.com/office/2007/relationships/hdphoto" Target="../media/hdphoto5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2.wdp"/><Relationship Id="rId10" Type="http://schemas.openxmlformats.org/officeDocument/2006/relationships/comments" Target="../comments/comment3.xml"/><Relationship Id="rId4" Type="http://schemas.openxmlformats.org/officeDocument/2006/relationships/image" Target="../media/image9.png"/><Relationship Id="rId9" Type="http://schemas.microsoft.com/office/2007/relationships/hdphoto" Target="../media/hdphoto6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2.wdp"/><Relationship Id="rId10" Type="http://schemas.openxmlformats.org/officeDocument/2006/relationships/comments" Target="../comments/comment4.xml"/><Relationship Id="rId4" Type="http://schemas.openxmlformats.org/officeDocument/2006/relationships/image" Target="../media/image9.png"/><Relationship Id="rId9" Type="http://schemas.microsoft.com/office/2007/relationships/hdphoto" Target="../media/hdphoto7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2.wdp"/><Relationship Id="rId10" Type="http://schemas.openxmlformats.org/officeDocument/2006/relationships/comments" Target="../comments/comment5.xml"/><Relationship Id="rId4" Type="http://schemas.openxmlformats.org/officeDocument/2006/relationships/image" Target="../media/image9.png"/><Relationship Id="rId9" Type="http://schemas.microsoft.com/office/2007/relationships/hdphoto" Target="../media/hdphoto8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2.wdp"/><Relationship Id="rId10" Type="http://schemas.openxmlformats.org/officeDocument/2006/relationships/comments" Target="../comments/comment6.xml"/><Relationship Id="rId4" Type="http://schemas.openxmlformats.org/officeDocument/2006/relationships/image" Target="../media/image9.png"/><Relationship Id="rId9" Type="http://schemas.microsoft.com/office/2007/relationships/hdphoto" Target="../media/hdphoto9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2.wdp"/><Relationship Id="rId10" Type="http://schemas.openxmlformats.org/officeDocument/2006/relationships/comments" Target="../comments/comment7.xml"/><Relationship Id="rId4" Type="http://schemas.openxmlformats.org/officeDocument/2006/relationships/image" Target="../media/image9.png"/><Relationship Id="rId9" Type="http://schemas.microsoft.com/office/2007/relationships/hdphoto" Target="../media/hdphoto10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2.wdp"/><Relationship Id="rId10" Type="http://schemas.openxmlformats.org/officeDocument/2006/relationships/comments" Target="../comments/comment8.xml"/><Relationship Id="rId4" Type="http://schemas.openxmlformats.org/officeDocument/2006/relationships/image" Target="../media/image9.png"/><Relationship Id="rId9" Type="http://schemas.microsoft.com/office/2007/relationships/hdphoto" Target="../media/hdphoto11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microsoft.com/office/2007/relationships/hdphoto" Target="../media/hdphoto3.wdp"/><Relationship Id="rId7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2.wdp"/><Relationship Id="rId10" Type="http://schemas.openxmlformats.org/officeDocument/2006/relationships/comments" Target="../comments/comment9.xml"/><Relationship Id="rId4" Type="http://schemas.openxmlformats.org/officeDocument/2006/relationships/image" Target="../media/image9.png"/><Relationship Id="rId9" Type="http://schemas.microsoft.com/office/2007/relationships/hdphoto" Target="../media/hdphoto12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Kde které zvířátko bydlí?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 smtClean="0"/>
              <a:t>VnímáNí</a:t>
            </a:r>
            <a:r>
              <a:rPr lang="cs-CZ" sz="2400" b="0" i="0" baseline="0" dirty="0" smtClean="0"/>
              <a:t>, pozornost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67" t="5511" r="1600" b="3823"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4" t="5292" r="1215" b="1095"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6" t="4190" r="537" b="3460"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5697" b="90667" l="15273" r="89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601" t="4800" r="10133" b="9689"/>
          <a:stretch/>
        </p:blipFill>
        <p:spPr>
          <a:xfrm>
            <a:off x="4306680" y="414529"/>
            <a:ext cx="3758218" cy="316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7 L -0.64765 -0.51343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83" y="-25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6" t="4190" r="537" b="3460"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4" t="5292" r="1215" b="1095"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67" t="5511" r="1600" b="3823"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3697" b="81091" l="12955" r="83591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33" t="10666" r="15600" b="18222"/>
          <a:stretch/>
        </p:blipFill>
        <p:spPr>
          <a:xfrm>
            <a:off x="3635139" y="182381"/>
            <a:ext cx="4998720" cy="3668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88569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-0.37292 -0.59722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46" y="-29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6" t="4190" r="537" b="3460"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4" t="5292" r="1215" b="1095"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67" t="5511" r="1600" b="3823"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3862" b="88741" l="3087" r="90014">
                        <a14:backgroundMark x1="42941" y1="44249" x2="40127" y2="79479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66" t="12978" r="8134" b="10222"/>
          <a:stretch/>
        </p:blipFill>
        <p:spPr>
          <a:xfrm rot="2209818">
            <a:off x="2802257" y="708323"/>
            <a:ext cx="5775155" cy="3696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15440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0.33216 -0.5993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602" y="-2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7 L -0.6819 -0.6011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102" y="-30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6" t="4190" r="537" b="3460"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4" t="5292" r="1215" b="1095"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67" t="5511" r="1600" b="3823"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2470" b="82869" l="16387" r="71085">
                        <a14:backgroundMark x1="50931" y1="63620" x2="58148" y2="65254"/>
                        <a14:backgroundMark x1="58647" y1="65073" x2="62778" y2="65617"/>
                        <a14:backgroundMark x1="60009" y1="59927" x2="60009" y2="59927"/>
                        <a14:backgroundMark x1="63595" y1="70400" x2="64140" y2="71308"/>
                        <a14:backgroundMark x1="61870" y1="60956" x2="63867" y2="63983"/>
                        <a14:backgroundMark x1="64276" y1="64165" x2="64276" y2="64165"/>
                        <a14:backgroundMark x1="64276" y1="64165" x2="64276" y2="64165"/>
                        <a14:backgroundMark x1="39719" y1="17615" x2="41217" y2="21489"/>
                        <a14:backgroundMark x1="22651" y1="14588" x2="23059" y2="15617"/>
                        <a14:backgroundMark x1="23196" y1="16525" x2="23196" y2="16525"/>
                        <a14:backgroundMark x1="25329" y1="16525" x2="25874" y2="14770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00" t="9422" r="27200" b="15911"/>
          <a:stretch/>
        </p:blipFill>
        <p:spPr>
          <a:xfrm>
            <a:off x="3773607" y="210206"/>
            <a:ext cx="3974592" cy="3837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0770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3.7037E-7 L -0.0069 -0.5780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2" y="-2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6" t="4190" r="537" b="3460"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4" t="5292" r="1215" b="1095"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67" t="5511" r="1600" b="3823"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6344" b="66162" l="31548" r="69178">
                        <a14:foregroundMark x1="42124" y1="29661" x2="42805" y2="3504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33" t="15822" r="27467" b="29600"/>
          <a:stretch/>
        </p:blipFill>
        <p:spPr>
          <a:xfrm>
            <a:off x="3993671" y="463295"/>
            <a:ext cx="3840480" cy="3742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26016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7 L -0.69909 -0.59352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961" y="-29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6" t="4190" r="537" b="3460"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4" t="5292" r="1215" b="1095"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67" t="5511" r="1600" b="3823"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485" b="86545" l="11455" r="84545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200" t="7467" r="14667" b="12711"/>
          <a:stretch/>
        </p:blipFill>
        <p:spPr>
          <a:xfrm>
            <a:off x="3268247" y="-66794"/>
            <a:ext cx="5291328" cy="4273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19255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6" t="4190" r="537" b="3460"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4" t="5292" r="1215" b="1095"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67" t="5511" r="1600" b="3823"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091" b="88727" l="11727" r="82364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200" t="8711" r="16266" b="10045"/>
          <a:stretch/>
        </p:blipFill>
        <p:spPr>
          <a:xfrm>
            <a:off x="3657600" y="225440"/>
            <a:ext cx="4840224" cy="406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7 L -0.69805 -0.59167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909" y="-29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6" t="4190" r="537" b="3460"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4" t="5292" r="1215" b="1095"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67" t="5511" r="1600" b="3823"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7567" b="90678" l="12937" r="84748">
                        <a14:backgroundMark x1="35089" y1="57082" x2="52792" y2="65799"/>
                        <a14:backgroundMark x1="54244" y1="59201" x2="53336" y2="65617"/>
                        <a14:backgroundMark x1="58148" y1="70036" x2="58284" y2="87651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133" t="6577" r="14400" b="7911"/>
          <a:stretch/>
        </p:blipFill>
        <p:spPr>
          <a:xfrm>
            <a:off x="3805962" y="123987"/>
            <a:ext cx="4803648" cy="4082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6414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3.7037E-7 L 0.68086 -0.6030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036" y="-30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6" t="4190" r="537" b="3460"/>
          <a:stretch/>
        </p:blipFill>
        <p:spPr>
          <a:xfrm>
            <a:off x="341376" y="4206239"/>
            <a:ext cx="3432231" cy="236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4" t="5292" r="1215" b="1095"/>
          <a:stretch/>
        </p:blipFill>
        <p:spPr>
          <a:xfrm>
            <a:off x="4737420" y="4206239"/>
            <a:ext cx="3327478" cy="236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67" t="5511" r="1600" b="3823"/>
          <a:stretch/>
        </p:blipFill>
        <p:spPr>
          <a:xfrm>
            <a:off x="8633859" y="4206239"/>
            <a:ext cx="3333124" cy="23675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5545" b="81961" l="5674" r="93463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33" t="24000" r="5201" b="16089"/>
          <a:stretch/>
        </p:blipFill>
        <p:spPr>
          <a:xfrm>
            <a:off x="2645664" y="712519"/>
            <a:ext cx="6833417" cy="3401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71927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3.7037E-7 L 0.67552 -0.57801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776" y="-2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 +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Správně </a:t>
            </a:r>
            <a:r>
              <a:rPr lang="cs-CZ" dirty="0" smtClean="0"/>
              <a:t>určit, </a:t>
            </a:r>
            <a:r>
              <a:rPr lang="cs-CZ" dirty="0" smtClean="0"/>
              <a:t>kde které zvířátko najdeme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Stručný přehled o přírodě a zvířatech okolo nás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musí poznat zvířátko a správně ho přiřadit do jeho přirozeného prostředí.</a:t>
            </a:r>
          </a:p>
          <a:p>
            <a:r>
              <a:rPr lang="cs-CZ" dirty="0" smtClean="0"/>
              <a:t>Pokud zvolí špatnou </a:t>
            </a:r>
            <a:r>
              <a:rPr lang="cs-CZ" dirty="0" smtClean="0"/>
              <a:t>možnost, </a:t>
            </a:r>
            <a:r>
              <a:rPr lang="cs-CZ" dirty="0" smtClean="0"/>
              <a:t>obrázek se ztratí, pokud  zvolí správnou </a:t>
            </a:r>
            <a:r>
              <a:rPr lang="cs-CZ" dirty="0" smtClean="0"/>
              <a:t>odpověď, </a:t>
            </a:r>
            <a:r>
              <a:rPr lang="cs-CZ" dirty="0" smtClean="0"/>
              <a:t>obrázek se přidá ke zvířátku.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Pomocí vlastních obrázků přírody a zvířátek můžeme pracovat s magnetickou tabulkou a magnety.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Odhalit podstatné a nepodstatné znaky, charakteristické znaky předmětů, osob, zvířat </a:t>
            </a:r>
          </a:p>
          <a:p>
            <a:r>
              <a:rPr lang="cs-CZ" dirty="0"/>
              <a:t>Uposlechnout pokynu dospělého a řídit se jím</a:t>
            </a:r>
          </a:p>
          <a:p>
            <a:r>
              <a:rPr lang="cs-CZ" i="1" dirty="0"/>
              <a:t> </a:t>
            </a:r>
            <a:endParaRPr lang="cs-CZ" dirty="0"/>
          </a:p>
          <a:p>
            <a:r>
              <a:rPr lang="cs-CZ" dirty="0"/>
              <a:t>Rozlišit některé jednoduché obrazné symboly, piktogramy a značky, umět je používat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259</Words>
  <Application>Microsoft Office PowerPoint</Application>
  <PresentationFormat>Vlastní</PresentationFormat>
  <Paragraphs>50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Kde které zvířátko bydlí?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příroda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2015-05-28T21:10:49Z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