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omments/comment1.xml" ContentType="application/vnd.openxmlformats-officedocument.presentationml.comments+xml"/>
  <Override PartName="/ppt/comments/comment2.xml" ContentType="application/vnd.openxmlformats-officedocument.presentationml.comments+xml"/>
  <Override PartName="/ppt/comments/comment3.xml" ContentType="application/vnd.openxmlformats-officedocument.presentationml.comments+xml"/>
  <Override PartName="/ppt/comments/comment4.xml" ContentType="application/vnd.openxmlformats-officedocument.presentationml.comments+xml"/>
  <Override PartName="/ppt/comments/comment5.xml" ContentType="application/vnd.openxmlformats-officedocument.presentationml.comments+xml"/>
  <Override PartName="/ppt/comments/comment6.xml" ContentType="application/vnd.openxmlformats-officedocument.presentationml.comments+xml"/>
  <Override PartName="/ppt/comments/comment7.xml" ContentType="application/vnd.openxmlformats-officedocument.presentationml.comments+xml"/>
  <Override PartName="/ppt/comments/comment8.xml" ContentType="application/vnd.openxmlformats-officedocument.presentationml.comments+xml"/>
  <Override PartName="/ppt/comments/comment9.xml" ContentType="application/vnd.openxmlformats-officedocument.presentationml.comments+xml"/>
  <Override PartName="/ppt/comments/comment10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648" r:id="rId2"/>
  </p:sldMasterIdLst>
  <p:notesMasterIdLst>
    <p:notesMasterId r:id="rId21"/>
  </p:notesMasterIdLst>
  <p:handoutMasterIdLst>
    <p:handoutMasterId r:id="rId22"/>
  </p:handoutMasterIdLst>
  <p:sldIdLst>
    <p:sldId id="272" r:id="rId3"/>
    <p:sldId id="282" r:id="rId4"/>
    <p:sldId id="284" r:id="rId5"/>
    <p:sldId id="285" r:id="rId6"/>
    <p:sldId id="286" r:id="rId7"/>
    <p:sldId id="287" r:id="rId8"/>
    <p:sldId id="288" r:id="rId9"/>
    <p:sldId id="289" r:id="rId10"/>
    <p:sldId id="290" r:id="rId11"/>
    <p:sldId id="283" r:id="rId12"/>
    <p:sldId id="291" r:id="rId13"/>
    <p:sldId id="275" r:id="rId14"/>
    <p:sldId id="276" r:id="rId15"/>
    <p:sldId id="277" r:id="rId16"/>
    <p:sldId id="278" r:id="rId17"/>
    <p:sldId id="279" r:id="rId18"/>
    <p:sldId id="280" r:id="rId19"/>
    <p:sldId id="281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or" initials="A" lastIdx="1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9E4"/>
    <a:srgbClr val="FDFEE6"/>
    <a:srgbClr val="FDFEE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353" autoAdjust="0"/>
    <p:restoredTop sz="94918" autoAdjust="0"/>
  </p:normalViewPr>
  <p:slideViewPr>
    <p:cSldViewPr snapToGrid="0">
      <p:cViewPr varScale="1">
        <p:scale>
          <a:sx n="74" d="100"/>
          <a:sy n="74" d="100"/>
        </p:scale>
        <p:origin x="162" y="72"/>
      </p:cViewPr>
      <p:guideLst>
        <p:guide pos="3840"/>
        <p:guide orient="horz" pos="2160"/>
      </p:guideLst>
    </p:cSldViewPr>
  </p:slideViewPr>
  <p:outlineViewPr>
    <p:cViewPr>
      <p:scale>
        <a:sx n="33" d="100"/>
        <a:sy n="33" d="100"/>
      </p:scale>
      <p:origin x="0" y="-630"/>
    </p:cViewPr>
  </p:outlin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commentAuthors" Target="commentAuthor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handoutMaster" Target="handoutMasters/handoutMaster1.xml"/><Relationship Id="rId27" Type="http://schemas.openxmlformats.org/officeDocument/2006/relationships/tableStyles" Target="tableStyle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">
    <p:pos x="7680" y="-46"/>
    <p:text/>
    <p:extLst>
      <p:ext uri="{C676402C-5697-4E1C-873F-D02D1690AC5C}">
        <p15:threadingInfo xmlns:p15="http://schemas.microsoft.com/office/powerpoint/2012/main" timeZoneBias="-60"/>
      </p:ext>
    </p:extLst>
  </p:cm>
</p:cmLst>
</file>

<file path=ppt/comments/comment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">
    <p:pos x="7680" y="-46"/>
    <p:text/>
    <p:extLst>
      <p:ext uri="{C676402C-5697-4E1C-873F-D02D1690AC5C}">
        <p15:threadingInfo xmlns:p15="http://schemas.microsoft.com/office/powerpoint/2012/main" timeZoneBias="-60"/>
      </p:ext>
    </p:extLst>
  </p:cm>
</p:cmLst>
</file>

<file path=ppt/comments/comment3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">
    <p:pos x="7680" y="-46"/>
    <p:text/>
    <p:extLst>
      <p:ext uri="{C676402C-5697-4E1C-873F-D02D1690AC5C}">
        <p15:threadingInfo xmlns:p15="http://schemas.microsoft.com/office/powerpoint/2012/main" timeZoneBias="-60"/>
      </p:ext>
    </p:extLst>
  </p:cm>
</p:cmLst>
</file>

<file path=ppt/comments/comment4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">
    <p:pos x="7680" y="-46"/>
    <p:text/>
    <p:extLst>
      <p:ext uri="{C676402C-5697-4E1C-873F-D02D1690AC5C}">
        <p15:threadingInfo xmlns:p15="http://schemas.microsoft.com/office/powerpoint/2012/main" timeZoneBias="-60"/>
      </p:ext>
    </p:extLst>
  </p:cm>
</p:cmLst>
</file>

<file path=ppt/comments/comment5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">
    <p:pos x="7680" y="-46"/>
    <p:text/>
    <p:extLst>
      <p:ext uri="{C676402C-5697-4E1C-873F-D02D1690AC5C}">
        <p15:threadingInfo xmlns:p15="http://schemas.microsoft.com/office/powerpoint/2012/main" timeZoneBias="-60"/>
      </p:ext>
    </p:extLst>
  </p:cm>
</p:cmLst>
</file>

<file path=ppt/comments/comment6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">
    <p:pos x="7680" y="-46"/>
    <p:text/>
    <p:extLst>
      <p:ext uri="{C676402C-5697-4E1C-873F-D02D1690AC5C}">
        <p15:threadingInfo xmlns:p15="http://schemas.microsoft.com/office/powerpoint/2012/main" timeZoneBias="-60"/>
      </p:ext>
    </p:extLst>
  </p:cm>
</p:cmLst>
</file>

<file path=ppt/comments/comment7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">
    <p:pos x="7680" y="-46"/>
    <p:text/>
    <p:extLst>
      <p:ext uri="{C676402C-5697-4E1C-873F-D02D1690AC5C}">
        <p15:threadingInfo xmlns:p15="http://schemas.microsoft.com/office/powerpoint/2012/main" timeZoneBias="-60"/>
      </p:ext>
    </p:extLst>
  </p:cm>
</p:cmLst>
</file>

<file path=ppt/comments/comment8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">
    <p:pos x="7680" y="-46"/>
    <p:text/>
    <p:extLst>
      <p:ext uri="{C676402C-5697-4E1C-873F-D02D1690AC5C}">
        <p15:threadingInfo xmlns:p15="http://schemas.microsoft.com/office/powerpoint/2012/main" timeZoneBias="-60"/>
      </p:ext>
    </p:extLst>
  </p:cm>
</p:cmLst>
</file>

<file path=ppt/comments/comment9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">
    <p:pos x="7680" y="-46"/>
    <p:text/>
    <p:extLst>
      <p:ext uri="{C676402C-5697-4E1C-873F-D02D1690AC5C}">
        <p15:threadingInfo xmlns:p15="http://schemas.microsoft.com/office/powerpoint/2012/main" timeZoneBias="-60"/>
      </p:ext>
    </p:extLst>
  </p:cm>
</p:cmLst>
</file>

<file path=ppt/comments/comment10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">
    <p:pos x="7680" y="-46"/>
    <p:text/>
    <p:extLst>
      <p:ext uri="{C676402C-5697-4E1C-873F-D02D1690AC5C}">
        <p15:threadingInfo xmlns:p15="http://schemas.microsoft.com/office/powerpoint/2012/main" timeZoneBias="-60"/>
      </p:ext>
    </p:extLst>
  </p:cm>
</p:cmLst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cs-CZ" smtClean="0"/>
              <a:t>28. 5. 2015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778275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cs-CZ" smtClean="0"/>
              <a:t>28. 5. 2015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111367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60410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Úvodní snímek"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4"/>
          <p:cNvGrpSpPr/>
          <p:nvPr/>
        </p:nvGrpSpPr>
        <p:grpSpPr>
          <a:xfrm>
            <a:off x="0" y="0"/>
            <a:ext cx="12188825" cy="713232"/>
            <a:chOff x="0" y="0"/>
            <a:chExt cx="12188825" cy="713232"/>
          </a:xfrm>
        </p:grpSpPr>
        <p:sp>
          <p:nvSpPr>
            <p:cNvPr id="7" name="Obdélník 6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0" y="0"/>
            <a:ext cx="713232" cy="6858000"/>
            <a:chOff x="0" y="0"/>
            <a:chExt cx="713232" cy="6858000"/>
          </a:xfrm>
        </p:grpSpPr>
        <p:sp>
          <p:nvSpPr>
            <p:cNvPr id="12" name="Obdélník 11"/>
            <p:cNvSpPr/>
            <p:nvPr/>
          </p:nvSpPr>
          <p:spPr>
            <a:xfrm flipH="1">
              <a:off x="7315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H="1">
              <a:off x="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11476762" y="0"/>
            <a:ext cx="746886" cy="6858000"/>
            <a:chOff x="11476762" y="0"/>
            <a:chExt cx="746886" cy="6858000"/>
          </a:xfrm>
        </p:grpSpPr>
        <p:sp>
          <p:nvSpPr>
            <p:cNvPr id="15" name="Obdélník 14"/>
            <p:cNvSpPr/>
            <p:nvPr/>
          </p:nvSpPr>
          <p:spPr>
            <a:xfrm flipH="1">
              <a:off x="1147676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H="1">
              <a:off x="1202093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flipV="1">
            <a:off x="0" y="6144768"/>
            <a:ext cx="12188825" cy="713232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68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  <p:sp>
        <p:nvSpPr>
          <p:cNvPr id="22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802772" y="6291470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82882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673352"/>
            <a:ext cx="9509760" cy="352481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59342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16736" y="0"/>
            <a:ext cx="12188825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95400" y="1188720"/>
            <a:ext cx="9601200" cy="1375576"/>
          </a:xfrm>
        </p:spPr>
        <p:txBody>
          <a:bodyPr anchor="b">
            <a:normAutofit/>
          </a:bodyPr>
          <a:lstStyle>
            <a:lvl1pPr algn="ctr">
              <a:defRPr sz="5400" b="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295400" y="2618762"/>
            <a:ext cx="9601200" cy="914400"/>
          </a:xfrm>
        </p:spPr>
        <p:txBody>
          <a:bodyPr anchor="t"/>
          <a:lstStyle>
            <a:lvl1pPr marL="0" indent="0" algn="ctr">
              <a:spcBef>
                <a:spcPts val="0"/>
              </a:spcBef>
              <a:buNone/>
              <a:defRPr sz="200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pic>
        <p:nvPicPr>
          <p:cNvPr id="14" name="Obrázek 1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7457" y="3587628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5843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34112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27888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23056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134112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27888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27888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Zástupný symbol pro zápatí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57080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42011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9003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>
            <a:off x="0" y="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48640" y="1005840"/>
            <a:ext cx="7223760" cy="416250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962108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35946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iál 1Zástupný symbol pro obrázek 2"/>
          <p:cNvSpPr>
            <a:spLocks noGrp="1"/>
          </p:cNvSpPr>
          <p:nvPr>
            <p:ph type="pic" idx="1"/>
          </p:nvPr>
        </p:nvSpPr>
        <p:spPr>
          <a:xfrm>
            <a:off x="548640" y="548640"/>
            <a:ext cx="6675120" cy="5760720"/>
          </a:xfrm>
          <a:noFill/>
        </p:spPr>
        <p:txBody>
          <a:bodyPr/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164592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>
          <a:xfrm>
            <a:off x="582783" y="6387435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  <p:grpSp>
        <p:nvGrpSpPr>
          <p:cNvPr id="8" name="Skupina 6"/>
          <p:cNvGrpSpPr/>
          <p:nvPr/>
        </p:nvGrpSpPr>
        <p:grpSpPr>
          <a:xfrm>
            <a:off x="0" y="0"/>
            <a:ext cx="7772400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 flipV="1">
            <a:off x="0" y="6309360"/>
            <a:ext cx="7772400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 rot="5400000" flipV="1">
            <a:off x="-3154680" y="3154680"/>
            <a:ext cx="6858000" cy="548640"/>
            <a:chOff x="0" y="0"/>
            <a:chExt cx="12188825" cy="713232"/>
          </a:xfrm>
        </p:grpSpPr>
        <p:sp>
          <p:nvSpPr>
            <p:cNvPr id="15" name="Obdélník 14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rot="16200000" flipH="1" flipV="1">
            <a:off x="4069079" y="3154681"/>
            <a:ext cx="6858000" cy="548640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pic>
        <p:nvPicPr>
          <p:cNvPr id="20" name="Obrázek 1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6199" y="5207144"/>
            <a:ext cx="5040000" cy="1101335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1734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gi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20000"/>
                <a:lumOff val="80000"/>
                <a:alpha val="56000"/>
              </a:schemeClr>
            </a:gs>
            <a:gs pos="79000">
              <a:schemeClr val="bg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 bwMode="auto"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 bwMode="auto"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 bwMode="auto"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1341120" y="438912"/>
            <a:ext cx="9509760" cy="108813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73352"/>
            <a:ext cx="950976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875776" y="6391656"/>
            <a:ext cx="96012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3"/>
          </p:nvPr>
        </p:nvSpPr>
        <p:spPr>
          <a:xfrm>
            <a:off x="1341120" y="6391656"/>
            <a:ext cx="7159752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baseline="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10210800" y="6391656"/>
            <a:ext cx="64008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3760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0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dt="0"/>
  <p:txStyles>
    <p:titleStyle>
      <a:lvl1pPr marL="0" indent="0" algn="l" defTabSz="914400" rtl="0" eaLnBrk="1" latinLnBrk="0" hangingPunct="1">
        <a:lnSpc>
          <a:spcPct val="90000"/>
        </a:lnSpc>
        <a:spcBef>
          <a:spcPct val="0"/>
        </a:spcBef>
        <a:buFont typeface="Arial" pitchFamily="34" charset="0"/>
        <a:buNone/>
        <a:defRPr sz="3400" kern="1200">
          <a:solidFill>
            <a:schemeClr val="tx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3" pos="3840" userDrawn="1">
          <p15:clr>
            <a:srgbClr val="F26B43"/>
          </p15:clr>
        </p15:guide>
        <p15:guide id="5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microsoft.com/office/2007/relationships/hdphoto" Target="../media/hdphoto1.wdp"/><Relationship Id="rId7" Type="http://schemas.microsoft.com/office/2007/relationships/hdphoto" Target="../media/hdphoto3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.png"/><Relationship Id="rId5" Type="http://schemas.microsoft.com/office/2007/relationships/hdphoto" Target="../media/hdphoto2.wdp"/><Relationship Id="rId4" Type="http://schemas.openxmlformats.org/officeDocument/2006/relationships/image" Target="../media/image5.png"/><Relationship Id="rId9" Type="http://schemas.openxmlformats.org/officeDocument/2006/relationships/comments" Target="../comments/comment1.xml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image" Target="../media/image4.png"/><Relationship Id="rId7" Type="http://schemas.openxmlformats.org/officeDocument/2006/relationships/image" Target="../media/image6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Relationship Id="rId6" Type="http://schemas.microsoft.com/office/2007/relationships/hdphoto" Target="../media/hdphoto2.wdp"/><Relationship Id="rId5" Type="http://schemas.openxmlformats.org/officeDocument/2006/relationships/image" Target="../media/image5.png"/><Relationship Id="rId4" Type="http://schemas.microsoft.com/office/2007/relationships/hdphoto" Target="../media/hdphoto1.wdp"/><Relationship Id="rId9" Type="http://schemas.openxmlformats.org/officeDocument/2006/relationships/comments" Target="../comments/comment2.xml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image" Target="../media/image4.png"/><Relationship Id="rId7" Type="http://schemas.openxmlformats.org/officeDocument/2006/relationships/image" Target="../media/image6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Relationship Id="rId6" Type="http://schemas.microsoft.com/office/2007/relationships/hdphoto" Target="../media/hdphoto2.wdp"/><Relationship Id="rId5" Type="http://schemas.openxmlformats.org/officeDocument/2006/relationships/image" Target="../media/image5.png"/><Relationship Id="rId4" Type="http://schemas.microsoft.com/office/2007/relationships/hdphoto" Target="../media/hdphoto1.wdp"/><Relationship Id="rId9" Type="http://schemas.openxmlformats.org/officeDocument/2006/relationships/comments" Target="../comments/comment3.xml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image" Target="../media/image4.png"/><Relationship Id="rId7" Type="http://schemas.openxmlformats.org/officeDocument/2006/relationships/image" Target="../media/image6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Relationship Id="rId6" Type="http://schemas.microsoft.com/office/2007/relationships/hdphoto" Target="../media/hdphoto2.wdp"/><Relationship Id="rId5" Type="http://schemas.openxmlformats.org/officeDocument/2006/relationships/image" Target="../media/image5.png"/><Relationship Id="rId4" Type="http://schemas.microsoft.com/office/2007/relationships/hdphoto" Target="../media/hdphoto1.wdp"/><Relationship Id="rId9" Type="http://schemas.openxmlformats.org/officeDocument/2006/relationships/comments" Target="../comments/comment4.xml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image" Target="../media/image4.png"/><Relationship Id="rId7" Type="http://schemas.openxmlformats.org/officeDocument/2006/relationships/image" Target="../media/image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Relationship Id="rId6" Type="http://schemas.microsoft.com/office/2007/relationships/hdphoto" Target="../media/hdphoto2.wdp"/><Relationship Id="rId5" Type="http://schemas.openxmlformats.org/officeDocument/2006/relationships/image" Target="../media/image5.png"/><Relationship Id="rId4" Type="http://schemas.microsoft.com/office/2007/relationships/hdphoto" Target="../media/hdphoto1.wdp"/><Relationship Id="rId9" Type="http://schemas.openxmlformats.org/officeDocument/2006/relationships/comments" Target="../comments/comment5.xml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image" Target="../media/image4.png"/><Relationship Id="rId7" Type="http://schemas.openxmlformats.org/officeDocument/2006/relationships/image" Target="../media/image6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Relationship Id="rId6" Type="http://schemas.microsoft.com/office/2007/relationships/hdphoto" Target="../media/hdphoto2.wdp"/><Relationship Id="rId5" Type="http://schemas.openxmlformats.org/officeDocument/2006/relationships/image" Target="../media/image5.png"/><Relationship Id="rId4" Type="http://schemas.microsoft.com/office/2007/relationships/hdphoto" Target="../media/hdphoto1.wdp"/><Relationship Id="rId9" Type="http://schemas.openxmlformats.org/officeDocument/2006/relationships/comments" Target="../comments/comment6.xml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image" Target="../media/image4.png"/><Relationship Id="rId7" Type="http://schemas.openxmlformats.org/officeDocument/2006/relationships/image" Target="../media/image6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Relationship Id="rId6" Type="http://schemas.microsoft.com/office/2007/relationships/hdphoto" Target="../media/hdphoto2.wdp"/><Relationship Id="rId5" Type="http://schemas.openxmlformats.org/officeDocument/2006/relationships/image" Target="../media/image5.png"/><Relationship Id="rId4" Type="http://schemas.microsoft.com/office/2007/relationships/hdphoto" Target="../media/hdphoto1.wdp"/><Relationship Id="rId9" Type="http://schemas.openxmlformats.org/officeDocument/2006/relationships/comments" Target="../comments/comment7.xml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image" Target="../media/image4.png"/><Relationship Id="rId7" Type="http://schemas.openxmlformats.org/officeDocument/2006/relationships/image" Target="../media/image6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Relationship Id="rId6" Type="http://schemas.microsoft.com/office/2007/relationships/hdphoto" Target="../media/hdphoto2.wdp"/><Relationship Id="rId5" Type="http://schemas.openxmlformats.org/officeDocument/2006/relationships/image" Target="../media/image5.png"/><Relationship Id="rId4" Type="http://schemas.microsoft.com/office/2007/relationships/hdphoto" Target="../media/hdphoto1.wdp"/><Relationship Id="rId9" Type="http://schemas.openxmlformats.org/officeDocument/2006/relationships/comments" Target="../comments/comment8.xml"/></Relationships>
</file>

<file path=ppt/slides/_rels/slide10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image" Target="../media/image4.png"/><Relationship Id="rId7" Type="http://schemas.openxmlformats.org/officeDocument/2006/relationships/image" Target="../media/image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Relationship Id="rId6" Type="http://schemas.microsoft.com/office/2007/relationships/hdphoto" Target="../media/hdphoto2.wdp"/><Relationship Id="rId5" Type="http://schemas.openxmlformats.org/officeDocument/2006/relationships/image" Target="../media/image5.png"/><Relationship Id="rId4" Type="http://schemas.microsoft.com/office/2007/relationships/hdphoto" Target="../media/hdphoto1.wdp"/><Relationship Id="rId9" Type="http://schemas.openxmlformats.org/officeDocument/2006/relationships/comments" Target="../comments/comment9.xml"/></Relationships>
</file>

<file path=ppt/slides/_rels/slide11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image" Target="../media/image4.png"/><Relationship Id="rId7" Type="http://schemas.openxmlformats.org/officeDocument/2006/relationships/image" Target="../media/image6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Relationship Id="rId6" Type="http://schemas.microsoft.com/office/2007/relationships/hdphoto" Target="../media/hdphoto2.wdp"/><Relationship Id="rId5" Type="http://schemas.openxmlformats.org/officeDocument/2006/relationships/image" Target="../media/image5.png"/><Relationship Id="rId4" Type="http://schemas.microsoft.com/office/2007/relationships/hdphoto" Target="../media/hdphoto1.wdp"/><Relationship Id="rId9" Type="http://schemas.openxmlformats.org/officeDocument/2006/relationships/comments" Target="../comments/comment10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dumy.cz/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 anchor="t"/>
          <a:lstStyle/>
          <a:p>
            <a:pPr marL="0" indent="0" algn="ctr" defTabSz="914400">
              <a:lnSpc>
                <a:spcPct val="90000"/>
              </a:lnSpc>
              <a:spcBef>
                <a:spcPts val="0"/>
              </a:spcBef>
              <a:buNone/>
            </a:pPr>
            <a:r>
              <a:rPr lang="cs-CZ" sz="3600" dirty="0" smtClean="0">
                <a:solidFill>
                  <a:srgbClr val="624D38">
                    <a:lumMod val="75000"/>
                  </a:srgbClr>
                </a:solidFill>
                <a:latin typeface="Century Gothic"/>
              </a:rPr>
              <a:t>Na co stačím</a:t>
            </a:r>
            <a:endParaRPr lang="cs-CZ" sz="3600" b="0" i="0" dirty="0">
              <a:solidFill>
                <a:srgbClr val="624D38">
                  <a:lumMod val="75000"/>
                </a:srgbClr>
              </a:solidFill>
              <a:latin typeface="Century Gothic"/>
              <a:ea typeface="+mj-ea"/>
              <a:cs typeface="+mj-cs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marL="0" indent="0" algn="ctr">
              <a:spcBef>
                <a:spcPts val="0"/>
              </a:spcBef>
              <a:buNone/>
            </a:pPr>
            <a:r>
              <a:rPr lang="cs-CZ" dirty="0" smtClean="0"/>
              <a:t>Zdraví, bezpečí</a:t>
            </a:r>
            <a:endParaRPr lang="cs-CZ" sz="2400" b="0" i="0" baseline="0" dirty="0"/>
          </a:p>
        </p:txBody>
      </p:sp>
    </p:spTree>
    <p:extLst>
      <p:ext uri="{BB962C8B-B14F-4D97-AF65-F5344CB8AC3E}">
        <p14:creationId xmlns:p14="http://schemas.microsoft.com/office/powerpoint/2010/main" val="2671542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18213" y="4916384"/>
            <a:ext cx="5391397" cy="1377538"/>
          </a:xfrm>
          <a:prstGeom prst="rect">
            <a:avLst/>
          </a:prstGeom>
          <a:solidFill>
            <a:srgbClr val="FDFEE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solidFill>
            <a:srgbClr val="FFF9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400000"/>
                    </a14:imgEffect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66662" y="88194"/>
            <a:ext cx="2771384" cy="2078538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4" cstate="email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400000"/>
                    </a14:imgEffect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66662" y="2254926"/>
            <a:ext cx="2771384" cy="2078537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6" cstate="email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aturation sat="400000"/>
                    </a14:imgEffect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66662" y="4421657"/>
            <a:ext cx="2762387" cy="207179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398" y="553792"/>
            <a:ext cx="7704434" cy="54701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9421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5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6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1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2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18213" y="4916384"/>
            <a:ext cx="5391397" cy="1377538"/>
          </a:xfrm>
          <a:prstGeom prst="rect">
            <a:avLst/>
          </a:prstGeom>
          <a:solidFill>
            <a:srgbClr val="FDFEE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solidFill>
            <a:srgbClr val="FDFEE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9344" y="515156"/>
            <a:ext cx="7630266" cy="5386968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400000"/>
                    </a14:imgEffect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66662" y="88194"/>
            <a:ext cx="2771384" cy="2078538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5" cstate="email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400000"/>
                    </a14:imgEffect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66662" y="2254926"/>
            <a:ext cx="2771384" cy="2078537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7" cstate="email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aturation sat="400000"/>
                    </a14:imgEffect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66662" y="4421657"/>
            <a:ext cx="2762387" cy="20717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4166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5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6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1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2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18213" y="4916384"/>
            <a:ext cx="5391397" cy="1377538"/>
          </a:xfrm>
          <a:prstGeom prst="rect">
            <a:avLst/>
          </a:prstGeom>
          <a:solidFill>
            <a:srgbClr val="FDFEE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solidFill>
            <a:srgbClr val="FDFEE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3408" y="549194"/>
            <a:ext cx="7776202" cy="5489999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400000"/>
                    </a14:imgEffect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66662" y="88194"/>
            <a:ext cx="2771384" cy="2078538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5" cstate="email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400000"/>
                    </a14:imgEffect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66662" y="2254926"/>
            <a:ext cx="2771384" cy="2078537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7" cstate="email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aturation sat="400000"/>
                    </a14:imgEffect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66662" y="4421657"/>
            <a:ext cx="2762387" cy="20717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6047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4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5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18213" y="4916384"/>
            <a:ext cx="5391397" cy="1377538"/>
          </a:xfrm>
          <a:prstGeom prst="rect">
            <a:avLst/>
          </a:prstGeom>
          <a:solidFill>
            <a:srgbClr val="FDFEE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solidFill>
            <a:srgbClr val="FDFEE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185" y="548752"/>
            <a:ext cx="8065151" cy="5839169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400000"/>
                    </a14:imgEffect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66662" y="88194"/>
            <a:ext cx="2771384" cy="2078538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5" cstate="email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400000"/>
                    </a14:imgEffect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66662" y="2254926"/>
            <a:ext cx="2771384" cy="2078537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7" cstate="email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aturation sat="400000"/>
                    </a14:imgEffect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66662" y="4421657"/>
            <a:ext cx="2762387" cy="20717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2498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2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3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18213" y="4916384"/>
            <a:ext cx="5391397" cy="1377538"/>
          </a:xfrm>
          <a:prstGeom prst="rect">
            <a:avLst/>
          </a:prstGeom>
          <a:solidFill>
            <a:srgbClr val="FDFEE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solidFill>
            <a:srgbClr val="FDFEE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675" y="575832"/>
            <a:ext cx="7941793" cy="571809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400000"/>
                    </a14:imgEffect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66662" y="88194"/>
            <a:ext cx="2771384" cy="2078538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5" cstate="email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400000"/>
                    </a14:imgEffect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66662" y="2254926"/>
            <a:ext cx="2771384" cy="2078537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7" cstate="email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aturation sat="400000"/>
                    </a14:imgEffect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66662" y="4421657"/>
            <a:ext cx="2762387" cy="20717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7664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5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6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1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2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18213" y="4916384"/>
            <a:ext cx="5391397" cy="1377538"/>
          </a:xfrm>
          <a:prstGeom prst="rect">
            <a:avLst/>
          </a:prstGeom>
          <a:solidFill>
            <a:srgbClr val="FDFEE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solidFill>
            <a:srgbClr val="FDFEE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511" y="288888"/>
            <a:ext cx="8537805" cy="6027691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400000"/>
                    </a14:imgEffect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66662" y="88194"/>
            <a:ext cx="2771384" cy="2078538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5" cstate="email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400000"/>
                    </a14:imgEffect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66662" y="2254926"/>
            <a:ext cx="2771384" cy="2078537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7" cstate="email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aturation sat="400000"/>
                    </a14:imgEffect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66662" y="4421657"/>
            <a:ext cx="2762387" cy="20717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5344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5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6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1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2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18213" y="4916384"/>
            <a:ext cx="5391397" cy="1377538"/>
          </a:xfrm>
          <a:prstGeom prst="rect">
            <a:avLst/>
          </a:prstGeom>
          <a:solidFill>
            <a:srgbClr val="FDFEE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solidFill>
            <a:srgbClr val="FDFEE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8795" y="490705"/>
            <a:ext cx="7729978" cy="5565583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400000"/>
                    </a14:imgEffect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66662" y="88194"/>
            <a:ext cx="2771384" cy="2078538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5" cstate="email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400000"/>
                    </a14:imgEffect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66662" y="2254926"/>
            <a:ext cx="2771384" cy="2078537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7" cstate="email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aturation sat="400000"/>
                    </a14:imgEffect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66662" y="4421657"/>
            <a:ext cx="2762387" cy="20717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142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5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6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18213" y="4916384"/>
            <a:ext cx="5391397" cy="1377538"/>
          </a:xfrm>
          <a:prstGeom prst="rect">
            <a:avLst/>
          </a:prstGeom>
          <a:solidFill>
            <a:srgbClr val="FDFEE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solidFill>
            <a:srgbClr val="FDFEE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761" y="571324"/>
            <a:ext cx="8151849" cy="5722598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400000"/>
                    </a14:imgEffect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66662" y="88194"/>
            <a:ext cx="2771384" cy="2078538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5" cstate="email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400000"/>
                    </a14:imgEffect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66662" y="2254926"/>
            <a:ext cx="2771384" cy="2078537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7" cstate="email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aturation sat="400000"/>
                    </a14:imgEffect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66662" y="4421657"/>
            <a:ext cx="2762387" cy="20717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6103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2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3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18213" y="4916384"/>
            <a:ext cx="5391397" cy="1377538"/>
          </a:xfrm>
          <a:prstGeom prst="rect">
            <a:avLst/>
          </a:prstGeom>
          <a:solidFill>
            <a:srgbClr val="FDFEE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solidFill>
            <a:srgbClr val="FDFEE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705" y="712519"/>
            <a:ext cx="7905704" cy="5470747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400000"/>
                    </a14:imgEffect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66662" y="88194"/>
            <a:ext cx="2771384" cy="2078538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5" cstate="email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400000"/>
                    </a14:imgEffect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66662" y="2254926"/>
            <a:ext cx="2771384" cy="2078537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7" cstate="email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aturation sat="400000"/>
                    </a14:imgEffect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66662" y="4421657"/>
            <a:ext cx="2762387" cy="20717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0500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5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6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1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2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18213" y="4916384"/>
            <a:ext cx="5391397" cy="1377538"/>
          </a:xfrm>
          <a:prstGeom prst="rect">
            <a:avLst/>
          </a:prstGeom>
          <a:solidFill>
            <a:srgbClr val="FDFEE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solidFill>
            <a:srgbClr val="FDFEE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2836" y="712519"/>
            <a:ext cx="7317853" cy="5122496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400000"/>
                    </a14:imgEffect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66662" y="88194"/>
            <a:ext cx="2771384" cy="2078538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5" cstate="email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400000"/>
                    </a14:imgEffect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66662" y="2254926"/>
            <a:ext cx="2771384" cy="2078537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7" cstate="email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aturation sat="400000"/>
                    </a14:imgEffect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66662" y="4421657"/>
            <a:ext cx="2762387" cy="20717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7911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odkazy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Vlastní ilustrace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5300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Metodický pokyn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>I</a:t>
            </a:r>
            <a:r>
              <a:rPr lang="cs-CZ" dirty="0" smtClean="0"/>
              <a:t>ntegrovaný blok: </a:t>
            </a:r>
            <a:r>
              <a:rPr lang="cs-CZ" dirty="0" smtClean="0"/>
              <a:t>zdraví, bezpečí</a:t>
            </a:r>
            <a:endParaRPr lang="cs-CZ" sz="27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" indent="0">
              <a:buNone/>
            </a:pPr>
            <a:endParaRPr lang="cs-CZ" b="1" dirty="0"/>
          </a:p>
          <a:p>
            <a:r>
              <a:rPr lang="cs-CZ" b="1" dirty="0"/>
              <a:t>Popis</a:t>
            </a:r>
          </a:p>
          <a:p>
            <a:r>
              <a:rPr lang="cs-CZ" dirty="0" smtClean="0"/>
              <a:t>Děti se seznamují s nebezpečnými situacemi  jejich řešením – záchranné složky</a:t>
            </a:r>
            <a:endParaRPr lang="cs-CZ" dirty="0" smtClean="0"/>
          </a:p>
          <a:p>
            <a:r>
              <a:rPr lang="cs-CZ" b="1" dirty="0"/>
              <a:t>Očekávání a cíle</a:t>
            </a:r>
          </a:p>
          <a:p>
            <a:r>
              <a:rPr lang="cs-CZ" dirty="0" smtClean="0"/>
              <a:t>Dítě bude vědět jaké číslo použít v mezní situaci</a:t>
            </a:r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13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01244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Studijní materiály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Povinné </a:t>
            </a:r>
            <a:r>
              <a:rPr lang="cs-CZ" b="1" dirty="0"/>
              <a:t>materiály, pomůcky a technické vybavení</a:t>
            </a:r>
          </a:p>
          <a:p>
            <a:pPr lvl="0"/>
            <a:r>
              <a:rPr lang="cs-CZ" dirty="0" smtClean="0"/>
              <a:t>zdroj</a:t>
            </a:r>
            <a:r>
              <a:rPr lang="cs-CZ" dirty="0"/>
              <a:t>: </a:t>
            </a:r>
            <a:r>
              <a:rPr lang="cs-CZ" u="sng" dirty="0">
                <a:hlinkClick r:id="rId2"/>
              </a:rPr>
              <a:t>www.dumy.cz</a:t>
            </a:r>
            <a:endParaRPr lang="cs-CZ" dirty="0"/>
          </a:p>
          <a:p>
            <a:pPr lvl="0"/>
            <a:r>
              <a:rPr lang="cs-CZ" dirty="0"/>
              <a:t>Dotyková obrazovka, připojená k PC</a:t>
            </a:r>
          </a:p>
          <a:p>
            <a:pPr marL="45720" indent="0">
              <a:buNone/>
            </a:pPr>
            <a:endParaRPr lang="cs-CZ" dirty="0"/>
          </a:p>
          <a:p>
            <a:r>
              <a:rPr lang="cs-CZ" b="1" dirty="0"/>
              <a:t>Nepovinné materiály</a:t>
            </a:r>
          </a:p>
          <a:p>
            <a:r>
              <a:rPr lang="cs-CZ" dirty="0"/>
              <a:t>Didaktický kufřík - KUMUČ 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14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7801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01040" y="479861"/>
            <a:ext cx="9509760" cy="1088136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/>
              <a:t/>
            </a:r>
            <a:br>
              <a:rPr lang="cs-CZ" b="1" dirty="0"/>
            </a:b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>Práce </a:t>
            </a:r>
            <a:r>
              <a:rPr lang="cs-CZ" b="1" dirty="0"/>
              <a:t>s interaktivním výukovým materiálem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183000"/>
            <a:ext cx="9509760" cy="3524813"/>
          </a:xfrm>
        </p:spPr>
        <p:txBody>
          <a:bodyPr>
            <a:normAutofit/>
          </a:bodyPr>
          <a:lstStyle/>
          <a:p>
            <a:r>
              <a:rPr lang="cs-CZ" dirty="0" smtClean="0"/>
              <a:t>Dítě na základě obrázku vyhodnocuje, jaké telefonní číslo vytočí.</a:t>
            </a:r>
          </a:p>
          <a:p>
            <a:r>
              <a:rPr lang="cs-CZ" dirty="0" smtClean="0"/>
              <a:t>Kliknutím na číslo se dětem nabízí zpětná vazba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15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1080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Práce s didaktickým kufříkem KUMUČ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Děti přiřazují na magnetickou tabulku k dané situaci dopravní prostředky a profese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16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28622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/>
              <a:t>Prvky polytechnické výchovy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Nechat se získat pro záměrné učení</a:t>
            </a:r>
          </a:p>
          <a:p>
            <a:r>
              <a:rPr lang="cs-CZ" dirty="0"/>
              <a:t>Odlišit hru od systematické povinnosti</a:t>
            </a:r>
          </a:p>
          <a:p>
            <a:r>
              <a:rPr lang="cs-CZ" dirty="0"/>
              <a:t>Zacházet s předměty digitální technologie, využívat nejzákladnější funkce počítače (zapnout-vypnout, práce s myší, jednoduchou klávesnicí)</a:t>
            </a:r>
          </a:p>
          <a:p>
            <a:r>
              <a:rPr lang="cs-CZ" dirty="0"/>
              <a:t>Vědět, jak se vyhnout nebezpečí (být opatrné, obezřetné, kam se v případě potřeby obrátit o pomoc, koho přivolat) 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17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76505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18</a:t>
            </a:fld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1921041" y="1118395"/>
            <a:ext cx="7513903" cy="4066669"/>
            <a:chOff x="3057284" y="750955"/>
            <a:chExt cx="4242876" cy="3500865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59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7271" y="147732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Směrovat 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děti k získávání základních pracovních dovedností a návyků</a:t>
              </a: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097" y="753932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Chápat </a:t>
              </a:r>
              <a:r>
                <a:rPr lang="cs-CZ" sz="1600" b="1" dirty="0">
                  <a:solidFill>
                    <a:schemeClr val="tx1"/>
                  </a:solidFill>
                </a:rPr>
                <a:t>p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ostavení techniky a technických oborů v životě lidstva jako devízu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633" y="75095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633" y="2135474"/>
              <a:ext cx="1604527" cy="144132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646" y="2935523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potenciálu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dětí</a:t>
              </a:r>
            </a:p>
          </p:txBody>
        </p:sp>
      </p:grpSp>
      <p:sp>
        <p:nvSpPr>
          <p:cNvPr id="34" name="TextovéPole 33"/>
          <p:cNvSpPr txBox="1"/>
          <p:nvPr/>
        </p:nvSpPr>
        <p:spPr>
          <a:xfrm>
            <a:off x="2925798" y="160791"/>
            <a:ext cx="45637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          Cíle </a:t>
            </a:r>
            <a:r>
              <a:rPr lang="cs-CZ" sz="2800" b="1" dirty="0">
                <a:solidFill>
                  <a:srgbClr val="0070C0"/>
                </a:solidFill>
              </a:rPr>
              <a:t>polytechnické </a:t>
            </a:r>
            <a:r>
              <a:rPr lang="cs-CZ" sz="2800" b="1" dirty="0" smtClean="0">
                <a:solidFill>
                  <a:srgbClr val="0070C0"/>
                </a:solidFill>
              </a:rPr>
              <a:t>                                                                      </a:t>
            </a:r>
            <a:endParaRPr lang="cs-CZ" sz="2800" b="1" dirty="0">
              <a:solidFill>
                <a:srgbClr val="0070C0"/>
              </a:solidFill>
            </a:endParaRPr>
          </a:p>
          <a:p>
            <a:r>
              <a:rPr lang="cs-CZ" sz="2800" b="1" dirty="0" smtClean="0">
                <a:solidFill>
                  <a:srgbClr val="0070C0"/>
                </a:solidFill>
              </a:rPr>
              <a:t>                  výchovy</a:t>
            </a:r>
            <a:endParaRPr lang="cs-CZ" sz="28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5604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heer Green 16x9">
  <a:themeElements>
    <a:clrScheme name="Žlutá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48-PPTvzor.potx" id="{BEAA49EE-7AE4-44BA-8526-6F4ED2428C66}" vid="{21787010-6216-4E42-AF3D-8126B149DC11}"/>
    </a:ext>
  </a:extLst>
</a:theme>
</file>

<file path=ppt/theme/theme2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4C4809-32CE-4D76-8837-BF87A221E8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48-PPTvzor</Template>
  <TotalTime>0</TotalTime>
  <Words>237</Words>
  <Application>Microsoft Office PowerPoint</Application>
  <PresentationFormat>Širokoúhlá obrazovka</PresentationFormat>
  <Paragraphs>50</Paragraphs>
  <Slides>18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21" baseType="lpstr">
      <vt:lpstr>Arial</vt:lpstr>
      <vt:lpstr>Century Gothic</vt:lpstr>
      <vt:lpstr>Sheer Green 16x9</vt:lpstr>
      <vt:lpstr>Na co stačím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Použité odkazy</vt:lpstr>
      <vt:lpstr>Metodický pokyn Integrovaný blok: zdraví, bezpečí</vt:lpstr>
      <vt:lpstr>Studijní materiály </vt:lpstr>
      <vt:lpstr>   Práce s interaktivním výukovým materiálem </vt:lpstr>
      <vt:lpstr>Práce s didaktickým kufříkem KUMUČ </vt:lpstr>
      <vt:lpstr>Prvky polytechnické výchovy</vt:lpstr>
      <vt:lpstr>Prezentace aplikace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2014-08-05T12:38:58Z</dcterms:created>
  <dcterms:modified xsi:type="dcterms:W3CDTF">2015-05-28T20:56:54Z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