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63" r:id="rId2"/>
    <p:sldId id="261" r:id="rId3"/>
    <p:sldId id="256" r:id="rId4"/>
    <p:sldId id="266" r:id="rId5"/>
    <p:sldId id="260" r:id="rId6"/>
    <p:sldId id="259" r:id="rId7"/>
    <p:sldId id="257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84" autoAdjust="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4.xml"/><Relationship Id="rId1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VY_32_INOVACE_1stupen.03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DE29F8-F608-4193-AE2A-F8F03EBF074F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CE30FB-1342-4A75-8D8C-4C92889EE8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254079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VY_32_INOVACE_1stupen.03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E5D54F-F677-457D-87F3-18E0DC803BA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1B7A35-4579-4F54-9874-391B0C6543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591155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B7A35-4579-4F54-9874-391B0C65430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cs-CZ" smtClean="0"/>
              <a:t>VY_32_INOVACE_1stupen.03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08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VY_32_INOVACE_1stupen.03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1B7A35-4579-4F54-9874-391B0C65430C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749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B7A35-4579-4F54-9874-391B0C65430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cs-CZ" smtClean="0"/>
              <a:t>VY_32_INOVACE_1stupen.03</a:t>
            </a:r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B7A35-4579-4F54-9874-391B0C65430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cs-CZ" smtClean="0"/>
              <a:t>VY_32_INOVACE_1stupen.03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812FE-C106-4BF6-9529-BAEDD5E7A919}" type="datetime1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A4573-E22A-4439-95F3-ED1C84C30ADA}" type="datetime1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C1BA-5055-46F6-A662-75FE9EECA9D5}" type="datetime1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AF5CA-00CC-40DF-B3E7-6C1DEDB98CEB}" type="datetime1">
              <a:rPr lang="cs-CZ" smtClean="0"/>
              <a:t>17.4.2012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C40A0-FBA0-4754-B882-D0FCE093F297}" type="datetime1">
              <a:rPr lang="cs-CZ" smtClean="0"/>
              <a:t>17.4.2012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ADE-6E2C-4228-904F-4B6D97EAF61C}" type="datetime1">
              <a:rPr lang="cs-CZ" smtClean="0"/>
              <a:t>17.4.2012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3830F-0BBE-4140-871A-653260A1FBBC}" type="datetime1">
              <a:rPr lang="cs-CZ" smtClean="0"/>
              <a:t>17.4.2012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20688-8537-4D09-B8C0-3DCE81D09621}" type="datetime1">
              <a:rPr lang="cs-CZ" smtClean="0"/>
              <a:t>17.4.2012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9AC40-72E5-4F57-8D24-D9D50FF77D97}" type="datetime1">
              <a:rPr lang="cs-CZ" smtClean="0"/>
              <a:t>17.4.2012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9AE2-2846-401A-8712-BC92EA4A33BA}" type="datetime1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C01E-78BF-446C-9EC7-C125B5092859}" type="datetime1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BD7D5B6-A85D-4856-B9D3-DB9359B7690A}" type="datetime1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7381EB-F0DB-401E-A415-B0E3A9BB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76672"/>
            <a:ext cx="4603751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19256" cy="427707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sz="1600" b="1" dirty="0" smtClean="0"/>
              <a:t>Název: </a:t>
            </a:r>
            <a:r>
              <a:rPr lang="cs-CZ" sz="2000" b="1" dirty="0" smtClean="0"/>
              <a:t>		Tvorba a řešení Magického čtverce</a:t>
            </a:r>
          </a:p>
          <a:p>
            <a:pPr>
              <a:buNone/>
            </a:pPr>
            <a:r>
              <a:rPr lang="cs-CZ" sz="2000" b="1" dirty="0" smtClean="0"/>
              <a:t>	</a:t>
            </a:r>
            <a:r>
              <a:rPr lang="cs-CZ" sz="1400" b="1" dirty="0" smtClean="0"/>
              <a:t>Anotace: </a:t>
            </a:r>
            <a:r>
              <a:rPr lang="cs-CZ" sz="1600" b="1" dirty="0" smtClean="0"/>
              <a:t>		</a:t>
            </a:r>
            <a:r>
              <a:rPr lang="cs-CZ" sz="1400" dirty="0" smtClean="0"/>
              <a:t>Tato prezentace obsahuje návod pro tvorbu Magického čtverce, 			pracovní list s prázdnými čtverci pro tvorbu, pracovní list s 			vytvořenými magickými čtverci a s řešením.  </a:t>
            </a:r>
          </a:p>
          <a:p>
            <a:pPr>
              <a:buNone/>
            </a:pPr>
            <a:r>
              <a:rPr lang="cs-CZ" sz="1600" b="1" dirty="0" smtClean="0"/>
              <a:t> 	</a:t>
            </a:r>
            <a:r>
              <a:rPr lang="cs-CZ" sz="1400" b="1" dirty="0" smtClean="0"/>
              <a:t>Autor: 	</a:t>
            </a:r>
            <a:r>
              <a:rPr lang="cs-CZ" sz="1600" b="1" dirty="0" smtClean="0"/>
              <a:t>		Mgr. Dagmar Vondráčková</a:t>
            </a:r>
            <a:endParaRPr lang="cs-CZ" sz="1600" dirty="0" smtClean="0"/>
          </a:p>
          <a:p>
            <a:pPr>
              <a:buNone/>
            </a:pPr>
            <a:r>
              <a:rPr lang="cs-CZ" sz="1600" b="1" dirty="0" smtClean="0"/>
              <a:t> 	</a:t>
            </a:r>
            <a:r>
              <a:rPr lang="cs-CZ" sz="1400" b="1" dirty="0" smtClean="0"/>
              <a:t>Číslo projektu</a:t>
            </a:r>
            <a:r>
              <a:rPr lang="cs-CZ" sz="1600" b="1" dirty="0" smtClean="0"/>
              <a:t>		</a:t>
            </a:r>
            <a:r>
              <a:rPr lang="cs-CZ" sz="1600" dirty="0" smtClean="0"/>
              <a:t>CZ.1.07/1.4.00/21.2700</a:t>
            </a:r>
          </a:p>
          <a:p>
            <a:pPr>
              <a:buNone/>
            </a:pPr>
            <a:r>
              <a:rPr lang="cs-CZ" sz="1600" b="1" dirty="0" smtClean="0"/>
              <a:t>	</a:t>
            </a:r>
            <a:r>
              <a:rPr lang="cs-CZ" sz="1400" b="1" dirty="0" smtClean="0"/>
              <a:t>Očekávaný výstup: </a:t>
            </a:r>
            <a:r>
              <a:rPr lang="cs-CZ" sz="1600" b="1" dirty="0" smtClean="0"/>
              <a:t>	</a:t>
            </a:r>
            <a:r>
              <a:rPr lang="cs-CZ" sz="1600" dirty="0" smtClean="0"/>
              <a:t>procvičování početních operací, pamětného sčítání, 			odčítání, násobení v různých číselných oborech, rozvíjení 			logického a kombinatorického myšlení</a:t>
            </a:r>
          </a:p>
          <a:p>
            <a:pPr>
              <a:buNone/>
            </a:pPr>
            <a:r>
              <a:rPr lang="cs-CZ" sz="1600" b="1" dirty="0" smtClean="0"/>
              <a:t>	</a:t>
            </a:r>
            <a:r>
              <a:rPr lang="cs-CZ" sz="1400" b="1" dirty="0" smtClean="0"/>
              <a:t>Druh </a:t>
            </a:r>
            <a:r>
              <a:rPr lang="cs-CZ" sz="1400" b="1" dirty="0" smtClean="0"/>
              <a:t>učebního materiálu:</a:t>
            </a:r>
            <a:r>
              <a:rPr lang="cs-CZ" sz="1600" b="1" dirty="0" smtClean="0"/>
              <a:t>	</a:t>
            </a:r>
            <a:r>
              <a:rPr lang="cs-CZ" sz="1600" dirty="0" smtClean="0"/>
              <a:t>Prezentace s pracovním listem</a:t>
            </a:r>
          </a:p>
          <a:p>
            <a:pPr>
              <a:buNone/>
            </a:pPr>
            <a:r>
              <a:rPr lang="cs-CZ" sz="1600" b="1" dirty="0" smtClean="0"/>
              <a:t>	</a:t>
            </a:r>
            <a:r>
              <a:rPr lang="cs-CZ" sz="1400" b="1" dirty="0" smtClean="0"/>
              <a:t>Stupeň </a:t>
            </a:r>
            <a:r>
              <a:rPr lang="cs-CZ" sz="1400" b="1" dirty="0" smtClean="0"/>
              <a:t>a typ vzdělávání:</a:t>
            </a:r>
            <a:r>
              <a:rPr lang="cs-CZ" sz="1600" b="1" dirty="0" smtClean="0"/>
              <a:t>	</a:t>
            </a:r>
            <a:r>
              <a:rPr lang="cs-CZ" sz="1600" dirty="0" smtClean="0"/>
              <a:t>základní vzdělávání – první stupeň – druhé období</a:t>
            </a:r>
          </a:p>
          <a:p>
            <a:pPr>
              <a:buNone/>
            </a:pPr>
            <a:r>
              <a:rPr lang="cs-CZ" sz="1600" b="1" dirty="0" smtClean="0"/>
              <a:t>	</a:t>
            </a:r>
            <a:r>
              <a:rPr lang="cs-CZ" sz="1400" b="1" dirty="0" smtClean="0"/>
              <a:t>Typická věková skupina: </a:t>
            </a:r>
            <a:r>
              <a:rPr lang="cs-CZ" sz="1600" b="1" dirty="0" smtClean="0"/>
              <a:t> 	</a:t>
            </a:r>
            <a:r>
              <a:rPr lang="cs-CZ" sz="1600" dirty="0" smtClean="0"/>
              <a:t>od 8 let, 4. a 5. </a:t>
            </a:r>
            <a:r>
              <a:rPr lang="cs-CZ" sz="1600" dirty="0" smtClean="0"/>
              <a:t>ročník</a:t>
            </a:r>
          </a:p>
          <a:p>
            <a:pPr>
              <a:buNone/>
            </a:pPr>
            <a:r>
              <a:rPr lang="cs-CZ" sz="1600" dirty="0"/>
              <a:t>	</a:t>
            </a:r>
            <a:r>
              <a:rPr lang="cs-CZ" sz="1600" dirty="0" smtClean="0"/>
              <a:t>Datum:			13.9.2011</a:t>
            </a:r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Základní škola a mateřská škola Jindřichovice pod Smrkem, příspěvková organizace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Popis tvorby magického čtverce o 9 </a:t>
            </a:r>
            <a:r>
              <a:rPr lang="cs-CZ" dirty="0" smtClean="0"/>
              <a:t>číslech</a:t>
            </a:r>
            <a:endParaRPr lang="cs-CZ" dirty="0" smtClean="0"/>
          </a:p>
          <a:p>
            <a:r>
              <a:rPr lang="cs-CZ" dirty="0" smtClean="0"/>
              <a:t>Autor Mgr. Dagmar Vondráčková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Magické čtverce</a:t>
            </a:r>
            <a:br>
              <a:rPr lang="cs-CZ" dirty="0" smtClean="0"/>
            </a:br>
            <a:r>
              <a:rPr lang="cs-CZ" dirty="0" smtClean="0"/>
              <a:t>a jejich tvorba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22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/>
          <p:nvPr/>
        </p:nvGrpSpPr>
        <p:grpSpPr>
          <a:xfrm>
            <a:off x="413874" y="2696990"/>
            <a:ext cx="2880320" cy="2866066"/>
            <a:chOff x="5796136" y="980728"/>
            <a:chExt cx="3610112" cy="3600400"/>
          </a:xfrm>
        </p:grpSpPr>
        <p:sp>
          <p:nvSpPr>
            <p:cNvPr id="15" name="Obdélník 14"/>
            <p:cNvSpPr/>
            <p:nvPr/>
          </p:nvSpPr>
          <p:spPr>
            <a:xfrm>
              <a:off x="5796136" y="2420516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516216" y="170080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7236296" y="98072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7966088" y="170080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7236296" y="2420888"/>
              <a:ext cx="72079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8686168" y="2420516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6509568" y="314096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7966088" y="3142874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7229648" y="386104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68318" y="476672"/>
            <a:ext cx="83049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1) </a:t>
            </a:r>
            <a:r>
              <a:rPr lang="cs-CZ" sz="3200" dirty="0" smtClean="0"/>
              <a:t>Napíšeme </a:t>
            </a:r>
            <a:r>
              <a:rPr lang="cs-CZ" sz="3200" dirty="0" smtClean="0"/>
              <a:t>9 čísel, které tvoří řadu stejného pravidla: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8317" y="1487686"/>
            <a:ext cx="64663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2) </a:t>
            </a:r>
            <a:r>
              <a:rPr lang="cs-CZ" sz="3200" dirty="0" smtClean="0"/>
              <a:t>Vepíšeme </a:t>
            </a:r>
            <a:r>
              <a:rPr lang="cs-CZ" sz="3200" dirty="0" smtClean="0"/>
              <a:t>čísla podle směru šipek od největšího v nejmenšímu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701906" y="3003422"/>
            <a:ext cx="11521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1253119" y="3553446"/>
            <a:ext cx="1199585" cy="11981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>
            <a:off x="1827632" y="4072536"/>
            <a:ext cx="1312326" cy="12507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37710" y="964466"/>
            <a:ext cx="4608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1, 2, 3, 4, 5, 6, 7, 8, 9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279230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109103" y="3364409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39893" y="3915245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271184" y="334203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683616" y="39144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109103" y="4489976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778842" y="39144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7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2261667" y="4471826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683616" y="506167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30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57" grpId="0"/>
      <p:bldP spid="60" grpId="0"/>
      <p:bldP spid="61" grpId="0"/>
      <p:bldP spid="62" grpId="0"/>
      <p:bldP spid="63" grpId="0"/>
      <p:bldP spid="64" grpId="0"/>
      <p:bldP spid="65" grpId="0"/>
      <p:bldP spid="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/>
          <p:nvPr/>
        </p:nvGrpSpPr>
        <p:grpSpPr>
          <a:xfrm>
            <a:off x="413874" y="2696990"/>
            <a:ext cx="2880320" cy="2866066"/>
            <a:chOff x="5796136" y="980728"/>
            <a:chExt cx="3610112" cy="3600400"/>
          </a:xfrm>
        </p:grpSpPr>
        <p:sp>
          <p:nvSpPr>
            <p:cNvPr id="15" name="Obdélník 14"/>
            <p:cNvSpPr/>
            <p:nvPr/>
          </p:nvSpPr>
          <p:spPr>
            <a:xfrm>
              <a:off x="5796136" y="2420516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516216" y="170080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7236296" y="98072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7966088" y="170080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7236296" y="2420888"/>
              <a:ext cx="72079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8686168" y="2420516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6509568" y="314096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7966088" y="3142874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7229648" y="386104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4" name="Přímá spojnice se šipkou 23"/>
          <p:cNvCxnSpPr/>
          <p:nvPr/>
        </p:nvCxnSpPr>
        <p:spPr>
          <a:xfrm flipH="1">
            <a:off x="701906" y="3003422"/>
            <a:ext cx="11521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1253119" y="3553446"/>
            <a:ext cx="1199585" cy="11981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>
            <a:off x="1827632" y="4072536"/>
            <a:ext cx="1312326" cy="12507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Skupina 42"/>
          <p:cNvGrpSpPr/>
          <p:nvPr/>
        </p:nvGrpSpPr>
        <p:grpSpPr>
          <a:xfrm>
            <a:off x="6686996" y="3413549"/>
            <a:ext cx="1728192" cy="1728192"/>
            <a:chOff x="2123728" y="1052736"/>
            <a:chExt cx="1728192" cy="1728192"/>
          </a:xfrm>
        </p:grpSpPr>
        <p:sp>
          <p:nvSpPr>
            <p:cNvPr id="44" name="Obdélník 43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9" name="TextovéPole 58"/>
          <p:cNvSpPr txBox="1"/>
          <p:nvPr/>
        </p:nvSpPr>
        <p:spPr>
          <a:xfrm>
            <a:off x="6660232" y="2818756"/>
            <a:ext cx="17583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Magický čtverec:</a:t>
            </a:r>
            <a:endParaRPr lang="cs-CZ" dirty="0"/>
          </a:p>
        </p:txBody>
      </p:sp>
      <p:grpSp>
        <p:nvGrpSpPr>
          <p:cNvPr id="66" name="Skupina 65"/>
          <p:cNvGrpSpPr/>
          <p:nvPr/>
        </p:nvGrpSpPr>
        <p:grpSpPr>
          <a:xfrm>
            <a:off x="3361633" y="2792712"/>
            <a:ext cx="2880320" cy="2866066"/>
            <a:chOff x="5796136" y="980728"/>
            <a:chExt cx="3610112" cy="3600400"/>
          </a:xfrm>
        </p:grpSpPr>
        <p:sp>
          <p:nvSpPr>
            <p:cNvPr id="67" name="Obdélník 66"/>
            <p:cNvSpPr/>
            <p:nvPr/>
          </p:nvSpPr>
          <p:spPr>
            <a:xfrm>
              <a:off x="5796136" y="2420516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6516216" y="170080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7236296" y="98072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7966088" y="170080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7236296" y="2420888"/>
              <a:ext cx="72079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8686168" y="2420516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6509568" y="314096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7966088" y="3142874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7229648" y="386104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9" name="Obdélník 78"/>
          <p:cNvSpPr/>
          <p:nvPr/>
        </p:nvSpPr>
        <p:spPr>
          <a:xfrm>
            <a:off x="3939533" y="3364409"/>
            <a:ext cx="1736595" cy="17211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1" name="Přímá spojnice se šipkou 80"/>
          <p:cNvCxnSpPr/>
          <p:nvPr/>
        </p:nvCxnSpPr>
        <p:spPr>
          <a:xfrm>
            <a:off x="611560" y="4293096"/>
            <a:ext cx="1727865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se šipkou 82"/>
          <p:cNvCxnSpPr/>
          <p:nvPr/>
        </p:nvCxnSpPr>
        <p:spPr>
          <a:xfrm>
            <a:off x="1691680" y="3068960"/>
            <a:ext cx="0" cy="176790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/>
          <p:nvPr/>
        </p:nvCxnSpPr>
        <p:spPr>
          <a:xfrm flipH="1" flipV="1">
            <a:off x="1331640" y="4077072"/>
            <a:ext cx="1731292" cy="2012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se šipkou 89"/>
          <p:cNvCxnSpPr/>
          <p:nvPr/>
        </p:nvCxnSpPr>
        <p:spPr>
          <a:xfrm flipV="1">
            <a:off x="1979712" y="3645024"/>
            <a:ext cx="0" cy="161892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397007" y="527444"/>
            <a:ext cx="88216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3) Podle </a:t>
            </a:r>
            <a:r>
              <a:rPr lang="cs-CZ" sz="3200" dirty="0" smtClean="0"/>
              <a:t>černých a zelených šipek přesun čísla </a:t>
            </a:r>
          </a:p>
          <a:p>
            <a:r>
              <a:rPr lang="cs-CZ" sz="3200" dirty="0" smtClean="0"/>
              <a:t>do volných oken.</a:t>
            </a:r>
            <a:endParaRPr lang="cs-CZ" sz="3200" dirty="0"/>
          </a:p>
        </p:txBody>
      </p:sp>
      <p:sp>
        <p:nvSpPr>
          <p:cNvPr id="97" name="Obdélník 96"/>
          <p:cNvSpPr/>
          <p:nvPr/>
        </p:nvSpPr>
        <p:spPr>
          <a:xfrm>
            <a:off x="6686996" y="3413549"/>
            <a:ext cx="1731602" cy="172819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263060" y="5372171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Hotovo.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36147" y="3938842"/>
            <a:ext cx="569210" cy="57321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085744" y="3938842"/>
            <a:ext cx="590384" cy="57321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4505356" y="3382911"/>
            <a:ext cx="587567" cy="55622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01168" y="4513868"/>
            <a:ext cx="591755" cy="57321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279230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109103" y="3364409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39893" y="3915245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271184" y="334203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683616" y="39144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109103" y="4489976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778842" y="39144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7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2261667" y="4471826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683616" y="506167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5236920" y="3956843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076736" y="3970687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7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4648598" y="4562023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657777" y="3382911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6780128" y="3433623"/>
            <a:ext cx="1491044" cy="1681696"/>
            <a:chOff x="6780128" y="3433623"/>
            <a:chExt cx="1491044" cy="1681696"/>
          </a:xfrm>
        </p:grpSpPr>
        <p:sp>
          <p:nvSpPr>
            <p:cNvPr id="95" name="TextovéPole 94"/>
            <p:cNvSpPr txBox="1"/>
            <p:nvPr/>
          </p:nvSpPr>
          <p:spPr>
            <a:xfrm>
              <a:off x="6780128" y="4031486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7983140" y="4016035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3</a:t>
              </a:r>
              <a:endParaRPr lang="cs-CZ" sz="2800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7408781" y="4592099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7408781" y="3447467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6831012" y="343362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6831012" y="4575255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7395399" y="4031486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5</a:t>
              </a:r>
              <a:endParaRPr lang="cs-CZ" sz="2800" dirty="0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7983140" y="3447467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7983140" y="4575255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</p:grpSp>
      <p:sp>
        <p:nvSpPr>
          <p:cNvPr id="110" name="TextovéPole 109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25539" y="1715082"/>
            <a:ext cx="8852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) Doplníme ostatní čísla do červeného čtverce</a:t>
            </a:r>
            <a:endParaRPr lang="cs-CZ" sz="3200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006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97" grpId="0" animBg="1"/>
      <p:bldP spid="4" grpId="0"/>
      <p:bldP spid="5" grpId="0" animBg="1"/>
      <p:bldP spid="53" grpId="0" animBg="1"/>
      <p:bldP spid="54" grpId="0" animBg="1"/>
      <p:bldP spid="55" grpId="0" animBg="1"/>
      <p:bldP spid="86" grpId="0"/>
      <p:bldP spid="87" grpId="0"/>
      <p:bldP spid="88" grpId="0"/>
      <p:bldP spid="89" grpId="0"/>
      <p:bldP spid="7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980728"/>
            <a:ext cx="733886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Nyní zjisti jaký je součet čísel v řádku,</a:t>
            </a:r>
          </a:p>
          <a:p>
            <a:r>
              <a:rPr lang="cs-CZ" sz="3200" dirty="0" smtClean="0"/>
              <a:t>ve sloupci a po úhlopříčce.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5143" y="3430985"/>
            <a:ext cx="38475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Ze vzniklého magického čtverce vynecháme některá čísla a v zadání uvedeme požadovaný součet.</a:t>
            </a:r>
            <a:endParaRPr lang="cs-CZ" sz="32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6831012" y="1711779"/>
            <a:ext cx="1728192" cy="1728192"/>
            <a:chOff x="2123728" y="1052736"/>
            <a:chExt cx="1728192" cy="1728192"/>
          </a:xfrm>
        </p:grpSpPr>
        <p:sp>
          <p:nvSpPr>
            <p:cNvPr id="7" name="Obdélník 6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924144" y="1731853"/>
            <a:ext cx="1491044" cy="1681696"/>
            <a:chOff x="6780128" y="3433623"/>
            <a:chExt cx="1491044" cy="1681696"/>
          </a:xfrm>
        </p:grpSpPr>
        <p:sp>
          <p:nvSpPr>
            <p:cNvPr id="18" name="TextovéPole 17"/>
            <p:cNvSpPr txBox="1"/>
            <p:nvPr/>
          </p:nvSpPr>
          <p:spPr>
            <a:xfrm>
              <a:off x="6780128" y="4031486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983140" y="4016035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3</a:t>
              </a:r>
              <a:endParaRPr lang="cs-CZ" sz="28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408781" y="4592099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408781" y="3447467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831012" y="343362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831012" y="4575255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395399" y="4031486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5</a:t>
              </a:r>
              <a:endParaRPr lang="cs-CZ" sz="28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983140" y="3447467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983140" y="4575255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499992" y="3396705"/>
            <a:ext cx="1728192" cy="1728192"/>
            <a:chOff x="2123728" y="1052736"/>
            <a:chExt cx="1728192" cy="1728192"/>
          </a:xfrm>
        </p:grpSpPr>
        <p:sp>
          <p:nvSpPr>
            <p:cNvPr id="38" name="Obdélník 37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572000" y="3416779"/>
            <a:ext cx="1440160" cy="1664852"/>
            <a:chOff x="4572000" y="3416779"/>
            <a:chExt cx="1440160" cy="1664852"/>
          </a:xfrm>
        </p:grpSpPr>
        <p:sp>
          <p:nvSpPr>
            <p:cNvPr id="53" name="TextovéPole 52"/>
            <p:cNvSpPr txBox="1"/>
            <p:nvPr/>
          </p:nvSpPr>
          <p:spPr>
            <a:xfrm>
              <a:off x="4572000" y="3416779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572000" y="4558411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5724128" y="343062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5724128" y="4558411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004048" y="2406660"/>
            <a:ext cx="1470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15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628951" y="5373216"/>
            <a:ext cx="1470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15</a:t>
            </a:r>
            <a:endParaRPr lang="cs-CZ" dirty="0"/>
          </a:p>
        </p:txBody>
      </p:sp>
      <p:sp>
        <p:nvSpPr>
          <p:cNvPr id="59" name="Zástupný symbol pro číslo snímku 5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7584" y="2268917"/>
            <a:ext cx="3935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2+9+4 = 15    2+5+8 = 15  9+5+1 = 15</a:t>
            </a:r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82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58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802754" y="2276872"/>
            <a:ext cx="3610112" cy="3600400"/>
            <a:chOff x="5796136" y="980728"/>
            <a:chExt cx="3610112" cy="3600400"/>
          </a:xfrm>
        </p:grpSpPr>
        <p:sp>
          <p:nvSpPr>
            <p:cNvPr id="5" name="Obdélník 4"/>
            <p:cNvSpPr/>
            <p:nvPr/>
          </p:nvSpPr>
          <p:spPr>
            <a:xfrm>
              <a:off x="5796136" y="2420516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6516216" y="170080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7236296" y="98072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7966088" y="170080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7236296" y="2420888"/>
              <a:ext cx="72079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8686168" y="2420516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509568" y="314096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7966088" y="3142874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7229648" y="3861048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224984" y="1573019"/>
            <a:ext cx="1728192" cy="1728192"/>
            <a:chOff x="2123728" y="1052736"/>
            <a:chExt cx="1728192" cy="1728192"/>
          </a:xfrm>
        </p:grpSpPr>
        <p:sp>
          <p:nvSpPr>
            <p:cNvPr id="15" name="Obdélník 14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632545" y="980728"/>
            <a:ext cx="4262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Číselná řada (9 čísel):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36862" y="399268"/>
            <a:ext cx="3268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Zkusme to znovu</a:t>
            </a:r>
            <a:endParaRPr lang="cs-CZ" sz="3200" dirty="0"/>
          </a:p>
        </p:txBody>
      </p:sp>
      <p:sp>
        <p:nvSpPr>
          <p:cNvPr id="26" name="Šipka doprava 25"/>
          <p:cNvSpPr/>
          <p:nvPr/>
        </p:nvSpPr>
        <p:spPr>
          <a:xfrm rot="19613130">
            <a:off x="4735684" y="3204116"/>
            <a:ext cx="908828" cy="505962"/>
          </a:xfrm>
          <a:prstGeom prst="rightArrow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6224984" y="4653136"/>
            <a:ext cx="1728192" cy="1728192"/>
            <a:chOff x="2123728" y="1052736"/>
            <a:chExt cx="1728192" cy="1728192"/>
          </a:xfrm>
        </p:grpSpPr>
        <p:sp>
          <p:nvSpPr>
            <p:cNvPr id="28" name="Obdélník 27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7" name="Šipka doprava 36"/>
          <p:cNvSpPr/>
          <p:nvPr/>
        </p:nvSpPr>
        <p:spPr>
          <a:xfrm rot="5400000">
            <a:off x="6170767" y="3774449"/>
            <a:ext cx="908828" cy="505962"/>
          </a:xfrm>
          <a:prstGeom prst="rightArrow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020272" y="3645024"/>
            <a:ext cx="1566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…..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1560" y="332656"/>
            <a:ext cx="13785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Pracovní list 1.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76056" y="4797152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Zadání: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8066" y="1713182"/>
            <a:ext cx="1717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Čísla vepiš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0" name="Zástupný symbol pro číslo snímku 3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3" name="Zástupný symbol pro zápatí 4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24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95536" y="468656"/>
            <a:ext cx="8404865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Zkusme vyluštit následující magické čtverce</a:t>
            </a:r>
            <a:r>
              <a:rPr lang="cs-CZ" dirty="0" smtClean="0"/>
              <a:t>:</a:t>
            </a:r>
          </a:p>
          <a:p>
            <a:r>
              <a:rPr lang="cs-CZ" dirty="0" smtClean="0"/>
              <a:t>Doplň chybějící čísla tak, aby byl čtverec magický a součet ve všech směrech </a:t>
            </a:r>
          </a:p>
          <a:p>
            <a:r>
              <a:rPr lang="cs-CZ" dirty="0" smtClean="0"/>
              <a:t>se rovnal uvedenému číslu.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971600" y="1988840"/>
            <a:ext cx="2664296" cy="2736304"/>
            <a:chOff x="2123728" y="1052736"/>
            <a:chExt cx="1728192" cy="1728192"/>
          </a:xfrm>
        </p:grpSpPr>
        <p:sp>
          <p:nvSpPr>
            <p:cNvPr id="24" name="Obdélník 23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220072" y="1700808"/>
            <a:ext cx="2952328" cy="3024336"/>
            <a:chOff x="2123728" y="1052736"/>
            <a:chExt cx="1728192" cy="1728192"/>
          </a:xfrm>
        </p:grpSpPr>
        <p:sp>
          <p:nvSpPr>
            <p:cNvPr id="34" name="Obdélník 33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1043608" y="2996952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24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051720" y="3933056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843808" y="393305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156176" y="198884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1 300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300192" y="2996952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900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105969" y="3994611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1 500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907704" y="5013176"/>
            <a:ext cx="1592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120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372200" y="4941168"/>
            <a:ext cx="1782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2 700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95536" y="5631401"/>
            <a:ext cx="13785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Pracovní list 2.</a:t>
            </a:r>
            <a:endParaRPr lang="cs-CZ" sz="14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75319" y="6093296"/>
            <a:ext cx="3352801" cy="365125"/>
          </a:xfrm>
        </p:spPr>
        <p:txBody>
          <a:bodyPr/>
          <a:lstStyle/>
          <a:p>
            <a:r>
              <a:rPr lang="cs-CZ" dirty="0" smtClean="0"/>
              <a:t>Základní škola a mateřská škola Jindřichovice pod Smrkem, 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25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259632" y="836712"/>
            <a:ext cx="1531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5220072" y="1700808"/>
            <a:ext cx="2952328" cy="3024336"/>
            <a:chOff x="2123728" y="1052736"/>
            <a:chExt cx="1728192" cy="1728192"/>
          </a:xfrm>
        </p:grpSpPr>
        <p:sp>
          <p:nvSpPr>
            <p:cNvPr id="24" name="Obdélník 23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6156176" y="198884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1 300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00192" y="2996952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900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164288" y="4005064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1 500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971600" y="1988840"/>
            <a:ext cx="2664296" cy="2736304"/>
            <a:chOff x="2123728" y="1052736"/>
            <a:chExt cx="1728192" cy="1728192"/>
          </a:xfrm>
        </p:grpSpPr>
        <p:sp>
          <p:nvSpPr>
            <p:cNvPr id="37" name="Obdélník 36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1043608" y="2996952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24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051720" y="3933056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43808" y="393305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043608" y="213285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979712" y="213285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72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843808" y="3068960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56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843808" y="213285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979712" y="2996952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043608" y="393305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64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292080" y="1988840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148064" y="2996952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1700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292080" y="3933056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700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300192" y="3933056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308304" y="2996952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164288" y="198884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1 100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31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95536" y="332656"/>
            <a:ext cx="634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 magický čtverec a potom zapiš jeho zadání a řešení:</a:t>
            </a:r>
            <a:endParaRPr lang="cs-CZ" dirty="0"/>
          </a:p>
        </p:txBody>
      </p:sp>
      <p:grpSp>
        <p:nvGrpSpPr>
          <p:cNvPr id="2" name="Skupina 22"/>
          <p:cNvGrpSpPr/>
          <p:nvPr/>
        </p:nvGrpSpPr>
        <p:grpSpPr>
          <a:xfrm>
            <a:off x="395536" y="1052736"/>
            <a:ext cx="2232248" cy="2088232"/>
            <a:chOff x="2123728" y="1052736"/>
            <a:chExt cx="1728192" cy="1728192"/>
          </a:xfrm>
        </p:grpSpPr>
        <p:sp>
          <p:nvSpPr>
            <p:cNvPr id="24" name="Obdélník 23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32"/>
          <p:cNvGrpSpPr/>
          <p:nvPr/>
        </p:nvGrpSpPr>
        <p:grpSpPr>
          <a:xfrm>
            <a:off x="5580112" y="764704"/>
            <a:ext cx="2448272" cy="2520280"/>
            <a:chOff x="2123728" y="1052736"/>
            <a:chExt cx="1728192" cy="1728192"/>
          </a:xfrm>
        </p:grpSpPr>
        <p:sp>
          <p:nvSpPr>
            <p:cNvPr id="34" name="Obdélník 33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9" name="TextovéPole 48"/>
          <p:cNvSpPr txBox="1"/>
          <p:nvPr/>
        </p:nvSpPr>
        <p:spPr>
          <a:xfrm>
            <a:off x="539552" y="3212976"/>
            <a:ext cx="1906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………..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516216" y="3429000"/>
            <a:ext cx="165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…….</a:t>
            </a:r>
            <a:endParaRPr lang="cs-CZ" dirty="0"/>
          </a:p>
        </p:txBody>
      </p:sp>
      <p:grpSp>
        <p:nvGrpSpPr>
          <p:cNvPr id="33" name="Skupina 22"/>
          <p:cNvGrpSpPr/>
          <p:nvPr/>
        </p:nvGrpSpPr>
        <p:grpSpPr>
          <a:xfrm>
            <a:off x="467544" y="3717032"/>
            <a:ext cx="2232248" cy="2088232"/>
            <a:chOff x="2123728" y="1052736"/>
            <a:chExt cx="1728192" cy="1728192"/>
          </a:xfrm>
        </p:grpSpPr>
        <p:sp>
          <p:nvSpPr>
            <p:cNvPr id="52" name="Obdélník 51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" name="Skupina 32"/>
          <p:cNvGrpSpPr/>
          <p:nvPr/>
        </p:nvGrpSpPr>
        <p:grpSpPr>
          <a:xfrm>
            <a:off x="5652120" y="3933056"/>
            <a:ext cx="2448272" cy="2520280"/>
            <a:chOff x="2123728" y="1052736"/>
            <a:chExt cx="1728192" cy="1728192"/>
          </a:xfrm>
        </p:grpSpPr>
        <p:sp>
          <p:nvSpPr>
            <p:cNvPr id="62" name="Obdélník 61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22"/>
          <p:cNvGrpSpPr/>
          <p:nvPr/>
        </p:nvGrpSpPr>
        <p:grpSpPr>
          <a:xfrm>
            <a:off x="2915816" y="1052736"/>
            <a:ext cx="2232248" cy="2088232"/>
            <a:chOff x="2123728" y="1052736"/>
            <a:chExt cx="1728192" cy="1728192"/>
          </a:xfrm>
        </p:grpSpPr>
        <p:sp>
          <p:nvSpPr>
            <p:cNvPr id="72" name="Obdélník 71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délník 76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1" name="Skupina 22"/>
          <p:cNvGrpSpPr/>
          <p:nvPr/>
        </p:nvGrpSpPr>
        <p:grpSpPr>
          <a:xfrm>
            <a:off x="2915816" y="3717032"/>
            <a:ext cx="2232248" cy="2088232"/>
            <a:chOff x="2123728" y="1052736"/>
            <a:chExt cx="1728192" cy="1728192"/>
          </a:xfrm>
        </p:grpSpPr>
        <p:sp>
          <p:nvSpPr>
            <p:cNvPr id="82" name="Obdélník 81"/>
            <p:cNvSpPr/>
            <p:nvPr/>
          </p:nvSpPr>
          <p:spPr>
            <a:xfrm>
              <a:off x="2123728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82"/>
            <p:cNvSpPr/>
            <p:nvPr/>
          </p:nvSpPr>
          <p:spPr>
            <a:xfrm>
              <a:off x="2699792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/>
            <p:cNvSpPr/>
            <p:nvPr/>
          </p:nvSpPr>
          <p:spPr>
            <a:xfrm>
              <a:off x="3275856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délník 84"/>
            <p:cNvSpPr/>
            <p:nvPr/>
          </p:nvSpPr>
          <p:spPr>
            <a:xfrm>
              <a:off x="2123728" y="1052736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699792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bdélník 86"/>
            <p:cNvSpPr/>
            <p:nvPr/>
          </p:nvSpPr>
          <p:spPr>
            <a:xfrm>
              <a:off x="3275856" y="1628800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bdélník 87"/>
            <p:cNvSpPr/>
            <p:nvPr/>
          </p:nvSpPr>
          <p:spPr>
            <a:xfrm>
              <a:off x="2123728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bdélník 88"/>
            <p:cNvSpPr/>
            <p:nvPr/>
          </p:nvSpPr>
          <p:spPr>
            <a:xfrm>
              <a:off x="2699792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3275856" y="2204864"/>
              <a:ext cx="576064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1" name="TextovéPole 90"/>
          <p:cNvSpPr txBox="1"/>
          <p:nvPr/>
        </p:nvSpPr>
        <p:spPr>
          <a:xfrm>
            <a:off x="3059832" y="3212976"/>
            <a:ext cx="1906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………..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395536" y="689371"/>
            <a:ext cx="13785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Pracovní list 3.</a:t>
            </a:r>
            <a:endParaRPr lang="cs-CZ" sz="1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381EB-F0DB-401E-A415-B0E3A9BB657D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6588224" y="188641"/>
            <a:ext cx="2555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sz="1400" b="1" dirty="0" smtClean="0">
                <a:solidFill>
                  <a:srgbClr val="000000"/>
                </a:solidFill>
                <a:latin typeface="Calibri"/>
              </a:rPr>
              <a:t>VY_32_INOVACE_1stupen.01</a:t>
            </a:r>
            <a:endParaRPr lang="cs-CZ" sz="1400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Základní škola a mateřská škola Jindřichovice pod Smrkem, příspěvková organizace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256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277</TotalTime>
  <Words>405</Words>
  <Application>Microsoft Office PowerPoint</Application>
  <PresentationFormat>Předvádění na obrazovce (4:3)</PresentationFormat>
  <Paragraphs>146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Magické čtverce a jejich tvorba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Dagmar</dc:creator>
  <cp:lastModifiedBy>Dagmar</cp:lastModifiedBy>
  <cp:revision>66</cp:revision>
  <dcterms:created xsi:type="dcterms:W3CDTF">2011-09-11T20:16:06Z</dcterms:created>
  <dcterms:modified xsi:type="dcterms:W3CDTF">2012-04-17T21:27:28Z</dcterms:modified>
</cp:coreProperties>
</file>