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6" r:id="rId4"/>
    <p:sldId id="292" r:id="rId5"/>
    <p:sldId id="293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5" d="100"/>
          <a:sy n="75" d="100"/>
        </p:scale>
        <p:origin x="-522" y="-6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microsoft.com/office/2007/relationships/hdphoto" Target="../media/hdphoto6.wdp"/><Relationship Id="rId4" Type="http://schemas.openxmlformats.org/officeDocument/2006/relationships/image" Target="../media/image9.png"/><Relationship Id="rId9" Type="http://schemas.microsoft.com/office/2007/relationships/hdphoto" Target="../media/hdphoto8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9.wdp"/><Relationship Id="rId7" Type="http://schemas.microsoft.com/office/2007/relationships/hdphoto" Target="../media/hdphoto1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microsoft.com/office/2007/relationships/hdphoto" Target="../media/hdphoto10.wdp"/><Relationship Id="rId4" Type="http://schemas.openxmlformats.org/officeDocument/2006/relationships/image" Target="../media/image13.png"/><Relationship Id="rId9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Popletený podzim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0" y="0"/>
            <a:ext cx="12192000" cy="2209800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75000"/>
                  <a:tint val="66000"/>
                  <a:satMod val="160000"/>
                </a:schemeClr>
              </a:gs>
              <a:gs pos="50000">
                <a:schemeClr val="accent5">
                  <a:lumMod val="75000"/>
                  <a:tint val="44500"/>
                  <a:satMod val="160000"/>
                </a:schemeClr>
              </a:gs>
              <a:gs pos="100000">
                <a:schemeClr val="accent5">
                  <a:lumMod val="75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A přišel podzim. </a:t>
            </a:r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Třešně zrály, pomalu rozkvétaly petrklíče a na stromech se objevila první růžová kvítka.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733" b="95067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 rot="5400000">
            <a:off x="6019395" y="3655994"/>
            <a:ext cx="2220687" cy="25207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603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 rot="5400000">
            <a:off x="8312356" y="2796150"/>
            <a:ext cx="1956121" cy="19285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455" b="99515" l="10000" r="90000">
                        <a14:foregroundMark x1="26909" y1="56182" x2="26909" y2="56182"/>
                        <a14:foregroundMark x1="29409" y1="60970" x2="39045" y2="55697"/>
                        <a14:foregroundMark x1="39409" y1="63333" x2="39409" y2="63333"/>
                        <a14:foregroundMark x1="43682" y1="59030" x2="43682" y2="59030"/>
                        <a14:foregroundMark x1="44773" y1="59515" x2="59045" y2="56667"/>
                        <a14:foregroundMark x1="46182" y1="38545" x2="46182" y2="38545"/>
                        <a14:foregroundMark x1="42636" y1="41455" x2="42636" y2="41455"/>
                        <a14:foregroundMark x1="27636" y1="74788" x2="35818" y2="671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334" r="15952"/>
          <a:stretch/>
        </p:blipFill>
        <p:spPr>
          <a:xfrm>
            <a:off x="527004" y="2833343"/>
            <a:ext cx="2096469" cy="239271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788" b="100000" l="3000" r="98727">
                        <a14:foregroundMark x1="72682" y1="53818" x2="72682" y2="53818"/>
                        <a14:foregroundMark x1="90500" y1="69515" x2="80182" y2="57152"/>
                        <a14:foregroundMark x1="49455" y1="96182" x2="61227" y2="80970"/>
                        <a14:backgroundMark x1="64161" y1="38172" x2="64161" y2="38172"/>
                        <a14:backgroundMark x1="63500" y1="36567" x2="67200" y2="34100"/>
                        <a14:backgroundMark x1="67200" y1="34100" x2="67200" y2="341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091"/>
          <a:stretch/>
        </p:blipFill>
        <p:spPr>
          <a:xfrm rot="5400000">
            <a:off x="2463120" y="4065163"/>
            <a:ext cx="2814279" cy="232178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64" b="97455" l="1091" r="100000">
                        <a14:backgroundMark x1="3909" y1="92242" x2="3909" y2="922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717144" y="4367010"/>
            <a:ext cx="2698497" cy="2023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0" y="-1"/>
            <a:ext cx="12192000" cy="2707077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75000"/>
                  <a:tint val="66000"/>
                  <a:satMod val="160000"/>
                </a:schemeClr>
              </a:gs>
              <a:gs pos="50000">
                <a:schemeClr val="accent5">
                  <a:lumMod val="75000"/>
                  <a:tint val="44500"/>
                  <a:satMod val="160000"/>
                </a:schemeClr>
              </a:gs>
              <a:gs pos="100000">
                <a:schemeClr val="accent5">
                  <a:lumMod val="75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Pod stromem občas přeběhl ježek, který sbíral popadaná jablíčka, ale zábly ho pacičky od studeného sněhu. Kromě jablíček měl rád i  jeřabiny, které právě dozrály.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4" b="97455" l="1091" r="100000">
                        <a14:backgroundMark x1="3909" y1="92242" x2="3909" y2="922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303555" y="3333813"/>
            <a:ext cx="2698497" cy="202387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4364" r="97273">
                        <a14:foregroundMark x1="22636" y1="12848" x2="23682" y2="30970"/>
                        <a14:foregroundMark x1="32636" y1="51455" x2="32636" y2="51455"/>
                        <a14:foregroundMark x1="35136" y1="44788" x2="35136" y2="44788"/>
                        <a14:foregroundMark x1="35455" y1="46182" x2="37273" y2="59030"/>
                        <a14:foregroundMark x1="35136" y1="46182" x2="35136" y2="46182"/>
                        <a14:foregroundMark x1="37273" y1="44788" x2="34773" y2="62848"/>
                        <a14:foregroundMark x1="90136" y1="77636" x2="90136" y2="77636"/>
                        <a14:foregroundMark x1="87273" y1="85212" x2="97273" y2="80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857" y="2878367"/>
            <a:ext cx="2717356" cy="203801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318" r="99182">
                        <a14:foregroundMark x1="57818" y1="43758" x2="93864" y2="23273"/>
                        <a14:foregroundMark x1="66727" y1="18000" x2="69227" y2="22788"/>
                        <a14:foregroundMark x1="86364" y1="14242" x2="86364" y2="14242"/>
                        <a14:foregroundMark x1="74955" y1="18485" x2="74955" y2="18485"/>
                        <a14:foregroundMark x1="89227" y1="89939" x2="96000" y2="75152"/>
                        <a14:foregroundMark x1="94591" y1="87091" x2="98136" y2="79939"/>
                        <a14:foregroundMark x1="65318" y1="40424" x2="64227" y2="35636"/>
                        <a14:backgroundMark x1="31000" y1="96121" x2="31000" y2="96121"/>
                        <a14:backgroundMark x1="28864" y1="95636" x2="318" y2="52303"/>
                        <a14:backgroundMark x1="1727" y1="15152" x2="1727" y2="15152"/>
                        <a14:backgroundMark x1="1727" y1="14242" x2="1727" y2="14242"/>
                        <a14:backgroundMark x1="2091" y1="17576" x2="13136" y2="424"/>
                        <a14:backgroundMark x1="27818" y1="6121" x2="27818" y2="6121"/>
                        <a14:backgroundMark x1="58864" y1="97576" x2="77455" y2="95152"/>
                        <a14:backgroundMark x1="79591" y1="92788" x2="83864" y2="91818"/>
                        <a14:backgroundMark x1="95636" y1="68000" x2="95636" y2="68000"/>
                        <a14:backgroundMark x1="26364" y1="52788" x2="29227" y2="51818"/>
                        <a14:backgroundMark x1="54591" y1="3758" x2="54591" y2="37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988044" y="4660601"/>
            <a:ext cx="2518806" cy="188910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99455" l="2636" r="90000">
                        <a14:backgroundMark x1="27273" y1="85212" x2="27273" y2="85212"/>
                        <a14:backgroundMark x1="43682" y1="73818" x2="43682" y2="73818"/>
                        <a14:backgroundMark x1="52636" y1="43333" x2="52636" y2="43333"/>
                        <a14:backgroundMark x1="26182" y1="51455" x2="26182" y2="51455"/>
                        <a14:backgroundMark x1="41909" y1="43333" x2="41909" y2="43333"/>
                        <a14:backgroundMark x1="24409" y1="60970" x2="24409" y2="60970"/>
                        <a14:backgroundMark x1="24045" y1="73333" x2="24045" y2="73333"/>
                        <a14:backgroundMark x1="49409" y1="52848" x2="49409" y2="52848"/>
                        <a14:backgroundMark x1="54773" y1="59515" x2="54773" y2="59515"/>
                        <a14:backgroundMark x1="48682" y1="66182" x2="48682" y2="66182"/>
                        <a14:backgroundMark x1="45136" y1="62364" x2="45136" y2="62364"/>
                        <a14:backgroundMark x1="29045" y1="41455" x2="29045" y2="41455"/>
                        <a14:backgroundMark x1="54773" y1="71455" x2="54773" y2="71455"/>
                        <a14:backgroundMark x1="38318" y1="73333" x2="38318" y2="7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6367" y="3854363"/>
            <a:ext cx="2912963" cy="2184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61575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0" y="-1"/>
            <a:ext cx="12192000" cy="3479643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75000"/>
                  <a:tint val="66000"/>
                  <a:satMod val="160000"/>
                </a:schemeClr>
              </a:gs>
              <a:gs pos="50000">
                <a:schemeClr val="accent5">
                  <a:lumMod val="75000"/>
                  <a:tint val="44500"/>
                  <a:satMod val="160000"/>
                </a:schemeClr>
              </a:gs>
              <a:gs pos="100000">
                <a:schemeClr val="accent5">
                  <a:lumMod val="75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Za dýňovým polem vede </a:t>
            </a:r>
            <a:r>
              <a:rPr lang="cs-CZ" sz="2800" dirty="0" smtClean="0">
                <a:solidFill>
                  <a:schemeClr val="tx1"/>
                </a:solidFill>
              </a:rPr>
              <a:t>potůček, </a:t>
            </a:r>
            <a:r>
              <a:rPr lang="cs-CZ" sz="2800" dirty="0" smtClean="0">
                <a:solidFill>
                  <a:schemeClr val="tx1"/>
                </a:solidFill>
              </a:rPr>
              <a:t>na kterém mladá husička pyšně ukazuje narozená mláďátka. 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Má jen strach, aby se nepopíchala o zralé kaštany, které popadaly na zem. Je už trochu zima a tak si pro jistotu nasbírá šípky, kdyby její housátka nastydla. Co jim z šípku uvaří ? </a:t>
            </a:r>
          </a:p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6033" l="109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 rot="5400000">
            <a:off x="276067" y="4464659"/>
            <a:ext cx="1863750" cy="179477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182" b="98909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643" r="12500"/>
          <a:stretch/>
        </p:blipFill>
        <p:spPr>
          <a:xfrm rot="5400000">
            <a:off x="3528902" y="3908913"/>
            <a:ext cx="2429589" cy="23404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1591" r="100000">
                        <a14:foregroundMark x1="21318" y1="73394" x2="54500" y2="60061"/>
                        <a14:foregroundMark x1="27364" y1="89576" x2="25227" y2="66727"/>
                        <a14:foregroundMark x1="56318" y1="98606" x2="37000" y2="71939"/>
                        <a14:backgroundMark x1="12000" y1="2424" x2="34864" y2="9576"/>
                        <a14:backgroundMark x1="30591" y1="26242" x2="30591" y2="26242"/>
                        <a14:backgroundMark x1="26636" y1="34848" x2="26636" y2="348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991727" y="4563888"/>
            <a:ext cx="2514598" cy="188594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788" b="100000" l="3000" r="98727">
                        <a14:foregroundMark x1="72682" y1="53818" x2="72682" y2="53818"/>
                        <a14:foregroundMark x1="90500" y1="69515" x2="80182" y2="57152"/>
                        <a14:foregroundMark x1="49455" y1="96182" x2="61227" y2="80970"/>
                        <a14:backgroundMark x1="64161" y1="38172" x2="64161" y2="38172"/>
                        <a14:backgroundMark x1="63500" y1="36567" x2="67200" y2="34100"/>
                        <a14:backgroundMark x1="67200" y1="34100" x2="67200" y2="341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091"/>
          <a:stretch/>
        </p:blipFill>
        <p:spPr>
          <a:xfrm rot="5400000">
            <a:off x="6702841" y="4289971"/>
            <a:ext cx="2814279" cy="2321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83811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poslouchají příběh a snaží se odhalit chyby, které v něj jsou schovány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</a:t>
            </a:r>
            <a:r>
              <a:rPr lang="cs-CZ" dirty="0" err="1" smtClean="0"/>
              <a:t>předčtenářské</a:t>
            </a:r>
            <a:r>
              <a:rPr lang="cs-CZ" dirty="0" smtClean="0"/>
              <a:t> dovednosti a vnímání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poslouchají příběh týkající se podzimu a snaží se odhalit chyby, které jsou tam ukryty. </a:t>
            </a:r>
          </a:p>
          <a:p>
            <a:r>
              <a:rPr lang="cs-CZ" dirty="0" smtClean="0"/>
              <a:t>Zároveň na snímku mají obrázky, které s tímto souvisí. Děti pomoci elektronické tužky </a:t>
            </a:r>
            <a:r>
              <a:rPr lang="cs-CZ" dirty="0" smtClean="0"/>
              <a:t>škrtají, </a:t>
            </a:r>
            <a:r>
              <a:rPr lang="cs-CZ" dirty="0" smtClean="0"/>
              <a:t>co do podzimu v příběhu nepatří a zakroužkují opak.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Porozumět slyšenému </a:t>
            </a:r>
          </a:p>
          <a:p>
            <a:r>
              <a:rPr lang="cs-CZ" dirty="0"/>
              <a:t>Sledovat a vyprávět příběh, pohádku</a:t>
            </a:r>
          </a:p>
          <a:p>
            <a:r>
              <a:rPr lang="cs-CZ" dirty="0"/>
              <a:t>Používat jednoduchá souvětí, vyjádřit myšlenku, nápad, mínění, popsat situaci, událost, vyjádřit svoje pocity, prožitky </a:t>
            </a:r>
          </a:p>
          <a:p>
            <a:r>
              <a:rPr lang="cs-CZ" dirty="0"/>
              <a:t>Sledovat a zachytit hlavní myšlenku příběhu, vyslechnutý příběh převyprávět samostatně, věcně správně, popř. pokračovat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369</Words>
  <Application>Microsoft Office PowerPoint</Application>
  <PresentationFormat>Vlastní</PresentationFormat>
  <Paragraphs>51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Popletený podzim</vt:lpstr>
      <vt:lpstr>Snímek 2</vt:lpstr>
      <vt:lpstr>Snímek 3</vt:lpstr>
      <vt:lpstr>Snímek 4</vt:lpstr>
      <vt:lpstr>Použité odkazy</vt:lpstr>
      <vt:lpstr>Metodický pokyn Integrovaný blok:  Vnímání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2015-05-29T10:06:39Z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