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  <p:sldMasterId id="2147483664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7" r:id="rId6"/>
    <p:sldId id="291" r:id="rId7"/>
    <p:sldId id="289" r:id="rId8"/>
    <p:sldId id="292" r:id="rId9"/>
    <p:sldId id="275" r:id="rId10"/>
    <p:sldId id="277" r:id="rId11"/>
    <p:sldId id="276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8A2D6920-24E8-4B0F-A2E7-728CA9D2B68A}">
          <p14:sldIdLst>
            <p14:sldId id="272"/>
          </p14:sldIdLst>
        </p14:section>
        <p14:section name="obsah" id="{E00CE305-70AC-4BC9-A948-737851CBBDD8}">
          <p14:sldIdLst>
            <p14:sldId id="282"/>
            <p14:sldId id="284"/>
            <p14:sldId id="287"/>
            <p14:sldId id="291"/>
          </p14:sldIdLst>
        </p14:section>
        <p14:section name="pracovní listy" id="{59A1C3C9-49A5-4DBB-A207-B1F385705C49}">
          <p14:sldIdLst>
            <p14:sldId id="289"/>
            <p14:sldId id="292"/>
          </p14:sldIdLst>
        </p14:section>
        <p14:section name="popisy" id="{ADEFD2F8-C3E5-462A-8772-159459E8A720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E76CDD9-4BCD-41A8-9477-A1440CA1AF87}" type="datetimeFigureOut">
              <a:rPr lang="cs-CZ"/>
              <a:pPr>
                <a:defRPr/>
              </a:pPr>
              <a:t>31.5.2015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entury Gothic" panose="020B0502020202020204" pitchFamily="34" charset="0"/>
              </a:defRPr>
            </a:lvl1pPr>
          </a:lstStyle>
          <a:p>
            <a:fld id="{0D8CD493-6FBA-4A90-987F-CFEB9EB907C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25642400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96C0CA9-B523-41D4-9A73-FA9AE5B48A5C}" type="datetimeFigureOut">
              <a:rPr lang="cs-CZ"/>
              <a:pPr>
                <a:defRPr/>
              </a:pPr>
              <a:t>31.5.2015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entury Gothic" panose="020B0502020202020204" pitchFamily="34" charset="0"/>
              </a:defRPr>
            </a:lvl1pPr>
          </a:lstStyle>
          <a:p>
            <a:fld id="{9AABF2A0-E533-4EFD-B76A-9889250E75A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87251713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fld id="{A5EE603D-0146-4125-B99E-1A6C0902E5E6}" type="slidenum">
              <a:rPr lang="cs-CZ" altLang="cs-CZ"/>
              <a:pPr/>
              <a:t>1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17381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488314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93BB53-946C-440A-B384-374ED3F1D93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803185156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D02AD2-84D8-437B-A41E-B29FF0F6B56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464110317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DE1457-085C-4100-9358-948AD9C38A4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644889466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69F75A-8BF4-4803-9B2B-E524D193D6E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322334576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FDD365-5DE3-4B30-BB55-98ACA491441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051935497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3754AA-09DC-4C43-BB8F-5508E94772B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276653155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7E1D09-F9FA-46EE-9019-A7CF9D8C94B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936121367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472E21-837A-41A7-B4A6-1441B038A26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98312282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8875713" y="6391275"/>
            <a:ext cx="960437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341438" y="6391275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210800" y="6391275"/>
            <a:ext cx="639763" cy="238125"/>
          </a:xfrm>
        </p:spPr>
        <p:txBody>
          <a:bodyPr/>
          <a:lstStyle>
            <a:lvl1pPr>
              <a:defRPr/>
            </a:lvl1pPr>
          </a:lstStyle>
          <a:p>
            <a:fld id="{8D63CE4E-024E-4781-926C-51A93450710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468557101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746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2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07165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7145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125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2794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831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218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4018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image" Target="../media/image5.gif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15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4CE">
                <a:alpha val="56000"/>
              </a:srgbClr>
            </a:gs>
            <a:gs pos="78999">
              <a:srgbClr val="FFFFFF">
                <a:alpha val="90760"/>
              </a:srgbClr>
            </a:gs>
            <a:gs pos="100000">
              <a:schemeClr val="bg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800">
                <a:latin typeface="Century Gothic" panose="020B0502020202020204" pitchFamily="34" charset="0"/>
              </a:defRPr>
            </a:lvl1pPr>
          </a:lstStyle>
          <a:p>
            <a:fld id="{61916CA9-68BA-452E-8A19-904B4C90A4AB}" type="slidenum">
              <a:rPr lang="cs-CZ" altLang="cs-CZ"/>
              <a:pPr/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7" r:id="rId2"/>
    <p:sldLayoutId id="2147483660" r:id="rId3"/>
    <p:sldLayoutId id="2147483656" r:id="rId4"/>
    <p:sldLayoutId id="2147483655" r:id="rId5"/>
    <p:sldLayoutId id="2147483654" r:id="rId6"/>
    <p:sldLayoutId id="2147483661" r:id="rId7"/>
    <p:sldLayoutId id="2147483662" r:id="rId8"/>
    <p:sldLayoutId id="2147483663" r:id="rId9"/>
    <p:sldLayoutId id="2147483658" r:id="rId10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/>
              </a:solidFill>
              <a:latin typeface="Century Gothic"/>
              <a:cs typeface="+mn-cs"/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mtClean="0">
                <a:solidFill>
                  <a:prstClr val="black"/>
                </a:solidFill>
                <a:latin typeface="Century Gothic"/>
                <a:cs typeface="+mn-cs"/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  <a:latin typeface="Century Gothic"/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A8D9AD5-F248-4919-864A-CFD76CC027D6}" type="slidenum">
              <a:rPr lang="cs-CZ" smtClean="0">
                <a:solidFill>
                  <a:prstClr val="black"/>
                </a:solidFill>
                <a:latin typeface="Century Gothic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 dirty="0">
              <a:solidFill>
                <a:prstClr val="black"/>
              </a:solidFill>
              <a:latin typeface="Century Gothic"/>
              <a:cs typeface="+mn-cs"/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881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microsoft.com/office/2007/relationships/media" Target="../media/media3.m4a"/><Relationship Id="rId3" Type="http://schemas.openxmlformats.org/officeDocument/2006/relationships/audio" Target="../media/media3.m4a"/><Relationship Id="rId21" Type="http://schemas.microsoft.com/office/2007/relationships/media" Target="../media/media6.m4a"/><Relationship Id="rId7" Type="http://schemas.openxmlformats.org/officeDocument/2006/relationships/slideLayout" Target="../slideLayouts/slideLayout10.xml"/><Relationship Id="rId12" Type="http://schemas.openxmlformats.org/officeDocument/2006/relationships/image" Target="../media/image11.jpeg"/><Relationship Id="rId17" Type="http://schemas.microsoft.com/office/2007/relationships/media" Target="../media/media2.m4a"/><Relationship Id="rId2" Type="http://schemas.openxmlformats.org/officeDocument/2006/relationships/audio" Target="../media/media2.m4a"/><Relationship Id="rId16" Type="http://schemas.openxmlformats.org/officeDocument/2006/relationships/image" Target="../media/image14.png"/><Relationship Id="rId20" Type="http://schemas.microsoft.com/office/2007/relationships/media" Target="../media/media5.m4a"/><Relationship Id="rId1" Type="http://schemas.openxmlformats.org/officeDocument/2006/relationships/audio" Target="../media/media1.m4a"/><Relationship Id="rId6" Type="http://schemas.openxmlformats.org/officeDocument/2006/relationships/audio" Target="../media/media6.m4a"/><Relationship Id="rId11" Type="http://schemas.openxmlformats.org/officeDocument/2006/relationships/image" Target="../media/image10.jpeg"/><Relationship Id="rId5" Type="http://schemas.openxmlformats.org/officeDocument/2006/relationships/audio" Target="../media/media5.m4a"/><Relationship Id="rId15" Type="http://schemas.microsoft.com/office/2007/relationships/media" Target="../media/media1.m4a"/><Relationship Id="rId10" Type="http://schemas.openxmlformats.org/officeDocument/2006/relationships/image" Target="../media/image9.jpeg"/><Relationship Id="rId19" Type="http://schemas.microsoft.com/office/2007/relationships/media" Target="../media/media4.m4a"/><Relationship Id="rId4" Type="http://schemas.openxmlformats.org/officeDocument/2006/relationships/audio" Target="../media/media4.m4a"/><Relationship Id="rId9" Type="http://schemas.openxmlformats.org/officeDocument/2006/relationships/image" Target="../media/image8.jpe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22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1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jpeg"/><Relationship Id="rId11" Type="http://schemas.openxmlformats.org/officeDocument/2006/relationships/image" Target="../media/image10.jpeg"/><Relationship Id="rId5" Type="http://schemas.openxmlformats.org/officeDocument/2006/relationships/image" Target="../media/image18.jpeg"/><Relationship Id="rId10" Type="http://schemas.openxmlformats.org/officeDocument/2006/relationships/image" Target="../media/image9.jpeg"/><Relationship Id="rId4" Type="http://schemas.openxmlformats.org/officeDocument/2006/relationships/image" Target="../media/image17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3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jpeg"/><Relationship Id="rId11" Type="http://schemas.openxmlformats.org/officeDocument/2006/relationships/image" Target="../media/image30.jpeg"/><Relationship Id="rId5" Type="http://schemas.openxmlformats.org/officeDocument/2006/relationships/image" Target="../media/image25.jpeg"/><Relationship Id="rId10" Type="http://schemas.openxmlformats.org/officeDocument/2006/relationships/image" Target="../media/image29.jpeg"/><Relationship Id="rId4" Type="http://schemas.openxmlformats.org/officeDocument/2006/relationships/image" Target="../media/image24.jpeg"/><Relationship Id="rId9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308100" y="1402484"/>
            <a:ext cx="9601200" cy="1905000"/>
          </a:xfrm>
        </p:spPr>
        <p:txBody>
          <a:bodyPr/>
          <a:lstStyle/>
          <a:p>
            <a:r>
              <a:rPr lang="cs-CZ" altLang="cs-CZ" sz="4800" b="1" dirty="0">
                <a:latin typeface="Arial" panose="020B0604020202020204" pitchFamily="34" charset="0"/>
              </a:rPr>
              <a:t>HOSPODÁŘSKÁ ZVÍŘATA</a:t>
            </a:r>
            <a:endParaRPr lang="cs-CZ" altLang="cs-CZ" sz="4800" b="1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Kráva, Hovězí Maso, Černá, Bílá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73679">
            <a:off x="7096954" y="3570602"/>
            <a:ext cx="2233542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Nadpis 1"/>
          <p:cNvSpPr>
            <a:spLocks noGrp="1"/>
          </p:cNvSpPr>
          <p:nvPr>
            <p:ph type="title" idx="4294967295"/>
          </p:nvPr>
        </p:nvSpPr>
        <p:spPr>
          <a:xfrm>
            <a:off x="4010693" y="260350"/>
            <a:ext cx="4203032" cy="861311"/>
          </a:xfrm>
        </p:spPr>
        <p:txBody>
          <a:bodyPr anchor="ctr"/>
          <a:lstStyle/>
          <a:p>
            <a:pPr algn="ctr"/>
            <a:r>
              <a:rPr lang="cs-CZ" altLang="cs-CZ" b="1" dirty="0" smtClean="0">
                <a:solidFill>
                  <a:srgbClr val="FF0000"/>
                </a:solidFill>
              </a:rPr>
              <a:t>Kdo žije na statku</a:t>
            </a:r>
          </a:p>
        </p:txBody>
      </p:sp>
      <p:pic>
        <p:nvPicPr>
          <p:cNvPr id="28677" name="Picture 6" descr="Kůň, Pastvina, Venkov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93245">
            <a:off x="3334510" y="1505337"/>
            <a:ext cx="2173144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9" name="Picture 2" descr="Prase, Alp Rona, Furna, Sol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1093026">
            <a:off x="643291" y="959935"/>
            <a:ext cx="1780412" cy="157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0" name="Picture 10" descr="Koza, Zvíře, Rohy, Kozy, Zoo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93845">
            <a:off x="550277" y="3985574"/>
            <a:ext cx="261291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1" name="Picture 12" descr="Kohout, Slepice, Vůdce, Pták, Loděnic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73659" y="4468048"/>
            <a:ext cx="17145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9" name="Picture 17" descr="Pštros, Ptáci, Zvířata, Pero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188780" y="3438413"/>
            <a:ext cx="2103689" cy="157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lum bright="14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9737"/>
          <a:stretch/>
        </p:blipFill>
        <p:spPr>
          <a:xfrm rot="1060670">
            <a:off x="8080650" y="1351615"/>
            <a:ext cx="2731932" cy="1909273"/>
          </a:xfrm>
          <a:prstGeom prst="rect">
            <a:avLst/>
          </a:prstGeom>
        </p:spPr>
      </p:pic>
      <p:pic>
        <p:nvPicPr>
          <p:cNvPr id="2" name="chrochtání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5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1247134" y="-876664"/>
            <a:ext cx="609600" cy="609600"/>
          </a:xfrm>
          <a:prstGeom prst="rect">
            <a:avLst/>
          </a:prstGeom>
        </p:spPr>
      </p:pic>
      <p:pic>
        <p:nvPicPr>
          <p:cNvPr id="3" name="klapání koní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4188780" y="-801009"/>
            <a:ext cx="609600" cy="609600"/>
          </a:xfrm>
          <a:prstGeom prst="rect">
            <a:avLst/>
          </a:prstGeom>
        </p:spPr>
      </p:pic>
      <p:pic>
        <p:nvPicPr>
          <p:cNvPr id="5" name="bečení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18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9112946" y="-786078"/>
            <a:ext cx="609600" cy="609600"/>
          </a:xfrm>
          <a:prstGeom prst="rect">
            <a:avLst/>
          </a:prstGeom>
        </p:spPr>
      </p:pic>
      <p:pic>
        <p:nvPicPr>
          <p:cNvPr id="6" name="mečení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xmlns="" r:embed="rId19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1856734" y="6907440"/>
            <a:ext cx="609600" cy="609600"/>
          </a:xfrm>
          <a:prstGeom prst="rect">
            <a:avLst/>
          </a:prstGeom>
        </p:spPr>
      </p:pic>
      <p:pic>
        <p:nvPicPr>
          <p:cNvPr id="8" name="bučení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xmlns="" r:embed="rId20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8213725" y="7099106"/>
            <a:ext cx="609600" cy="609600"/>
          </a:xfrm>
          <a:prstGeom prst="rect">
            <a:avLst/>
          </a:prstGeom>
        </p:spPr>
      </p:pic>
      <p:pic>
        <p:nvPicPr>
          <p:cNvPr id="9" name="kokrhání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xmlns="" r:embed="rId21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10733169" y="7099106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86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0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9"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86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25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6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8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86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9" dur="26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8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34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86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1" dur="246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8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6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337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 idx="4294967295"/>
          </p:nvPr>
        </p:nvSpPr>
        <p:spPr>
          <a:xfrm>
            <a:off x="614363" y="477838"/>
            <a:ext cx="9509125" cy="1089025"/>
          </a:xfrm>
        </p:spPr>
        <p:txBody>
          <a:bodyPr anchor="ctr"/>
          <a:lstStyle/>
          <a:p>
            <a:r>
              <a:rPr lang="cs-CZ" altLang="cs-CZ" b="1" dirty="0" smtClean="0">
                <a:latin typeface="Arial" panose="020B0604020202020204" pitchFamily="34" charset="0"/>
              </a:rPr>
              <a:t>                             </a:t>
            </a:r>
            <a:br>
              <a:rPr lang="cs-CZ" altLang="cs-CZ" b="1" dirty="0" smtClean="0">
                <a:latin typeface="Arial" panose="020B0604020202020204" pitchFamily="34" charset="0"/>
              </a:rPr>
            </a:br>
            <a:r>
              <a:rPr lang="cs-CZ" altLang="cs-CZ" b="1" dirty="0" smtClean="0">
                <a:latin typeface="Arial" panose="020B0604020202020204" pitchFamily="34" charset="0"/>
              </a:rPr>
              <a:t>                            </a:t>
            </a:r>
            <a:r>
              <a:rPr lang="cs-CZ" altLang="cs-CZ" b="1" dirty="0" smtClean="0"/>
              <a:t>Mláďata</a:t>
            </a:r>
            <a:endParaRPr lang="cs-CZ" altLang="cs-CZ" b="1" dirty="0" smtClean="0">
              <a:latin typeface="Arial" panose="020B0604020202020204" pitchFamily="34" charset="0"/>
            </a:endParaRPr>
          </a:p>
        </p:txBody>
      </p:sp>
      <p:pic>
        <p:nvPicPr>
          <p:cNvPr id="30730" name="sele" descr="Sele, Prase, Zvířata, Farma, Prasa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1184237">
            <a:off x="4229619" y="2988639"/>
            <a:ext cx="2605428" cy="158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32" name="tele" descr="Tele, Holstein, Hospodářská Zvířat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90231">
            <a:off x="9437093" y="1667907"/>
            <a:ext cx="2018753" cy="208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jehně" descr="Zvířata, Ovce, Přírody, Jehňat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96303">
            <a:off x="6569976" y="662332"/>
            <a:ext cx="25717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kůzle" descr="Kozy, Zvířata, Mláďata, Roztomilý, Savc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31656">
            <a:off x="437732" y="3613971"/>
            <a:ext cx="258127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kuře" descr="http://pixabay.com/static/uploads/photo/2014/05/20/21/25/chicks-349035_64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45411">
            <a:off x="8767241" y="4497601"/>
            <a:ext cx="2712492" cy="1804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hříbě" descr="H&amp;rcaron;íb&amp;ecaron;, Kon&amp;ecaron;, Pastviny, Koní, Savec, Mladých, Venkov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654737">
            <a:off x="406073" y="612593"/>
            <a:ext cx="2156909" cy="189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Kráva, Hovězí Maso, Černá, Bílá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24"/>
          <a:stretch/>
        </p:blipFill>
        <p:spPr bwMode="auto">
          <a:xfrm>
            <a:off x="10675877" y="3131773"/>
            <a:ext cx="1498192" cy="112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6" descr="Kůň, Pastvina, Venkov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917" t="6378"/>
          <a:stretch/>
        </p:blipFill>
        <p:spPr bwMode="auto">
          <a:xfrm>
            <a:off x="2356958" y="1519581"/>
            <a:ext cx="1788470" cy="1327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 descr="Prase, Alp Rona, Furna, Sol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641270" y="3832037"/>
            <a:ext cx="1272831" cy="1272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0" descr="Koza, Zvíře, Rohy, Kozy, Zoo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048"/>
          <a:stretch/>
        </p:blipFill>
        <p:spPr bwMode="auto">
          <a:xfrm>
            <a:off x="1513922" y="5215966"/>
            <a:ext cx="1722519" cy="1235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2" cstate="print">
            <a:lum bright="14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8" r="32420" b="10837"/>
          <a:stretch/>
        </p:blipFill>
        <p:spPr>
          <a:xfrm>
            <a:off x="5588214" y="1670559"/>
            <a:ext cx="1584894" cy="120264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04491" y="3603535"/>
            <a:ext cx="1752490" cy="1313584"/>
          </a:xfrm>
          <a:prstGeom prst="rect">
            <a:avLst/>
          </a:prstGeom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7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7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 idx="4294967295"/>
          </p:nvPr>
        </p:nvSpPr>
        <p:spPr>
          <a:xfrm>
            <a:off x="3051874" y="278986"/>
            <a:ext cx="3553261" cy="1305379"/>
          </a:xfrm>
        </p:spPr>
        <p:txBody>
          <a:bodyPr anchor="ctr"/>
          <a:lstStyle/>
          <a:p>
            <a:pPr algn="ctr"/>
            <a:r>
              <a:rPr lang="cs-CZ" altLang="cs-CZ" b="1" dirty="0" smtClean="0"/>
              <a:t>Kdo nežije </a:t>
            </a:r>
            <a:br>
              <a:rPr lang="cs-CZ" altLang="cs-CZ" b="1" dirty="0" smtClean="0"/>
            </a:br>
            <a:r>
              <a:rPr lang="cs-CZ" altLang="cs-CZ" b="1" dirty="0" smtClean="0"/>
              <a:t>na statku? </a:t>
            </a:r>
          </a:p>
        </p:txBody>
      </p:sp>
      <p:pic>
        <p:nvPicPr>
          <p:cNvPr id="33798" name="Picture 4" descr="Ovce, Bílá, Jehňata, Kozy, Zvířat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06375" y="515857"/>
            <a:ext cx="2286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801" name="Picture 10" descr="Domácí Koza, Capra Aegagrus Hircus, Koz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06375" y="4660739"/>
            <a:ext cx="2286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802" name="Picture 12" descr="Nemo, Akvárium, Klaun Očkatý, Ryb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93517" y="2692515"/>
            <a:ext cx="2286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803" name="Picture 14" descr="Kráva, Hovězí Maso, Černá, Bíl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067106" y="3572876"/>
            <a:ext cx="2286000" cy="1518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804" name="Picture 16" descr="Delfín Skákavý, Mořský Savec, Ryb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0710"/>
          <a:stretch/>
        </p:blipFill>
        <p:spPr bwMode="auto">
          <a:xfrm>
            <a:off x="9723427" y="3673581"/>
            <a:ext cx="2041164" cy="1546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805" name="Picture 13" descr="Gorila, Silverback, Zvíř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058"/>
          <a:stretch/>
        </p:blipFill>
        <p:spPr bwMode="auto">
          <a:xfrm>
            <a:off x="606375" y="2678412"/>
            <a:ext cx="1599553" cy="153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807" name="Picture 15" descr="Chameleon, Zoo, Plaz, Ještěrka, Stupnic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067106" y="1638528"/>
            <a:ext cx="22860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&amp;Zcaron;irafa, Ke&amp;ncaron;a, Tsavo, Savec, Savana, Safari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021"/>
          <a:stretch/>
        </p:blipFill>
        <p:spPr bwMode="auto">
          <a:xfrm>
            <a:off x="7640694" y="2912772"/>
            <a:ext cx="1805459" cy="152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33741" y="1780752"/>
            <a:ext cx="2030850" cy="15231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41" r="14670"/>
          <a:stretch/>
        </p:blipFill>
        <p:spPr>
          <a:xfrm>
            <a:off x="7640695" y="626408"/>
            <a:ext cx="1805459" cy="1915913"/>
          </a:xfrm>
          <a:prstGeom prst="rect">
            <a:avLst/>
          </a:prstGeom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38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0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7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79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38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0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38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3380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0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38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0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38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0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8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0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 idx="4294967295"/>
          </p:nvPr>
        </p:nvSpPr>
        <p:spPr>
          <a:xfrm>
            <a:off x="609600" y="273050"/>
            <a:ext cx="4011613" cy="1162050"/>
          </a:xfrm>
        </p:spPr>
        <p:txBody>
          <a:bodyPr/>
          <a:lstStyle/>
          <a:p>
            <a:r>
              <a:rPr lang="cs-CZ" altLang="cs-CZ" sz="3000" b="1" dirty="0" smtClean="0"/>
              <a:t>BÁSNIČKA</a:t>
            </a:r>
          </a:p>
        </p:txBody>
      </p:sp>
      <p:pic>
        <p:nvPicPr>
          <p:cNvPr id="37894" name="Picture 6" descr="Osamělý Dům, Změny Počasí, Temná Mrač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8288" y="1079500"/>
            <a:ext cx="7381875" cy="405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3"/>
          <p:cNvSpPr txBox="1">
            <a:spLocks/>
          </p:cNvSpPr>
          <p:nvPr/>
        </p:nvSpPr>
        <p:spPr bwMode="auto">
          <a:xfrm>
            <a:off x="609600" y="1435100"/>
            <a:ext cx="3111500" cy="469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73050" indent="-228600" algn="l" rtl="0" fontAlgn="base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3725" indent="-228600"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fontAlgn="base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3488" indent="-228600" algn="l" rtl="0" fontAlgn="base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163" indent="-228600" algn="l" rtl="0" fontAlgn="base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Hospodářská zvířátka,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krávy, ovce, prasátka,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taky kozy, koně, slípky,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všichni mají mláďátka,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Všichni mají užitky,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každý ji má jinou</a:t>
            </a:r>
            <a:r>
              <a:rPr lang="cs-CZ" altLang="cs-CZ" sz="1600" smtClean="0">
                <a:latin typeface="Arial" panose="020B0604020202020204" pitchFamily="34" charset="0"/>
              </a:rPr>
              <a:t>.</a:t>
            </a:r>
            <a:endParaRPr lang="cs-CZ" altLang="cs-CZ" sz="1600" smtClean="0"/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/>
              <a:t>Kdo kam patří,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>
                <a:latin typeface="Arial" panose="020B0604020202020204" pitchFamily="34" charset="0"/>
              </a:rPr>
              <a:t>t</a:t>
            </a:r>
            <a:r>
              <a:rPr lang="cs-CZ" altLang="cs-CZ" sz="1600" smtClean="0"/>
              <a:t>o už  zná</a:t>
            </a:r>
            <a:r>
              <a:rPr lang="cs-CZ" altLang="cs-CZ" sz="1600" smtClean="0">
                <a:latin typeface="Arial" panose="020B0604020202020204" pitchFamily="34" charset="0"/>
              </a:rPr>
              <a:t>š,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cs-CZ" altLang="cs-CZ" sz="1600" smtClean="0">
                <a:latin typeface="Arial" panose="020B0604020202020204" pitchFamily="34" charset="0"/>
              </a:rPr>
              <a:t>n</a:t>
            </a:r>
            <a:r>
              <a:rPr lang="cs-CZ" altLang="cs-CZ" sz="1600" smtClean="0"/>
              <a:t>emusíš se přece ptát. </a:t>
            </a:r>
            <a:endParaRPr lang="cs-CZ" altLang="cs-CZ" sz="1600" dirty="0" smtClean="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62905" y="502819"/>
            <a:ext cx="5658381" cy="636867"/>
          </a:xfrm>
        </p:spPr>
        <p:txBody>
          <a:bodyPr anchor="t"/>
          <a:lstStyle/>
          <a:p>
            <a:r>
              <a:rPr lang="cs-CZ" altLang="cs-CZ" sz="3000" b="1" dirty="0" smtClean="0">
                <a:latin typeface="Arial" panose="020B0604020202020204" pitchFamily="34" charset="0"/>
              </a:rPr>
              <a:t>Domaluj si k farmě zvířátko</a:t>
            </a:r>
          </a:p>
        </p:txBody>
      </p:sp>
      <p:pic>
        <p:nvPicPr>
          <p:cNvPr id="1026" name="Picture 2" descr="D&amp;uring;m, Domácí, Architektura, Budo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3328" y="1497112"/>
            <a:ext cx="2913302" cy="360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17517" y="306069"/>
            <a:ext cx="4770922" cy="740985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Vybarvi si zvířátka…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537"/>
          <a:stretch/>
        </p:blipFill>
        <p:spPr>
          <a:xfrm flipH="1">
            <a:off x="2011933" y="866932"/>
            <a:ext cx="2203098" cy="246811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5031" y="4668391"/>
            <a:ext cx="3773408" cy="18984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75" r="10227"/>
          <a:stretch/>
        </p:blipFill>
        <p:spPr>
          <a:xfrm>
            <a:off x="-117119" y="242866"/>
            <a:ext cx="2129052" cy="21650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41063">
            <a:off x="8048564" y="379739"/>
            <a:ext cx="4027786" cy="344249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28965" y="3675245"/>
            <a:ext cx="2926459" cy="2954155"/>
          </a:xfrm>
          <a:prstGeom prst="rect">
            <a:avLst/>
          </a:prstGeom>
        </p:spPr>
      </p:pic>
      <p:pic>
        <p:nvPicPr>
          <p:cNvPr id="6146" name="Picture 2" descr="Cow, Bull, Cattle, Beef, Animal, Oxen, Livestock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622" y="3263559"/>
            <a:ext cx="4393360" cy="3246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6508" y="1385841"/>
            <a:ext cx="2391030" cy="2971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0264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 dirty="0" smtClean="0"/>
              <a:t>Použité zdroje obrázků a textů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>
            <a:normAutofit/>
          </a:bodyPr>
          <a:lstStyle/>
          <a:p>
            <a:pPr marL="44450" indent="0">
              <a:lnSpc>
                <a:spcPct val="70000"/>
              </a:lnSpc>
            </a:pPr>
            <a:r>
              <a:rPr lang="cs-CZ" altLang="cs-CZ" dirty="0" smtClean="0">
                <a:latin typeface="+mj-lt"/>
              </a:rPr>
              <a:t> </a:t>
            </a:r>
            <a:r>
              <a:rPr lang="cs-CZ" altLang="cs-CZ" dirty="0" smtClean="0">
                <a:latin typeface="+mj-lt"/>
                <a:hlinkClick r:id="rId2"/>
              </a:rPr>
              <a:t>www.pixabay.com</a:t>
            </a:r>
            <a:endParaRPr lang="cs-CZ" altLang="cs-CZ" dirty="0" smtClean="0">
              <a:latin typeface="+mj-lt"/>
            </a:endParaRPr>
          </a:p>
          <a:p>
            <a:pPr marL="44450" indent="0">
              <a:lnSpc>
                <a:spcPct val="70000"/>
              </a:lnSpc>
            </a:pPr>
            <a:r>
              <a:rPr lang="cs-CZ" altLang="cs-CZ" dirty="0" smtClean="0">
                <a:latin typeface="Arial" panose="020B0604020202020204" pitchFamily="34" charset="0"/>
              </a:rPr>
              <a:t> </a:t>
            </a:r>
            <a:r>
              <a:rPr lang="cs-CZ" altLang="cs-CZ" dirty="0">
                <a:latin typeface="Arial" panose="020B0604020202020204" pitchFamily="34" charset="0"/>
              </a:rPr>
              <a:t>vlastní tvorba (báseň)</a:t>
            </a:r>
          </a:p>
          <a:p>
            <a:pPr marL="44450" indent="0">
              <a:lnSpc>
                <a:spcPct val="70000"/>
              </a:lnSpc>
            </a:pPr>
            <a:endParaRPr lang="cs-CZ" altLang="cs-CZ" dirty="0" smtClean="0">
              <a:latin typeface="+mj-lt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1341438" y="425450"/>
            <a:ext cx="9509125" cy="1089025"/>
          </a:xfrm>
        </p:spPr>
        <p:txBody>
          <a:bodyPr/>
          <a:lstStyle/>
          <a:p>
            <a:r>
              <a:rPr lang="cs-CZ" altLang="cs-CZ" sz="3200" b="1" smtClean="0"/>
              <a:t>Materiály, pomůcky a technické vybavení</a:t>
            </a:r>
            <a:endParaRPr lang="cs-CZ" altLang="cs-CZ" sz="3200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60525"/>
            <a:ext cx="9509125" cy="3524250"/>
          </a:xfrm>
        </p:spPr>
        <p:txBody>
          <a:bodyPr/>
          <a:lstStyle/>
          <a:p>
            <a:r>
              <a:rPr lang="cs-CZ" altLang="cs-CZ" dirty="0"/>
              <a:t>Dotyková obrazovka, připojená k PC</a:t>
            </a:r>
            <a:endParaRPr lang="cs-CZ" altLang="cs-CZ" dirty="0">
              <a:latin typeface="Arial" panose="020B0604020202020204" pitchFamily="34" charset="0"/>
            </a:endParaRPr>
          </a:p>
          <a:p>
            <a:r>
              <a:rPr lang="cs-CZ" altLang="cs-CZ" dirty="0"/>
              <a:t>Prezentace „</a:t>
            </a:r>
            <a:r>
              <a:rPr lang="cs-CZ" altLang="cs-CZ" dirty="0">
                <a:latin typeface="Arial" panose="020B0604020202020204" pitchFamily="34" charset="0"/>
              </a:rPr>
              <a:t>Hospodářská zvířata</a:t>
            </a:r>
            <a:r>
              <a:rPr lang="cs-CZ" altLang="cs-CZ" dirty="0"/>
              <a:t> „ v PowerPointu</a:t>
            </a:r>
            <a:endParaRPr lang="cs-CZ" altLang="cs-CZ" dirty="0">
              <a:latin typeface="Arial" panose="020B0604020202020204" pitchFamily="34" charset="0"/>
            </a:endParaRPr>
          </a:p>
          <a:p>
            <a:r>
              <a:rPr lang="cs-CZ" altLang="cs-CZ" dirty="0"/>
              <a:t>Obrázky zvířat a jejich mláďat</a:t>
            </a:r>
          </a:p>
          <a:p>
            <a:pPr eaLnBrk="1" hangingPunct="1"/>
            <a:r>
              <a:rPr lang="cs-CZ" altLang="cs-CZ" dirty="0"/>
              <a:t>Pexeso – zvířata</a:t>
            </a:r>
            <a:r>
              <a:rPr lang="cs-CZ" altLang="cs-CZ" dirty="0">
                <a:latin typeface="Arial" panose="020B0604020202020204" pitchFamily="34" charset="0"/>
              </a:rPr>
              <a:t>. Dě</a:t>
            </a:r>
            <a:r>
              <a:rPr lang="cs-CZ" altLang="cs-CZ" dirty="0"/>
              <a:t>ti hledají stejné dvojice, vytleskávají slova (</a:t>
            </a:r>
            <a:r>
              <a:rPr lang="cs-CZ" altLang="cs-CZ" dirty="0" err="1"/>
              <a:t>sle-pi-ce</a:t>
            </a:r>
            <a:r>
              <a:rPr lang="cs-CZ" altLang="cs-CZ" dirty="0"/>
              <a:t>), určují první hlásku, dítě předvádí dané zvíře, popř. vydá zvuk a ostatní děti hádají nebo kreslí dané zvíře, třídí zvířata do skupin (domácí, hospodářská, exotická, z lesa, vody.....) </a:t>
            </a:r>
          </a:p>
          <a:p>
            <a:pPr eaLnBrk="1" hangingPunct="1"/>
            <a:r>
              <a:rPr lang="cs-CZ" altLang="cs-CZ" dirty="0"/>
              <a:t>Pracovní list, pastelky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fld id="{024C9FE0-578F-4DEF-AE99-C1FA73656542}" type="slidenum">
              <a:rPr lang="cs-CZ" altLang="cs-CZ"/>
              <a:pPr/>
              <a:t>9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</a:rPr>
              <a:t>Metodický postup</a:t>
            </a:r>
            <a:endParaRPr lang="cs-CZ" sz="3200" strike="sngStrike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>
              <a:buNone/>
            </a:pPr>
            <a:r>
              <a:rPr lang="cs-CZ" altLang="cs-CZ" dirty="0">
                <a:latin typeface="Arial" panose="020B0604020202020204" pitchFamily="34" charset="0"/>
              </a:rPr>
              <a:t> </a:t>
            </a:r>
            <a:r>
              <a:rPr lang="cs-CZ" altLang="cs-CZ" dirty="0"/>
              <a:t>Prezentace v PowerPointu obsahující 6 listů s jednoduchým interaktivním úkolem ( z </a:t>
            </a:r>
            <a:r>
              <a:rPr lang="cs-CZ" altLang="cs-CZ"/>
              <a:t>toho </a:t>
            </a:r>
            <a:r>
              <a:rPr lang="cs-CZ" altLang="cs-CZ" smtClean="0"/>
              <a:t>3 </a:t>
            </a:r>
            <a:r>
              <a:rPr lang="cs-CZ" altLang="cs-CZ" dirty="0"/>
              <a:t>bez animace)</a:t>
            </a:r>
            <a:endParaRPr lang="cs-CZ" altLang="cs-CZ" dirty="0">
              <a:latin typeface="Arial" panose="020B0604020202020204" pitchFamily="34" charset="0"/>
            </a:endParaRPr>
          </a:p>
          <a:p>
            <a:pPr>
              <a:buNone/>
            </a:pPr>
            <a:r>
              <a:rPr lang="cs-CZ" altLang="cs-CZ" b="1" dirty="0"/>
              <a:t>Očekávání a cíle</a:t>
            </a:r>
          </a:p>
          <a:p>
            <a:pPr eaLnBrk="1" hangingPunct="1"/>
            <a:r>
              <a:rPr lang="cs-CZ" altLang="cs-CZ" dirty="0"/>
              <a:t>Poznat hospodářská zvířata, jejich mláďata a užitek</a:t>
            </a:r>
          </a:p>
          <a:p>
            <a:pPr eaLnBrk="1" hangingPunct="1"/>
            <a:r>
              <a:rPr lang="cs-CZ" altLang="cs-CZ" dirty="0"/>
              <a:t>Naučit se básničku</a:t>
            </a:r>
          </a:p>
          <a:p>
            <a:r>
              <a:rPr lang="cs-CZ" altLang="cs-CZ" dirty="0"/>
              <a:t>Kooperativní činnosti ve skupinách</a:t>
            </a:r>
          </a:p>
          <a:p>
            <a:pPr eaLnBrk="1" hangingPunct="1"/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fld id="{8E4E1361-FDE6-4B9B-B4F9-BC0C05C19648}" type="slidenum">
              <a:rPr lang="cs-CZ" altLang="cs-CZ"/>
              <a:pPr/>
              <a:t>10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 smtClean="0"/>
              <a:t>Práce s interaktivním výukovým materiálem</a:t>
            </a:r>
            <a:endParaRPr lang="cs-CZ" altLang="cs-CZ" sz="3200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dirty="0"/>
              <a:t>Na prvním snímku se po dotyku každé zvíře zahýbe a ozve se typický zvuk.</a:t>
            </a:r>
          </a:p>
          <a:p>
            <a:pPr eaLnBrk="1" hangingPunct="1"/>
            <a:r>
              <a:rPr lang="cs-CZ" altLang="cs-CZ" dirty="0"/>
              <a:t>Na druhém snímku se po dotyku/ kliknutí na mládě ukážou jeho rodiče.</a:t>
            </a:r>
          </a:p>
          <a:p>
            <a:pPr eaLnBrk="1" hangingPunct="1"/>
            <a:r>
              <a:rPr lang="cs-CZ" altLang="cs-CZ" dirty="0"/>
              <a:t>Na třetím snímku farmářská zvířata po dotyku zesvětlají, ostatní se zatočí.</a:t>
            </a:r>
          </a:p>
          <a:p>
            <a:pPr eaLnBrk="1" hangingPunct="1"/>
            <a:r>
              <a:rPr lang="cs-CZ" altLang="cs-CZ" dirty="0"/>
              <a:t>Snímek s básničkou je bez animací. Stejně tak pracovní </a:t>
            </a:r>
            <a:r>
              <a:rPr lang="cs-CZ" altLang="cs-CZ" dirty="0" smtClean="0"/>
              <a:t>listy (č</a:t>
            </a:r>
            <a:r>
              <a:rPr lang="cs-CZ" altLang="cs-CZ" dirty="0" smtClean="0"/>
              <a:t>. 6 </a:t>
            </a:r>
            <a:r>
              <a:rPr lang="cs-CZ" altLang="cs-CZ" dirty="0" smtClean="0"/>
              <a:t>a č</a:t>
            </a:r>
            <a:r>
              <a:rPr lang="cs-CZ" altLang="cs-CZ" dirty="0" smtClean="0"/>
              <a:t>. 7</a:t>
            </a:r>
            <a:r>
              <a:rPr lang="cs-CZ" altLang="cs-CZ" dirty="0" smtClean="0"/>
              <a:t>), </a:t>
            </a:r>
            <a:r>
              <a:rPr lang="cs-CZ" altLang="cs-CZ" dirty="0"/>
              <a:t>které jsou určeny k tisku a při prezentaci se nezobrazují.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fld id="{06D14D94-D7A0-4F1B-B2C1-06886D1CF8B2}" type="slidenum">
              <a:rPr lang="cs-CZ" altLang="cs-CZ"/>
              <a:pPr/>
              <a:t>11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 smtClean="0"/>
              <a:t>Prvky polytechnické výchovy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altLang="cs-CZ" b="1" dirty="0"/>
              <a:t>Vzdělávací oblast: </a:t>
            </a:r>
            <a:r>
              <a:rPr lang="cs-CZ" altLang="cs-CZ" dirty="0"/>
              <a:t>Dítě a jeho </a:t>
            </a:r>
            <a:r>
              <a:rPr lang="cs-CZ" altLang="cs-CZ" dirty="0" smtClean="0"/>
              <a:t>psychika (psychologická)</a:t>
            </a:r>
            <a:endParaRPr lang="cs-CZ" altLang="cs-CZ" dirty="0"/>
          </a:p>
          <a:p>
            <a:r>
              <a:rPr lang="cs-CZ" altLang="cs-CZ" b="1" dirty="0"/>
              <a:t>Podoblast: </a:t>
            </a:r>
            <a:r>
              <a:rPr lang="cs-CZ" altLang="cs-CZ" b="1" dirty="0">
                <a:latin typeface="Arial" panose="020B0604020202020204" pitchFamily="34" charset="0"/>
              </a:rPr>
              <a:t> - </a:t>
            </a:r>
            <a:r>
              <a:rPr lang="cs-CZ" altLang="cs-CZ" dirty="0"/>
              <a:t>Pozornost, soustředěnost, paměť</a:t>
            </a:r>
          </a:p>
          <a:p>
            <a:pPr>
              <a:buNone/>
            </a:pPr>
            <a:r>
              <a:rPr lang="cs-CZ" altLang="cs-CZ" b="1" dirty="0"/>
              <a:t>                     </a:t>
            </a:r>
            <a:r>
              <a:rPr lang="cs-CZ" altLang="cs-CZ" b="1" dirty="0">
                <a:latin typeface="Arial" panose="020B0604020202020204" pitchFamily="34" charset="0"/>
              </a:rPr>
              <a:t>   -</a:t>
            </a:r>
            <a:r>
              <a:rPr lang="cs-CZ" altLang="cs-CZ" b="1" dirty="0"/>
              <a:t> </a:t>
            </a:r>
            <a:r>
              <a:rPr lang="cs-CZ" altLang="cs-CZ" dirty="0"/>
              <a:t>jemná motorika, koordinace ruky a oka</a:t>
            </a:r>
          </a:p>
          <a:p>
            <a:r>
              <a:rPr lang="cs-CZ" altLang="cs-CZ" b="1" dirty="0"/>
              <a:t>Dosažené konkretizované výstupy</a:t>
            </a:r>
            <a:r>
              <a:rPr lang="cs-CZ" altLang="cs-CZ" b="1" dirty="0">
                <a:latin typeface="Arial" panose="020B0604020202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cs-CZ" altLang="cs-CZ" dirty="0">
                <a:latin typeface="Arial" panose="020B0604020202020204" pitchFamily="34" charset="0"/>
              </a:rPr>
              <a:t>Být citlivý k přírodě</a:t>
            </a:r>
          </a:p>
          <a:p>
            <a:pPr>
              <a:buFontTx/>
              <a:buChar char="-"/>
            </a:pPr>
            <a:r>
              <a:rPr lang="cs-CZ" altLang="cs-CZ" dirty="0">
                <a:latin typeface="Arial" panose="020B0604020202020204" pitchFamily="34" charset="0"/>
              </a:rPr>
              <a:t>Získat povědomí o tom, že se příroda a člověk navzájem ovlivňují</a:t>
            </a:r>
          </a:p>
          <a:p>
            <a:pPr>
              <a:buFontTx/>
              <a:buChar char="-"/>
            </a:pPr>
            <a:r>
              <a:rPr lang="cs-CZ" altLang="cs-CZ" dirty="0">
                <a:latin typeface="Arial" panose="020B0604020202020204" pitchFamily="34" charset="0"/>
              </a:rPr>
              <a:t>Rozvoj kooperativních dovedností (pexeso)</a:t>
            </a:r>
          </a:p>
          <a:p>
            <a:pPr marL="44450" indent="0" eaLnBrk="1" hangingPunct="1">
              <a:buNone/>
            </a:pPr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fld id="{516E3DDC-AAD1-4800-ABED-1DAED32C6B95}" type="slidenum">
              <a:rPr lang="cs-CZ" altLang="cs-CZ"/>
              <a:pPr/>
              <a:t>12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fld id="{874F84FE-8DE0-44F7-9668-00E47B4AB145}" type="slidenum">
              <a:rPr lang="cs-CZ" altLang="cs-CZ">
                <a:solidFill>
                  <a:srgbClr val="000000"/>
                </a:solidFill>
              </a:rPr>
              <a:pPr/>
              <a:t>13</a:t>
            </a:fld>
            <a:endParaRPr lang="cs-CZ" altLang="cs-CZ">
              <a:solidFill>
                <a:srgbClr val="000000"/>
              </a:solidFill>
            </a:endParaRPr>
          </a:p>
        </p:txBody>
      </p:sp>
      <p:grpSp>
        <p:nvGrpSpPr>
          <p:cNvPr id="22531" name="Skupina 4"/>
          <p:cNvGrpSpPr>
            <a:grpSpLocks/>
          </p:cNvGrpSpPr>
          <p:nvPr/>
        </p:nvGrpSpPr>
        <p:grpSpPr bwMode="auto">
          <a:xfrm>
            <a:off x="1920875" y="1087438"/>
            <a:ext cx="7513638" cy="4097337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748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7343"/>
              <a:ext cx="1532922" cy="131616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4339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24271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75746"/>
              <a:ext cx="1604637" cy="1440541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652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 dětí</a:t>
              </a:r>
            </a:p>
          </p:txBody>
        </p:sp>
      </p:grpSp>
      <p:sp>
        <p:nvSpPr>
          <p:cNvPr id="22532" name="TextovéPole 33"/>
          <p:cNvSpPr txBox="1">
            <a:spLocks noChangeArrowheads="1"/>
          </p:cNvSpPr>
          <p:nvPr/>
        </p:nvSpPr>
        <p:spPr bwMode="auto">
          <a:xfrm>
            <a:off x="3333750" y="393700"/>
            <a:ext cx="45640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cs-CZ" altLang="cs-CZ" sz="2800" b="1"/>
              <a:t>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1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333</Words>
  <Application>Microsoft Office PowerPoint</Application>
  <PresentationFormat>Vlastní</PresentationFormat>
  <Paragraphs>63</Paragraphs>
  <Slides>13</Slides>
  <Notes>1</Notes>
  <HiddenSlides>2</HiddenSlides>
  <MMClips>6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Sheer Green 16x9</vt:lpstr>
      <vt:lpstr>1_Sheer Green 16x9</vt:lpstr>
      <vt:lpstr>HOSPODÁŘSKÁ ZVÍŘATA</vt:lpstr>
      <vt:lpstr>Kdo žije na statku</vt:lpstr>
      <vt:lpstr>                                                          Mláďata</vt:lpstr>
      <vt:lpstr>Kdo nežije  na statku? </vt:lpstr>
      <vt:lpstr>BÁSNIČKA</vt:lpstr>
      <vt:lpstr>Domaluj si k farmě zvířátko</vt:lpstr>
      <vt:lpstr>Vybarvi si zvířátka…</vt:lpstr>
      <vt:lpstr>Použité zdroje obrázků a textů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</dc:title>
  <dc:creator/>
  <cp:lastModifiedBy/>
  <cp:revision>4</cp:revision>
  <dcterms:created xsi:type="dcterms:W3CDTF">2014-08-05T12:38:58Z</dcterms:created>
  <dcterms:modified xsi:type="dcterms:W3CDTF">2015-05-31T11:07:14Z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