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2" r:id="rId4"/>
    <p:sldId id="286" r:id="rId5"/>
    <p:sldId id="285" r:id="rId6"/>
    <p:sldId id="287" r:id="rId7"/>
    <p:sldId id="292" r:id="rId8"/>
    <p:sldId id="289" r:id="rId9"/>
    <p:sldId id="294" r:id="rId10"/>
    <p:sldId id="284" r:id="rId11"/>
    <p:sldId id="275" r:id="rId12"/>
    <p:sldId id="277" r:id="rId13"/>
    <p:sldId id="276" r:id="rId14"/>
    <p:sldId id="278" r:id="rId15"/>
    <p:sldId id="280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  <p14:sldId id="282"/>
          </p14:sldIdLst>
        </p14:section>
        <p14:section name="obsah" id="{B6707796-E6B6-457E-A385-D5A3BB8693D5}">
          <p14:sldIdLst>
            <p14:sldId id="286"/>
            <p14:sldId id="285"/>
            <p14:sldId id="287"/>
            <p14:sldId id="292"/>
          </p14:sldIdLst>
        </p14:section>
        <p14:section name="PL" id="{105D60CF-9BD7-4E09-9B16-63CFD54F8EEC}">
          <p14:sldIdLst>
            <p14:sldId id="289"/>
            <p14:sldId id="294"/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15670F"/>
    <a:srgbClr val="28C71C"/>
    <a:srgbClr val="BAE5B7"/>
    <a:srgbClr val="A4C1E2"/>
    <a:srgbClr val="E0F2A8"/>
    <a:srgbClr val="A2C57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5.png"/><Relationship Id="rId7" Type="http://schemas.openxmlformats.org/officeDocument/2006/relationships/image" Target="../media/image28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15.png"/><Relationship Id="rId9" Type="http://schemas.openxmlformats.org/officeDocument/2006/relationships/image" Target="../media/image3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34.png"/><Relationship Id="rId7" Type="http://schemas.openxmlformats.org/officeDocument/2006/relationships/image" Target="../media/image26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10" Type="http://schemas.openxmlformats.org/officeDocument/2006/relationships/image" Target="../media/image29.png"/><Relationship Id="rId4" Type="http://schemas.openxmlformats.org/officeDocument/2006/relationships/image" Target="../media/image38.png"/><Relationship Id="rId9" Type="http://schemas.openxmlformats.org/officeDocument/2006/relationships/image" Target="../media/image2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348408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ŽÁBY, ŽABKY A ŽABIČKY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5417" y="3387748"/>
            <a:ext cx="2537187" cy="3246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8556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3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ROSNIČKA" descr="&amp;Zcaron;ába, Makro, Oboj&amp;zcaron;ivelník, Zelená, Rosni&amp;ccaron;ka, Plaz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801" t="16180" r="22163" b="11320"/>
          <a:stretch/>
        </p:blipFill>
        <p:spPr bwMode="auto">
          <a:xfrm>
            <a:off x="1092529" y="176665"/>
            <a:ext cx="3493671" cy="279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69513" y="2968851"/>
            <a:ext cx="1615676" cy="430887"/>
          </a:xfrm>
          <a:prstGeom prst="rect">
            <a:avLst/>
          </a:prstGeom>
          <a:solidFill>
            <a:srgbClr val="A2C57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ROSNIČKA</a:t>
            </a:r>
            <a:endParaRPr lang="cs-CZ" sz="2200" b="1" dirty="0">
              <a:solidFill>
                <a:schemeClr val="bg1"/>
              </a:solidFill>
            </a:endParaRPr>
          </a:p>
        </p:txBody>
      </p:sp>
      <p:pic>
        <p:nvPicPr>
          <p:cNvPr id="8" name="ROPUCHA" descr="Ropucha, Ropucha Obecná, Bradavice, Bufo Bufo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50" b="14141"/>
          <a:stretch/>
        </p:blipFill>
        <p:spPr bwMode="auto">
          <a:xfrm>
            <a:off x="2283150" y="3223125"/>
            <a:ext cx="3290579" cy="2694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181848" y="5545593"/>
            <a:ext cx="1606681" cy="430887"/>
          </a:xfrm>
          <a:prstGeom prst="rect">
            <a:avLst/>
          </a:prstGeom>
          <a:solidFill>
            <a:srgbClr val="A2C57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200" b="1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ROPUCHA</a:t>
            </a:r>
          </a:p>
        </p:txBody>
      </p:sp>
      <p:pic>
        <p:nvPicPr>
          <p:cNvPr id="10" name="SKOKAN 2" descr="Skokan Hn&amp;ecaron;dý, &amp;Zcaron;ába, Oboj&amp;zcaron;ivelník, Zví&amp;rcaron;ata, B&amp;rcaron;eh Potoka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83" t="21168" r="7874" b="5449"/>
          <a:stretch/>
        </p:blipFill>
        <p:spPr bwMode="auto">
          <a:xfrm>
            <a:off x="5462775" y="3966791"/>
            <a:ext cx="4432124" cy="312939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SKOKAN 1" descr="&amp;Zcaron;ába, Frog Rybník, Oboj&amp;zcaron;ivelník, Zelená, Makro, Zav&amp;rcaron;í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281" t="25199" r="15087" b="6009"/>
          <a:stretch/>
        </p:blipFill>
        <p:spPr bwMode="auto">
          <a:xfrm rot="266036">
            <a:off x="8039847" y="1738023"/>
            <a:ext cx="3957752" cy="249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0024274" y="4166936"/>
            <a:ext cx="1402436" cy="430887"/>
          </a:xfrm>
          <a:prstGeom prst="rect">
            <a:avLst/>
          </a:prstGeom>
          <a:solidFill>
            <a:srgbClr val="A2C57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200" b="1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SKOKANI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188979" y="778739"/>
            <a:ext cx="5190263" cy="584775"/>
          </a:xfrm>
          <a:prstGeom prst="rect">
            <a:avLst/>
          </a:prstGeom>
          <a:solidFill>
            <a:srgbClr val="A2C57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NEJZNÁMĚJŠÍ ŽÁBY ČECH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2171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4" grpId="0" animBg="1"/>
      <p:bldP spid="1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4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rybník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63" r="8681"/>
          <a:stretch/>
        </p:blipFill>
        <p:spPr>
          <a:xfrm>
            <a:off x="-24063" y="-107147"/>
            <a:ext cx="12248148" cy="6965148"/>
          </a:xfrm>
          <a:prstGeom prst="rect">
            <a:avLst/>
          </a:prstGeom>
        </p:spPr>
      </p:pic>
      <p:pic>
        <p:nvPicPr>
          <p:cNvPr id="11" name="žába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949" t="49109" r="2034" b="5812"/>
          <a:stretch/>
        </p:blipFill>
        <p:spPr>
          <a:xfrm>
            <a:off x="3974651" y="-107147"/>
            <a:ext cx="2374233" cy="1876927"/>
          </a:xfrm>
          <a:prstGeom prst="rect">
            <a:avLst/>
          </a:prstGeom>
        </p:spPr>
      </p:pic>
      <p:pic>
        <p:nvPicPr>
          <p:cNvPr id="9" name="pulec - žába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444" t="55760" r="34437" b="8985"/>
          <a:stretch/>
        </p:blipFill>
        <p:spPr>
          <a:xfrm>
            <a:off x="7937855" y="1490667"/>
            <a:ext cx="2592984" cy="1597697"/>
          </a:xfrm>
          <a:prstGeom prst="rect">
            <a:avLst/>
          </a:prstGeom>
        </p:spPr>
      </p:pic>
      <p:pic>
        <p:nvPicPr>
          <p:cNvPr id="8" name="pulec C - s nohama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30" r="67747" b="8328"/>
          <a:stretch/>
        </p:blipFill>
        <p:spPr>
          <a:xfrm>
            <a:off x="9255299" y="3306307"/>
            <a:ext cx="2551081" cy="1371601"/>
          </a:xfrm>
          <a:prstGeom prst="rect">
            <a:avLst/>
          </a:prstGeom>
        </p:spPr>
      </p:pic>
      <p:pic>
        <p:nvPicPr>
          <p:cNvPr id="12" name="pulec B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588" t="21067" r="2034" b="53792"/>
          <a:stretch/>
        </p:blipFill>
        <p:spPr>
          <a:xfrm>
            <a:off x="7227771" y="4794462"/>
            <a:ext cx="2719138" cy="1046748"/>
          </a:xfrm>
          <a:prstGeom prst="rect">
            <a:avLst/>
          </a:prstGeom>
        </p:spPr>
      </p:pic>
      <p:pic>
        <p:nvPicPr>
          <p:cNvPr id="10" name="pulec A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31" t="16721" r="41592" b="53226"/>
          <a:stretch/>
        </p:blipFill>
        <p:spPr>
          <a:xfrm>
            <a:off x="5086150" y="5606715"/>
            <a:ext cx="2141621" cy="1251285"/>
          </a:xfrm>
          <a:prstGeom prst="rect">
            <a:avLst/>
          </a:prstGeom>
        </p:spPr>
      </p:pic>
      <p:pic>
        <p:nvPicPr>
          <p:cNvPr id="5" name="vajíčka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94" t="9796" r="75657" b="45702"/>
          <a:stretch/>
        </p:blipFill>
        <p:spPr>
          <a:xfrm rot="3902538">
            <a:off x="3212052" y="4785960"/>
            <a:ext cx="1419726" cy="1852863"/>
          </a:xfrm>
          <a:prstGeom prst="rect">
            <a:avLst/>
          </a:prstGeom>
        </p:spPr>
      </p:pic>
      <p:pic>
        <p:nvPicPr>
          <p:cNvPr id="13" name="žába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949" t="49109" r="2034" b="5812"/>
          <a:stretch/>
        </p:blipFill>
        <p:spPr>
          <a:xfrm rot="20354013" flipH="1">
            <a:off x="2728958" y="3971319"/>
            <a:ext cx="1906970" cy="1507537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655870" y="2023018"/>
            <a:ext cx="4315325" cy="584775"/>
          </a:xfrm>
          <a:prstGeom prst="rect">
            <a:avLst/>
          </a:prstGeom>
          <a:solidFill>
            <a:srgbClr val="BAE5B7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15670F"/>
                </a:solidFill>
              </a:rPr>
              <a:t>ŽABÍ ŽIVOTNÍ CYKLUS </a:t>
            </a:r>
            <a:endParaRPr lang="cs-CZ" sz="3200" b="1" dirty="0">
              <a:solidFill>
                <a:srgbClr val="1567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6146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&amp;Zcaron;abí Pot&amp;ecaron;r, Spawn, Vají&amp;ccaron;ko, Voda, &amp;Zcaron;ába, Pokles, Tv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1999" y="1958600"/>
            <a:ext cx="3007286" cy="225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Frogspawn, &amp;Zcaron;ába, Oboj&amp;zcaron;ivelník, &amp;Zcaron;elé, Cucáku, Ran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39557" y="246781"/>
            <a:ext cx="3007286" cy="225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41715" y="2743958"/>
            <a:ext cx="8388637" cy="584775"/>
          </a:xfrm>
          <a:prstGeom prst="rect">
            <a:avLst/>
          </a:prstGeom>
          <a:solidFill>
            <a:srgbClr val="A2C57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</a:defRPr>
            </a:lvl1pPr>
          </a:lstStyle>
          <a:p>
            <a:r>
              <a:rPr lang="cs-CZ" dirty="0"/>
              <a:t>A TAKHLE TO VYPADÁ VE SKUTEČNOSTI…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6" name="Picture 2" descr="&amp;Zcaron;ába, &amp;Zcaron;áby, Pá&amp;rcaron;ení, Oboj&amp;zcaron;ivelník, Oboj&amp;zcaron;ivelníci, Divoká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715" y="222914"/>
            <a:ext cx="3216638" cy="226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ulci, Vody Transformace, P&amp;rcaron;írody, Vody, Plava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609" r="4664"/>
          <a:stretch/>
        </p:blipFill>
        <p:spPr bwMode="auto">
          <a:xfrm>
            <a:off x="3393456" y="3999957"/>
            <a:ext cx="2337482" cy="225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ulci, Rybník, Voda, &amp;Zcaron;áby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03" r="6612"/>
          <a:stretch/>
        </p:blipFill>
        <p:spPr bwMode="auto">
          <a:xfrm>
            <a:off x="6047573" y="3473312"/>
            <a:ext cx="2582779" cy="225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&amp;rcaron;írody, Rybník, &amp;Zcaron;ába, &amp;Zcaron;áby, Spawn, &amp;Zcaron;abí Pot&amp;ecaron;r, Rákos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0000" y="222879"/>
            <a:ext cx="3397910" cy="2261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&amp;Zcaron;ába, Drobe&amp;ccaron;ek Frog, Oboj&amp;zcaron;ivelník, Zví&amp;rcaron;e, Malé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942" t="23061" r="31834" b="27717"/>
          <a:stretch/>
        </p:blipFill>
        <p:spPr bwMode="auto">
          <a:xfrm>
            <a:off x="246907" y="3999957"/>
            <a:ext cx="2769009" cy="225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D&amp;ecaron;ti, Holka, Vodové Barvy, Lou&amp;zcaron;e, Voda, Pulci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5222" y="4455777"/>
            <a:ext cx="3389900" cy="2261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288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498390" y="514105"/>
            <a:ext cx="4185906" cy="584775"/>
          </a:xfrm>
          <a:prstGeom prst="rect">
            <a:avLst/>
          </a:prstGeom>
          <a:solidFill>
            <a:srgbClr val="A2C579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</a:defRPr>
            </a:lvl1pPr>
          </a:lstStyle>
          <a:p>
            <a:pPr algn="l"/>
            <a:r>
              <a:rPr lang="cs-CZ" dirty="0" smtClean="0"/>
              <a:t>DOKRESLI POHYBY…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3" name="žába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7949" t="49109" r="2034" b="5812"/>
          <a:stretch/>
        </p:blipFill>
        <p:spPr>
          <a:xfrm rot="273131">
            <a:off x="374864" y="5340941"/>
            <a:ext cx="1916163" cy="1514804"/>
          </a:xfrm>
          <a:prstGeom prst="rect">
            <a:avLst/>
          </a:prstGeom>
        </p:spPr>
      </p:pic>
      <p:pic>
        <p:nvPicPr>
          <p:cNvPr id="15" name="pulec C - s nohama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730" r="67747" b="8328"/>
          <a:stretch/>
        </p:blipFill>
        <p:spPr>
          <a:xfrm rot="21303486" flipH="1">
            <a:off x="176879" y="3102408"/>
            <a:ext cx="2364109" cy="1271075"/>
          </a:xfrm>
          <a:prstGeom prst="rect">
            <a:avLst/>
          </a:prstGeom>
        </p:spPr>
      </p:pic>
      <p:pic>
        <p:nvPicPr>
          <p:cNvPr id="16" name="pulec A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331" t="16721" r="41592" b="53226"/>
          <a:stretch/>
        </p:blipFill>
        <p:spPr>
          <a:xfrm>
            <a:off x="357495" y="1267577"/>
            <a:ext cx="2141621" cy="125128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842" b="18955"/>
          <a:stretch/>
        </p:blipFill>
        <p:spPr>
          <a:xfrm flipH="1">
            <a:off x="2425475" y="4405274"/>
            <a:ext cx="1799151" cy="1088686"/>
          </a:xfrm>
          <a:prstGeom prst="rect">
            <a:avLst/>
          </a:prstGeom>
        </p:spPr>
      </p:pic>
      <p:cxnSp>
        <p:nvCxnSpPr>
          <p:cNvPr id="7" name="Přímá spojnice 6"/>
          <p:cNvCxnSpPr/>
          <p:nvPr/>
        </p:nvCxnSpPr>
        <p:spPr>
          <a:xfrm>
            <a:off x="2536936" y="1660299"/>
            <a:ext cx="1457343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572843" y="2131593"/>
            <a:ext cx="1457343" cy="0"/>
          </a:xfrm>
          <a:prstGeom prst="line">
            <a:avLst/>
          </a:prstGeom>
          <a:ln w="4445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ravoúhlá spojnice 26"/>
          <p:cNvCxnSpPr>
            <a:cxnSpLocks noChangeAspect="1"/>
          </p:cNvCxnSpPr>
          <p:nvPr/>
        </p:nvCxnSpPr>
        <p:spPr>
          <a:xfrm rot="2700000" flipV="1">
            <a:off x="2913359" y="6764448"/>
            <a:ext cx="1800000" cy="1800000"/>
          </a:xfrm>
          <a:prstGeom prst="bentConnector3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Obrázek 30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03880" y="5426283"/>
            <a:ext cx="1642342" cy="1130588"/>
          </a:xfrm>
          <a:prstGeom prst="rect">
            <a:avLst/>
          </a:prstGeom>
        </p:spPr>
      </p:pic>
      <p:cxnSp>
        <p:nvCxnSpPr>
          <p:cNvPr id="2049" name="Zakřivená spojnice 2048"/>
          <p:cNvCxnSpPr>
            <a:cxnSpLocks/>
          </p:cNvCxnSpPr>
          <p:nvPr/>
        </p:nvCxnSpPr>
        <p:spPr>
          <a:xfrm rot="13500000" flipH="1">
            <a:off x="4736245" y="7002192"/>
            <a:ext cx="1800000" cy="1800000"/>
          </a:xfrm>
          <a:prstGeom prst="curvedConnector3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Obrázek 2057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36936" y="3786028"/>
            <a:ext cx="1741643" cy="499253"/>
          </a:xfrm>
          <a:prstGeom prst="rect">
            <a:avLst/>
          </a:prstGeom>
        </p:spPr>
      </p:pic>
      <p:grpSp>
        <p:nvGrpSpPr>
          <p:cNvPr id="2072" name="Skupina 2071"/>
          <p:cNvGrpSpPr/>
          <p:nvPr/>
        </p:nvGrpSpPr>
        <p:grpSpPr>
          <a:xfrm>
            <a:off x="2572843" y="2517098"/>
            <a:ext cx="1493067" cy="949179"/>
            <a:chOff x="7114049" y="3616576"/>
            <a:chExt cx="2712581" cy="1724453"/>
          </a:xfrm>
        </p:grpSpPr>
        <p:pic>
          <p:nvPicPr>
            <p:cNvPr id="2071" name="Obrázek 2070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7798569" y="3890055"/>
              <a:ext cx="1347333" cy="1450974"/>
            </a:xfrm>
            <a:prstGeom prst="rect">
              <a:avLst/>
            </a:prstGeom>
          </p:spPr>
        </p:pic>
        <p:pic>
          <p:nvPicPr>
            <p:cNvPr id="65" name="Obrázek 64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 rot="10800000" flipH="1">
              <a:off x="8484375" y="3616576"/>
              <a:ext cx="1342255" cy="1445506"/>
            </a:xfrm>
            <a:prstGeom prst="rect">
              <a:avLst/>
            </a:prstGeom>
          </p:spPr>
        </p:pic>
        <p:pic>
          <p:nvPicPr>
            <p:cNvPr id="66" name="Obrázek 65"/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 rot="10800000" flipH="1">
              <a:off x="7114049" y="3616577"/>
              <a:ext cx="1342255" cy="1445506"/>
            </a:xfrm>
            <a:prstGeom prst="rect">
              <a:avLst/>
            </a:prstGeom>
          </p:spPr>
        </p:pic>
      </p:grpSp>
      <p:pic>
        <p:nvPicPr>
          <p:cNvPr id="68" name="pulec - žába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444" t="55760" r="34437" b="8985"/>
          <a:stretch/>
        </p:blipFill>
        <p:spPr>
          <a:xfrm flipH="1">
            <a:off x="286180" y="4220631"/>
            <a:ext cx="1997340" cy="1230684"/>
          </a:xfrm>
          <a:prstGeom prst="rect">
            <a:avLst/>
          </a:prstGeom>
        </p:spPr>
      </p:pic>
      <p:pic>
        <p:nvPicPr>
          <p:cNvPr id="69" name="pulec B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588" t="21067" r="2034" b="53792"/>
          <a:stretch/>
        </p:blipFill>
        <p:spPr>
          <a:xfrm>
            <a:off x="204593" y="2349749"/>
            <a:ext cx="2256704" cy="868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38656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139971" y="673143"/>
            <a:ext cx="9376931" cy="681834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042" r="65965"/>
          <a:stretch/>
        </p:blipFill>
        <p:spPr>
          <a:xfrm>
            <a:off x="9110962" y="2575410"/>
            <a:ext cx="3051372" cy="19801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38" t="14877" r="41467" b="53356"/>
          <a:stretch/>
        </p:blipFill>
        <p:spPr>
          <a:xfrm>
            <a:off x="6188028" y="5363323"/>
            <a:ext cx="2269671" cy="132261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334" t="13873" r="-1" b="52703"/>
          <a:stretch/>
        </p:blipFill>
        <p:spPr>
          <a:xfrm flipH="1">
            <a:off x="7321433" y="3793016"/>
            <a:ext cx="3086751" cy="148115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446" t="49746"/>
          <a:stretch/>
        </p:blipFill>
        <p:spPr>
          <a:xfrm rot="21244984">
            <a:off x="2439031" y="50541"/>
            <a:ext cx="2653945" cy="209234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96" t="51741" r="33554" b="4960"/>
          <a:stretch/>
        </p:blipFill>
        <p:spPr>
          <a:xfrm>
            <a:off x="5796608" y="1849046"/>
            <a:ext cx="3068200" cy="201238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48" t="10364" r="74773" b="50418"/>
          <a:stretch/>
        </p:blipFill>
        <p:spPr>
          <a:xfrm rot="2936902">
            <a:off x="3148864" y="4794856"/>
            <a:ext cx="1469572" cy="16328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38" t="14877" r="41467" b="53356"/>
          <a:stretch/>
        </p:blipFill>
        <p:spPr>
          <a:xfrm>
            <a:off x="4755283" y="4387407"/>
            <a:ext cx="2269671" cy="132261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334" t="13873" r="-1" b="52703"/>
          <a:stretch/>
        </p:blipFill>
        <p:spPr>
          <a:xfrm flipH="1">
            <a:off x="8966400" y="5256423"/>
            <a:ext cx="2753127" cy="132106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38" t="14877" r="41467" b="53356"/>
          <a:stretch/>
        </p:blipFill>
        <p:spPr>
          <a:xfrm rot="20845383" flipH="1">
            <a:off x="3153089" y="2449524"/>
            <a:ext cx="2280062" cy="132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863966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8042" r="65965"/>
          <a:stretch/>
        </p:blipFill>
        <p:spPr>
          <a:xfrm rot="21300374" flipH="1">
            <a:off x="271259" y="2952070"/>
            <a:ext cx="2096260" cy="136032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446" t="49746"/>
          <a:stretch/>
        </p:blipFill>
        <p:spPr>
          <a:xfrm rot="310702">
            <a:off x="397605" y="5240109"/>
            <a:ext cx="1944792" cy="153325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838" t="14877" r="41467" b="53356"/>
          <a:stretch/>
        </p:blipFill>
        <p:spPr>
          <a:xfrm rot="258771">
            <a:off x="373538" y="670289"/>
            <a:ext cx="2008052" cy="11701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334" t="13873" r="-1" b="52703"/>
          <a:stretch/>
        </p:blipFill>
        <p:spPr>
          <a:xfrm>
            <a:off x="373509" y="1746563"/>
            <a:ext cx="2108933" cy="101195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696" t="51741" r="33554" b="4960"/>
          <a:stretch/>
        </p:blipFill>
        <p:spPr>
          <a:xfrm flipH="1">
            <a:off x="379845" y="3954314"/>
            <a:ext cx="2096259" cy="1374903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9842" b="18955"/>
          <a:stretch/>
        </p:blipFill>
        <p:spPr>
          <a:xfrm flipH="1">
            <a:off x="2427524" y="4444765"/>
            <a:ext cx="1799151" cy="1088686"/>
          </a:xfrm>
          <a:prstGeom prst="rect">
            <a:avLst/>
          </a:prstGeom>
        </p:spPr>
      </p:pic>
      <p:cxnSp>
        <p:nvCxnSpPr>
          <p:cNvPr id="30" name="Přímá spojnice 29"/>
          <p:cNvCxnSpPr/>
          <p:nvPr/>
        </p:nvCxnSpPr>
        <p:spPr>
          <a:xfrm>
            <a:off x="2536936" y="882190"/>
            <a:ext cx="1457343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572842" y="1502943"/>
            <a:ext cx="1457343" cy="0"/>
          </a:xfrm>
          <a:prstGeom prst="line">
            <a:avLst/>
          </a:prstGeom>
          <a:ln w="44450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Obrázek 31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536936" y="5542076"/>
            <a:ext cx="1642342" cy="113058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2536936" y="3632230"/>
            <a:ext cx="1741643" cy="499253"/>
          </a:xfrm>
          <a:prstGeom prst="rect">
            <a:avLst/>
          </a:prstGeom>
        </p:spPr>
      </p:pic>
      <p:grpSp>
        <p:nvGrpSpPr>
          <p:cNvPr id="34" name="Skupina 33"/>
          <p:cNvGrpSpPr/>
          <p:nvPr/>
        </p:nvGrpSpPr>
        <p:grpSpPr>
          <a:xfrm>
            <a:off x="2572842" y="2248527"/>
            <a:ext cx="1493067" cy="949179"/>
            <a:chOff x="7114049" y="3616576"/>
            <a:chExt cx="2712581" cy="1724453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7798569" y="3890055"/>
              <a:ext cx="1347333" cy="1450974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 rot="10800000" flipH="1">
              <a:off x="8484375" y="3616576"/>
              <a:ext cx="1342255" cy="1445506"/>
            </a:xfrm>
            <a:prstGeom prst="rect">
              <a:avLst/>
            </a:prstGeom>
          </p:spPr>
        </p:pic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 rot="10800000" flipH="1">
              <a:off x="7114049" y="3616577"/>
              <a:ext cx="1342255" cy="144550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902400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61072" y="235483"/>
            <a:ext cx="3410149" cy="477236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07966" y="657201"/>
            <a:ext cx="3332906" cy="466426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281509" y="2187482"/>
            <a:ext cx="3143693" cy="402273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48128" y="1925052"/>
            <a:ext cx="3062017" cy="42851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4815" y="2351861"/>
            <a:ext cx="3072315" cy="42995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49624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skřítků jsou použity se svolením autorek Yvety </a:t>
            </a:r>
            <a:r>
              <a:rPr lang="cs-CZ" dirty="0" err="1" smtClean="0"/>
              <a:t>Šteruské</a:t>
            </a:r>
            <a:r>
              <a:rPr lang="cs-CZ" dirty="0" smtClean="0"/>
              <a:t> a Marie </a:t>
            </a:r>
            <a:r>
              <a:rPr lang="cs-CZ" dirty="0" err="1" smtClean="0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tužka)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pomůže dětem seznámit se s životním prostředím žabek, které se u nás vyskytují, pokud je voda dostatečně čistá.  </a:t>
            </a:r>
            <a:r>
              <a:rPr lang="cs-CZ" b="1" dirty="0" smtClean="0"/>
              <a:t>Na snímku č</a:t>
            </a:r>
            <a:r>
              <a:rPr lang="cs-CZ" b="1" dirty="0" smtClean="0"/>
              <a:t>. 3 </a:t>
            </a:r>
            <a:r>
              <a:rPr lang="cs-CZ" dirty="0" smtClean="0"/>
              <a:t>jsou fotky několika českých žab; na </a:t>
            </a:r>
            <a:r>
              <a:rPr lang="cs-CZ" b="1" dirty="0" smtClean="0"/>
              <a:t>snímku č</a:t>
            </a:r>
            <a:r>
              <a:rPr lang="cs-CZ" b="1" dirty="0" smtClean="0"/>
              <a:t>. 4  </a:t>
            </a:r>
            <a:r>
              <a:rPr lang="cs-CZ" dirty="0" smtClean="0"/>
              <a:t>je interaktivní životní cyklus žab s animovanými obrázky. Na </a:t>
            </a:r>
            <a:r>
              <a:rPr lang="cs-CZ" b="1" dirty="0" smtClean="0"/>
              <a:t>snímku č.5</a:t>
            </a:r>
            <a:r>
              <a:rPr lang="cs-CZ" dirty="0" smtClean="0"/>
              <a:t> jsou jednotlivá stádia na fotkách. (</a:t>
            </a:r>
            <a:r>
              <a:rPr lang="cs-CZ" dirty="0"/>
              <a:t>páření žab, žába s vajíčky, různá stádia vajíček a pulců, mladá </a:t>
            </a:r>
            <a:r>
              <a:rPr lang="cs-CZ" dirty="0" smtClean="0"/>
              <a:t>žabka) </a:t>
            </a:r>
            <a:r>
              <a:rPr lang="cs-CZ" b="1" dirty="0" smtClean="0"/>
              <a:t>Snímek č</a:t>
            </a:r>
            <a:r>
              <a:rPr lang="cs-CZ" b="1" dirty="0" smtClean="0"/>
              <a:t>. 6 </a:t>
            </a:r>
            <a:r>
              <a:rPr lang="cs-CZ" dirty="0" smtClean="0"/>
              <a:t>je podklad pro </a:t>
            </a:r>
            <a:r>
              <a:rPr lang="cs-CZ" dirty="0" err="1" smtClean="0"/>
              <a:t>grafomotorické</a:t>
            </a:r>
            <a:r>
              <a:rPr lang="cs-CZ" dirty="0" smtClean="0"/>
              <a:t> cvičení. Děti na dotykové obrazovce pokračují v započatých liniích. Totéž děti mohou kreslit pastelkou na pracovní list (snímek č</a:t>
            </a:r>
            <a:r>
              <a:rPr lang="cs-CZ" dirty="0" smtClean="0"/>
              <a:t>. 8</a:t>
            </a:r>
            <a:r>
              <a:rPr lang="cs-CZ" dirty="0" smtClean="0"/>
              <a:t>). </a:t>
            </a:r>
            <a:r>
              <a:rPr lang="cs-CZ" b="1" dirty="0" smtClean="0"/>
              <a:t>Snímky č</a:t>
            </a:r>
            <a:r>
              <a:rPr lang="cs-CZ" b="1" dirty="0" smtClean="0"/>
              <a:t>. 7 </a:t>
            </a:r>
            <a:r>
              <a:rPr lang="cs-CZ" b="1" dirty="0" smtClean="0"/>
              <a:t>a 9</a:t>
            </a:r>
            <a:r>
              <a:rPr lang="cs-CZ" dirty="0" smtClean="0"/>
              <a:t>. jsou omalovánky.</a:t>
            </a:r>
            <a:endParaRPr lang="cs-CZ" b="1" dirty="0" smtClean="0"/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prohloubí svoje znalosti o žabkách. Uvědomí si, jakou cenu má čistá voda.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Snímek č.3 - Po dotyku na jednotlivé žáby s o objeví popisy.</a:t>
            </a:r>
          </a:p>
          <a:p>
            <a:r>
              <a:rPr lang="cs-CZ" dirty="0" smtClean="0"/>
              <a:t>Snímek č.4 – po prvním dotyku (kamkoliv) se objeví žabka v tůňce; Když se jí dotknu, objeví se další stadium – vajíčka; po dotyku na vajíčka se objeví další stadium – pulec se žábrami; obdobně pokračuji až k dospělé žábě.</a:t>
            </a:r>
          </a:p>
          <a:p>
            <a:r>
              <a:rPr lang="cs-CZ" dirty="0" smtClean="0"/>
              <a:t>Ostatní snímky jsou bez animací.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</a:t>
            </a:r>
            <a:r>
              <a:rPr lang="cs-CZ" b="1" dirty="0" smtClean="0"/>
              <a:t>DÍTĚ A SVĚT (ENVIROTNMENTÁLNÍ)</a:t>
            </a:r>
          </a:p>
          <a:p>
            <a:r>
              <a:rPr lang="cs-CZ" dirty="0" smtClean="0"/>
              <a:t>Vzdělávací podoblast – </a:t>
            </a:r>
            <a:r>
              <a:rPr lang="cs-CZ" b="1" dirty="0" smtClean="0"/>
              <a:t>Vztah k životnímu prostředí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chránit vodu a vodní zdroje, znát hodnotu čisté vody.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450</Words>
  <Application>Microsoft Office PowerPoint</Application>
  <PresentationFormat>Vlastní</PresentationFormat>
  <Paragraphs>58</Paragraphs>
  <Slides>15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ŽÁBY, ŽABKY A ŽABIČKY</vt:lpstr>
      <vt:lpstr>          NAŠI KAMARÁDI SKŘÍTKOVÉ          PRŮVODCI VZDĚLÁVACÍMI OBLASTMI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2015-05-31T14:31:23Z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