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7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Times New Roman" pitchFamily="18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DBD3"/>
    <a:srgbClr val="E6E3D0"/>
    <a:srgbClr val="E1DEC5"/>
    <a:srgbClr val="8F6D58"/>
    <a:srgbClr val="906D58"/>
    <a:srgbClr val="EDE7E3"/>
    <a:srgbClr val="EAE3DE"/>
    <a:srgbClr val="E2D7D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92" d="100"/>
          <a:sy n="92" d="100"/>
        </p:scale>
        <p:origin x="-16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CB6F0-7EDC-47B1-B511-A9F6E79EE20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7DDFEC-B6C5-4B4F-BE7C-1B304A43D39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6E21D1-E9FB-4696-8100-2486BFA53E8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96818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96818"/>
            <a:ext cx="4038600" cy="432934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ABF2A-6C29-498F-99C7-4AE9D3B3825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96819"/>
            <a:ext cx="4040188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564904"/>
            <a:ext cx="4040188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1796819"/>
            <a:ext cx="4041775" cy="768085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564904"/>
            <a:ext cx="4041775" cy="356125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60F491-CD44-4381-9CEF-634529AA0D4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8AF12-0A16-45DA-8A58-14BA0DEADA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2B6B9-AA96-44B6-911C-DBA06B7FAB6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2" y="1124744"/>
            <a:ext cx="3008313" cy="76808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1124743"/>
            <a:ext cx="5111750" cy="50014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2" y="1892829"/>
            <a:ext cx="3008313" cy="423333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0C488-CC19-4616-80B8-F126C0FF6FB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124745"/>
            <a:ext cx="5486400" cy="3602831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DB9D8F-9709-4A89-B73A-B65F2479616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B7394-8E18-4553-8B86-D7B2FE953F8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124743"/>
            <a:ext cx="2057400" cy="500142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24743"/>
            <a:ext cx="6019800" cy="50014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260648"/>
            <a:ext cx="4104456" cy="384043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138BB6-A5E8-4EBD-8605-E21B4F308F8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3602037"/>
            <a:ext cx="6858000" cy="165576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A71BD-FE5C-4303-B7D6-EC8839B641F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7"/>
          <p:cNvSpPr>
            <a:spLocks noGrp="1" noChangeArrowheads="1"/>
          </p:cNvSpPr>
          <p:nvPr>
            <p:ph type="dt" sz="half" idx="10"/>
          </p:nvPr>
        </p:nvSpPr>
        <p:spPr>
          <a:xfrm>
            <a:off x="1014413" y="6107113"/>
            <a:ext cx="19050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48"/>
          <p:cNvSpPr>
            <a:spLocks noGrp="1" noChangeArrowheads="1"/>
          </p:cNvSpPr>
          <p:nvPr>
            <p:ph type="ftr" sz="quarter" idx="11"/>
          </p:nvPr>
        </p:nvSpPr>
        <p:spPr>
          <a:xfrm>
            <a:off x="3452813" y="6107113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4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5F784-B952-46EB-8EA2-B442A4506B2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3"/>
          <p:cNvGrpSpPr>
            <a:grpSpLocks/>
          </p:cNvGrpSpPr>
          <p:nvPr/>
        </p:nvGrpSpPr>
        <p:grpSpPr bwMode="auto">
          <a:xfrm>
            <a:off x="0" y="4379913"/>
            <a:ext cx="9144000" cy="2478087"/>
            <a:chOff x="0" y="3284537"/>
            <a:chExt cx="9144000" cy="1858963"/>
          </a:xfrm>
        </p:grpSpPr>
        <p:pic>
          <p:nvPicPr>
            <p:cNvPr id="1034" name="Picture 3"/>
            <p:cNvPicPr>
              <a:picLocks noChangeAspect="1" noChangeArrowheads="1"/>
            </p:cNvPicPr>
            <p:nvPr userDrawn="1"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grpSp>
          <p:nvGrpSpPr>
            <p:cNvPr id="1035" name="Skupina 10"/>
            <p:cNvGrpSpPr>
              <a:grpSpLocks noChangeAspect="1"/>
            </p:cNvGrpSpPr>
            <p:nvPr userDrawn="1"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pic>
            <p:nvPicPr>
              <p:cNvPr id="1039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</p:grpSp>
      </p:grpSp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0" y="0"/>
            <a:ext cx="9144000" cy="247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10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689725" y="268288"/>
            <a:ext cx="186055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892300"/>
            <a:ext cx="8229600" cy="423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1125538"/>
            <a:ext cx="8229600" cy="61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00B351A-BEEC-46BA-80C7-18E59B7CD8C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pic>
        <p:nvPicPr>
          <p:cNvPr id="1032" name="Obrázek 11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79388" y="190500"/>
            <a:ext cx="2776537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2"/>
          <p:cNvPicPr>
            <a:picLocks noChangeAspect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7885113" y="5889625"/>
            <a:ext cx="1077912" cy="75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698" r:id="rId2"/>
    <p:sldLayoutId id="2147483697" r:id="rId3"/>
    <p:sldLayoutId id="2147483696" r:id="rId4"/>
    <p:sldLayoutId id="2147483695" r:id="rId5"/>
    <p:sldLayoutId id="2147483694" r:id="rId6"/>
    <p:sldLayoutId id="2147483693" r:id="rId7"/>
    <p:sldLayoutId id="2147483692" r:id="rId8"/>
    <p:sldLayoutId id="2147483691" r:id="rId9"/>
    <p:sldLayoutId id="2147483690" r:id="rId10"/>
    <p:sldLayoutId id="2147483689" r:id="rId11"/>
    <p:sldLayoutId id="2147483700" r:id="rId12"/>
    <p:sldLayoutId id="2147483701" r:id="rId13"/>
  </p:sldLayoutIdLst>
  <p:txStyles>
    <p:titleStyle>
      <a:lvl1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16.jpeg"/><Relationship Id="rId4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10.jpeg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png"/><Relationship Id="rId4" Type="http://schemas.openxmlformats.org/officeDocument/2006/relationships/image" Target="../media/image1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png"/><Relationship Id="rId4" Type="http://schemas.openxmlformats.org/officeDocument/2006/relationships/image" Target="../media/image2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png"/><Relationship Id="rId4" Type="http://schemas.openxmlformats.org/officeDocument/2006/relationships/image" Target="../media/image2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png"/><Relationship Id="rId4" Type="http://schemas.openxmlformats.org/officeDocument/2006/relationships/image" Target="../media/image2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png"/><Relationship Id="rId4" Type="http://schemas.openxmlformats.org/officeDocument/2006/relationships/image" Target="../media/image31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43000" y="1041400"/>
            <a:ext cx="6858000" cy="5435600"/>
          </a:xfrm>
        </p:spPr>
        <p:txBody>
          <a:bodyPr/>
          <a:lstStyle/>
          <a:p>
            <a:r>
              <a:rPr lang="cs-CZ" altLang="cs-CZ" sz="2000" smtClean="0"/>
              <a:t>Dotkněte se inovací </a:t>
            </a:r>
            <a:br>
              <a:rPr lang="cs-CZ" altLang="cs-CZ" sz="2000" smtClean="0"/>
            </a:br>
            <a:r>
              <a:rPr lang="cs-CZ" altLang="cs-CZ" sz="2000" smtClean="0"/>
              <a:t>CZ.1.07</a:t>
            </a:r>
            <a:r>
              <a:rPr lang="en-US" altLang="cs-CZ" sz="2000" smtClean="0"/>
              <a:t>/</a:t>
            </a:r>
            <a:r>
              <a:rPr lang="cs-CZ" altLang="cs-CZ" sz="2000" smtClean="0"/>
              <a:t>1.3.00</a:t>
            </a:r>
            <a:r>
              <a:rPr lang="en-US" altLang="cs-CZ" sz="2000" smtClean="0"/>
              <a:t>/51.0024</a:t>
            </a:r>
            <a:r>
              <a:rPr lang="cs-CZ" altLang="cs-CZ" smtClean="0"/>
              <a:t/>
            </a:r>
            <a:br>
              <a:rPr lang="cs-CZ" altLang="cs-CZ" smtClean="0"/>
            </a:br>
            <a:r>
              <a:rPr lang="cs-CZ" altLang="cs-CZ" smtClean="0"/>
              <a:t/>
            </a:r>
            <a:br>
              <a:rPr lang="cs-CZ" altLang="cs-CZ" smtClean="0"/>
            </a:br>
            <a:r>
              <a:rPr lang="cs-CZ" altLang="cs-CZ" smtClean="0"/>
              <a:t>Domácí zvířata a jejich užitek</a:t>
            </a:r>
            <a:br>
              <a:rPr lang="cs-CZ" altLang="cs-CZ" smtClean="0"/>
            </a:br>
            <a:r>
              <a:rPr lang="cs-CZ" altLang="cs-CZ" smtClean="0"/>
              <a:t/>
            </a:r>
            <a:br>
              <a:rPr lang="cs-CZ" altLang="cs-CZ" smtClean="0"/>
            </a:br>
            <a:endParaRPr lang="cs-CZ" altLang="cs-CZ" smtClean="0"/>
          </a:p>
        </p:txBody>
      </p:sp>
      <p:pic>
        <p:nvPicPr>
          <p:cNvPr id="3" name="Obrázek 2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i="1" smtClean="0">
                <a:solidFill>
                  <a:srgbClr val="99284C"/>
                </a:solidFill>
                <a:latin typeface="Albany" charset="-18"/>
              </a:rPr>
              <a:t>Z</a:t>
            </a:r>
            <a:r>
              <a:rPr lang="cs-CZ" altLang="cs-CZ" b="1" i="1" smtClean="0">
                <a:solidFill>
                  <a:srgbClr val="99284C"/>
                </a:solidFill>
              </a:rPr>
              <a:t>á</a:t>
            </a:r>
            <a:r>
              <a:rPr lang="cs-CZ" altLang="cs-CZ" b="1" i="1" smtClean="0">
                <a:solidFill>
                  <a:srgbClr val="99284C"/>
                </a:solidFill>
                <a:latin typeface="Albany" charset="-18"/>
              </a:rPr>
              <a:t>kladn</a:t>
            </a:r>
            <a:r>
              <a:rPr lang="cs-CZ" altLang="cs-CZ" b="1" i="1" smtClean="0">
                <a:solidFill>
                  <a:srgbClr val="99284C"/>
                </a:solidFill>
              </a:rPr>
              <a:t>í</a:t>
            </a:r>
            <a:r>
              <a:rPr lang="cs-CZ" altLang="cs-CZ" b="1" i="1" smtClean="0">
                <a:solidFill>
                  <a:srgbClr val="99284C"/>
                </a:solidFill>
                <a:latin typeface="Albany" charset="-18"/>
              </a:rPr>
              <a:t> informace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defRPr/>
            </a:pPr>
            <a:r>
              <a:rPr lang="cs-CZ" altLang="cs-CZ" smtClean="0">
                <a:solidFill>
                  <a:srgbClr val="000000"/>
                </a:solidFill>
              </a:rPr>
              <a:t>Škola: ZŠ Měšťanská 21, Brno</a:t>
            </a:r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pPr fontAlgn="auto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defRPr/>
            </a:pPr>
            <a:r>
              <a:rPr lang="cs-CZ" altLang="cs-CZ" smtClean="0">
                <a:solidFill>
                  <a:srgbClr val="000000"/>
                </a:solidFill>
              </a:rPr>
              <a:t>Autor: Mgr. Andrea Matalová</a:t>
            </a:r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pPr fontAlgn="auto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defRPr/>
            </a:pPr>
            <a:r>
              <a:rPr lang="cs-CZ" altLang="cs-CZ" smtClean="0">
                <a:solidFill>
                  <a:srgbClr val="000000"/>
                </a:solidFill>
              </a:rPr>
              <a:t>Předmět: Prvouka 1. ročník</a:t>
            </a:r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pPr fontAlgn="auto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defRPr/>
            </a:pPr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pPr fontAlgn="auto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defRPr/>
            </a:pPr>
            <a:r>
              <a:rPr lang="cs-CZ" altLang="cs-CZ" smtClean="0">
                <a:solidFill>
                  <a:srgbClr val="000000"/>
                </a:solidFill>
              </a:rPr>
              <a:t>Anotace: Obsahem prezentace je krátký přehled domácích zvířat, který zároveň slouží k procvičování a upevnění učiva.</a:t>
            </a:r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pPr algn="ctr" fontAlgn="auto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defRPr/>
            </a:pPr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pPr algn="ctr" fontAlgn="auto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defRPr/>
            </a:pPr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pPr algn="ctr" fontAlgn="auto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defRPr/>
            </a:pPr>
            <a:r>
              <a:rPr lang="cs-CZ" altLang="cs-CZ" smtClean="0">
                <a:solidFill>
                  <a:srgbClr val="000000"/>
                </a:solidFill>
              </a:rPr>
              <a:t>Materiál je zpracován v rámci projektu Dotkněte se inovací CZ.1.07/1.3.00/51.0024</a:t>
            </a:r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endParaRPr lang="cs-CZ" altLang="cs-CZ" smtClean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 autoUpdateAnimBg="0"/>
      <p:bldP spid="28675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Metodický pokyn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>
              <a:buFontTx/>
              <a:buNone/>
            </a:pPr>
            <a:r>
              <a:rPr lang="cs-CZ" altLang="cs-CZ" sz="2000" smtClean="0"/>
              <a:t>Popis práce s materiálem</a:t>
            </a:r>
          </a:p>
          <a:p>
            <a:pPr marL="609600" indent="-609600">
              <a:buFontTx/>
              <a:buAutoNum type="arabicPeriod"/>
            </a:pPr>
            <a:r>
              <a:rPr lang="cs-CZ" altLang="cs-CZ" sz="2000" smtClean="0"/>
              <a:t>Žáci pojmenují domácí zvíře podle obrázku. Popíší, jak vypadá, čím se živí, kde žijí.</a:t>
            </a:r>
          </a:p>
          <a:p>
            <a:pPr marL="609600" indent="-609600">
              <a:buFontTx/>
              <a:buAutoNum type="arabicPeriod"/>
            </a:pPr>
            <a:r>
              <a:rPr lang="cs-CZ" altLang="cs-CZ" sz="2000" smtClean="0"/>
              <a:t>Žáci pojmenují mláďata domácích zvířat, přiřadí k rodiči.</a:t>
            </a:r>
          </a:p>
          <a:p>
            <a:pPr marL="609600" indent="-609600">
              <a:buFontTx/>
              <a:buAutoNum type="arabicPeriod"/>
            </a:pPr>
            <a:r>
              <a:rPr lang="cs-CZ" altLang="cs-CZ" sz="2000" smtClean="0"/>
              <a:t>V rámci závěrečného opakování žáci určují užitek domácích zvířat, volí jednu z nabízených možností.</a:t>
            </a:r>
          </a:p>
          <a:p>
            <a:pPr marL="609600" indent="-609600">
              <a:buFontTx/>
              <a:buNone/>
            </a:pPr>
            <a:endParaRPr lang="cs-CZ" altLang="cs-CZ" sz="2000" smtClean="0"/>
          </a:p>
          <a:p>
            <a:pPr marL="609600" indent="-609600">
              <a:buFontTx/>
              <a:buNone/>
            </a:pPr>
            <a:r>
              <a:rPr lang="cs-CZ" altLang="cs-CZ" sz="2000" smtClean="0"/>
              <a:t>Materiál je určen pro práci s interaktivní tabulí a tablety.</a:t>
            </a:r>
          </a:p>
          <a:p>
            <a:pPr marL="609600" indent="-609600">
              <a:buFontTx/>
              <a:buNone/>
            </a:pPr>
            <a:endParaRPr lang="cs-CZ" altLang="cs-CZ" sz="2000" smtClean="0"/>
          </a:p>
          <a:p>
            <a:pPr marL="609600" indent="-609600">
              <a:buFontTx/>
              <a:buNone/>
            </a:pPr>
            <a:r>
              <a:rPr lang="cs-CZ" altLang="cs-CZ" sz="2000" smtClean="0"/>
              <a:t>Očekávání cíle</a:t>
            </a:r>
          </a:p>
          <a:p>
            <a:pPr marL="609600" indent="-609600">
              <a:buFontTx/>
              <a:buNone/>
            </a:pPr>
            <a:r>
              <a:rPr lang="cs-CZ" altLang="cs-CZ" sz="2000" smtClean="0"/>
              <a:t>Procvičování učiva o domácích zvířatech</a:t>
            </a:r>
          </a:p>
          <a:p>
            <a:pPr marL="609600" indent="-609600">
              <a:buFontTx/>
              <a:buNone/>
            </a:pPr>
            <a:endParaRPr lang="cs-CZ" altLang="cs-CZ" sz="2000" smtClean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500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500"/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500"/>
                                        <p:tgtEl>
                                          <p:spTgt spid="49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500"/>
                                        <p:tgtEl>
                                          <p:spTgt spid="491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5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026"/>
          <p:cNvSpPr>
            <a:spLocks noGrp="1" noChangeArrowheads="1"/>
          </p:cNvSpPr>
          <p:nvPr>
            <p:ph type="title"/>
          </p:nvPr>
        </p:nvSpPr>
        <p:spPr>
          <a:effectLst>
            <a:outerShdw dist="107763" dir="18900000" algn="ctr" rotWithShape="0">
              <a:schemeClr val="bg2"/>
            </a:outerShdw>
          </a:effectLst>
        </p:spPr>
        <p:txBody>
          <a:bodyPr/>
          <a:lstStyle/>
          <a:p>
            <a:r>
              <a:rPr lang="cs-CZ" altLang="cs-CZ" sz="2800" smtClean="0">
                <a:solidFill>
                  <a:srgbClr val="99284C"/>
                </a:solidFill>
                <a:latin typeface="Arial" pitchFamily="34" charset="0"/>
              </a:rPr>
              <a:t>KDO JSEM?</a:t>
            </a:r>
            <a:endParaRPr lang="cs-CZ" altLang="cs-CZ" sz="2800" i="1" smtClean="0">
              <a:solidFill>
                <a:srgbClr val="99284C"/>
              </a:solidFill>
              <a:latin typeface="Arial" pitchFamily="34" charset="0"/>
            </a:endParaRPr>
          </a:p>
        </p:txBody>
      </p:sp>
      <p:sp>
        <p:nvSpPr>
          <p:cNvPr id="29701" name="Rectangle 1029"/>
          <p:cNvSpPr>
            <a:spLocks noGrp="1" noChangeArrowheads="1"/>
          </p:cNvSpPr>
          <p:nvPr>
            <p:ph idx="1"/>
          </p:nvPr>
        </p:nvSpPr>
        <p:spPr>
          <a:xfrm>
            <a:off x="457200" y="1905000"/>
            <a:ext cx="8229600" cy="4233863"/>
          </a:xfrm>
          <a:effectLst>
            <a:outerShdw dist="107763" dir="18900000" algn="ctr" rotWithShape="0">
              <a:schemeClr val="bg2"/>
            </a:outerShdw>
          </a:effectLst>
        </p:spPr>
        <p:txBody>
          <a:bodyPr/>
          <a:lstStyle/>
          <a:p>
            <a:r>
              <a:rPr lang="cs-CZ" altLang="cs-CZ" smtClean="0"/>
              <a:t>Jsem PES.</a:t>
            </a:r>
          </a:p>
        </p:txBody>
      </p:sp>
      <p:pic>
        <p:nvPicPr>
          <p:cNvPr id="7174" name="Picture 6" descr="Pes, Bernský Salašnický Pes, Berner, Senner P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86200" y="1905000"/>
            <a:ext cx="4114800" cy="4114800"/>
          </a:xfrm>
          <a:prstGeom prst="rect">
            <a:avLst/>
          </a:prstGeom>
          <a:noFill/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1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KDO JSEM?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Jsem KOČKA.</a:t>
            </a:r>
          </a:p>
        </p:txBody>
      </p:sp>
      <p:pic>
        <p:nvPicPr>
          <p:cNvPr id="8198" name="Picture 6" descr="Kočka, Pet, Oči, Zvíře, Kitty, Krásné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28950" y="2400300"/>
            <a:ext cx="4895850" cy="3263900"/>
          </a:xfrm>
          <a:prstGeom prst="rect">
            <a:avLst/>
          </a:prstGeom>
          <a:noFill/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KDO JSEM?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Jsem SLEPICE.</a:t>
            </a:r>
          </a:p>
        </p:txBody>
      </p:sp>
      <p:pic>
        <p:nvPicPr>
          <p:cNvPr id="9222" name="Picture 6" descr="Hahn, Drůbeže, Pták, Muž Slepic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2800" y="2362200"/>
            <a:ext cx="4362450" cy="2908300"/>
          </a:xfrm>
          <a:prstGeom prst="rect">
            <a:avLst/>
          </a:prstGeom>
          <a:noFill/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43000"/>
            <a:ext cx="8229600" cy="611188"/>
          </a:xfrm>
        </p:spPr>
        <p:txBody>
          <a:bodyPr/>
          <a:lstStyle/>
          <a:p>
            <a:r>
              <a:rPr lang="cs-CZ" altLang="cs-CZ" smtClean="0"/>
              <a:t>KDO JSEM?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Jsem KRÁVA.</a:t>
            </a:r>
          </a:p>
        </p:txBody>
      </p:sp>
      <p:pic>
        <p:nvPicPr>
          <p:cNvPr id="10246" name="Picture 6" descr="Kráva, Hovězí Maso, Skot, Zvíře, Pastvina, Kráv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19400" y="2667000"/>
            <a:ext cx="5486400" cy="3086100"/>
          </a:xfrm>
          <a:prstGeom prst="rect">
            <a:avLst/>
          </a:prstGeom>
          <a:noFill/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KDO JSEM?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Jsem KOZA.</a:t>
            </a:r>
          </a:p>
        </p:txBody>
      </p:sp>
      <p:pic>
        <p:nvPicPr>
          <p:cNvPr id="11270" name="Picture 6" descr="Koza, Zvíře, Lou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33713" y="2400300"/>
            <a:ext cx="4357687" cy="2916238"/>
          </a:xfrm>
          <a:prstGeom prst="rect">
            <a:avLst/>
          </a:prstGeom>
          <a:noFill/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KDO JSEM?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Jsem OVCE.</a:t>
            </a:r>
          </a:p>
        </p:txBody>
      </p:sp>
      <p:pic>
        <p:nvPicPr>
          <p:cNvPr id="12294" name="Picture 6" descr="Ovce, Dítě Ovce, Zvířata, Představují, Luk, Anascau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2800" y="2616200"/>
            <a:ext cx="4876800" cy="3246438"/>
          </a:xfrm>
          <a:prstGeom prst="rect">
            <a:avLst/>
          </a:prstGeom>
          <a:noFill/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KDO JSEM?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Jsem KŮŇ.</a:t>
            </a:r>
          </a:p>
        </p:txBody>
      </p:sp>
      <p:pic>
        <p:nvPicPr>
          <p:cNvPr id="13318" name="Picture 6" descr="Kůň, Černý Kůň, Zvíře, Přírod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28950" y="2400300"/>
            <a:ext cx="4591050" cy="3060700"/>
          </a:xfrm>
          <a:prstGeom prst="rect">
            <a:avLst/>
          </a:prstGeom>
          <a:noFill/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KDO JSEM?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/>
              <a:t>Jsem HUSA.</a:t>
            </a:r>
          </a:p>
        </p:txBody>
      </p:sp>
      <p:pic>
        <p:nvPicPr>
          <p:cNvPr id="14342" name="Picture 6" descr="Husy, Domácí Husa, Bílá, Hus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28950" y="2400300"/>
            <a:ext cx="4819650" cy="3213100"/>
          </a:xfrm>
          <a:prstGeom prst="rect">
            <a:avLst/>
          </a:prstGeom>
          <a:noFill/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KDO JSEM?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05000"/>
            <a:ext cx="8229600" cy="4233863"/>
          </a:xfrm>
        </p:spPr>
        <p:txBody>
          <a:bodyPr/>
          <a:lstStyle/>
          <a:p>
            <a:r>
              <a:rPr lang="cs-CZ" altLang="cs-CZ" smtClean="0"/>
              <a:t>Jsem PRASE.</a:t>
            </a:r>
          </a:p>
        </p:txBody>
      </p:sp>
      <p:pic>
        <p:nvPicPr>
          <p:cNvPr id="15366" name="Picture 6" descr="Prase, Prasnice, Prasát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4650" y="2400300"/>
            <a:ext cx="4552950" cy="2825750"/>
          </a:xfrm>
          <a:prstGeom prst="rect">
            <a:avLst/>
          </a:prstGeom>
          <a:noFill/>
        </p:spPr>
      </p:pic>
      <p:pic>
        <p:nvPicPr>
          <p:cNvPr id="5" name="Obrázek 4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2057400"/>
            <a:ext cx="4918075" cy="4513263"/>
          </a:xfrm>
        </p:spPr>
        <p:txBody>
          <a:bodyPr/>
          <a:lstStyle/>
          <a:p>
            <a:r>
              <a:rPr lang="cs-CZ" altLang="cs-CZ" b="1" u="sng" smtClean="0">
                <a:solidFill>
                  <a:srgbClr val="FFFFFF"/>
                </a:solidFill>
                <a:latin typeface="Arial" pitchFamily="34" charset="0"/>
              </a:rPr>
              <a:t/>
            </a:r>
            <a:br>
              <a:rPr lang="cs-CZ" altLang="cs-CZ" b="1" u="sng" smtClean="0">
                <a:solidFill>
                  <a:srgbClr val="FFFFFF"/>
                </a:solidFill>
                <a:latin typeface="Arial" pitchFamily="34" charset="0"/>
              </a:rPr>
            </a:br>
            <a:r>
              <a:rPr lang="cs-CZ" altLang="cs-CZ" smtClean="0">
                <a:solidFill>
                  <a:srgbClr val="FFFFFF"/>
                </a:solidFill>
                <a:latin typeface="Arial" pitchFamily="34" charset="0"/>
              </a:rPr>
              <a:t>SELE</a:t>
            </a:r>
            <a:r>
              <a:rPr lang="cs-CZ" altLang="cs-CZ" b="1" u="sng" smtClean="0">
                <a:solidFill>
                  <a:srgbClr val="FFFFFF"/>
                </a:solidFill>
                <a:latin typeface="Arial" pitchFamily="34" charset="0"/>
              </a:rPr>
              <a:t/>
            </a:r>
            <a:br>
              <a:rPr lang="cs-CZ" altLang="cs-CZ" b="1" u="sng" smtClean="0">
                <a:solidFill>
                  <a:srgbClr val="FFFFFF"/>
                </a:solidFill>
                <a:latin typeface="Arial" pitchFamily="34" charset="0"/>
              </a:rPr>
            </a:br>
            <a:r>
              <a:rPr lang="cs-CZ" altLang="cs-CZ" smtClean="0">
                <a:solidFill>
                  <a:srgbClr val="FFFFFF"/>
                </a:solidFill>
                <a:latin typeface="Arial" pitchFamily="34" charset="0"/>
              </a:rPr>
              <a:t>ŠTĚNĚ</a:t>
            </a:r>
            <a:r>
              <a:rPr lang="cs-CZ" altLang="cs-CZ" b="1" u="sng" smtClean="0">
                <a:solidFill>
                  <a:srgbClr val="FFFFFF"/>
                </a:solidFill>
                <a:latin typeface="Arial" pitchFamily="34" charset="0"/>
              </a:rPr>
              <a:t/>
            </a:r>
            <a:br>
              <a:rPr lang="cs-CZ" altLang="cs-CZ" b="1" u="sng" smtClean="0">
                <a:solidFill>
                  <a:srgbClr val="FFFFFF"/>
                </a:solidFill>
                <a:latin typeface="Arial" pitchFamily="34" charset="0"/>
              </a:rPr>
            </a:br>
            <a:r>
              <a:rPr lang="cs-CZ" altLang="cs-CZ" b="1" u="sng" smtClean="0">
                <a:solidFill>
                  <a:srgbClr val="FFFFFF"/>
                </a:solidFill>
                <a:latin typeface="Arial" pitchFamily="34" charset="0"/>
              </a:rPr>
              <a:t/>
            </a:r>
            <a:br>
              <a:rPr lang="cs-CZ" altLang="cs-CZ" b="1" u="sng" smtClean="0">
                <a:solidFill>
                  <a:srgbClr val="FFFFFF"/>
                </a:solidFill>
                <a:latin typeface="Arial" pitchFamily="34" charset="0"/>
              </a:rPr>
            </a:br>
            <a:r>
              <a:rPr lang="cs-CZ" altLang="cs-CZ" b="1" u="sng" smtClean="0">
                <a:solidFill>
                  <a:srgbClr val="FFFFFF"/>
                </a:solidFill>
                <a:latin typeface="Arial" pitchFamily="34" charset="0"/>
              </a:rPr>
              <a:t/>
            </a:r>
            <a:br>
              <a:rPr lang="cs-CZ" altLang="cs-CZ" b="1" u="sng" smtClean="0">
                <a:solidFill>
                  <a:srgbClr val="FFFFFF"/>
                </a:solidFill>
                <a:latin typeface="Arial" pitchFamily="34" charset="0"/>
              </a:rPr>
            </a:br>
            <a:endParaRPr lang="cs-CZ" altLang="cs-CZ" smtClean="0">
              <a:solidFill>
                <a:srgbClr val="FFFFFF"/>
              </a:solidFill>
              <a:latin typeface="Mangal" pitchFamily="2"/>
            </a:endParaRPr>
          </a:p>
        </p:txBody>
      </p:sp>
      <p:sp>
        <p:nvSpPr>
          <p:cNvPr id="38920" name="Line 8"/>
          <p:cNvSpPr>
            <a:spLocks noChangeShapeType="1"/>
          </p:cNvSpPr>
          <p:nvPr/>
        </p:nvSpPr>
        <p:spPr bwMode="auto">
          <a:xfrm>
            <a:off x="3132138" y="1943100"/>
            <a:ext cx="3657600" cy="191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38921" name="Line 9"/>
          <p:cNvSpPr>
            <a:spLocks noChangeShapeType="1"/>
          </p:cNvSpPr>
          <p:nvPr/>
        </p:nvSpPr>
        <p:spPr bwMode="auto">
          <a:xfrm flipV="1">
            <a:off x="3203575" y="2060575"/>
            <a:ext cx="3455988" cy="3387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38922" name="Line 10"/>
          <p:cNvSpPr>
            <a:spLocks noChangeShapeType="1"/>
          </p:cNvSpPr>
          <p:nvPr/>
        </p:nvSpPr>
        <p:spPr bwMode="auto">
          <a:xfrm>
            <a:off x="3160713" y="3687763"/>
            <a:ext cx="3498850" cy="15446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789738" y="1749425"/>
            <a:ext cx="2174875" cy="39703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KŮZLE</a:t>
            </a:r>
          </a:p>
          <a:p>
            <a:pPr>
              <a:defRPr/>
            </a:pP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SELE</a:t>
            </a:r>
          </a:p>
          <a:p>
            <a:pPr>
              <a:defRPr/>
            </a:pP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ŠTĚNĚ</a:t>
            </a:r>
          </a:p>
        </p:txBody>
      </p:sp>
      <p:pic>
        <p:nvPicPr>
          <p:cNvPr id="16395" name="Picture 11" descr="Kozel, Koza, Kozí Bradka, Zvíře, Savci, Přírod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4343400"/>
            <a:ext cx="2286000" cy="1447800"/>
          </a:xfrm>
          <a:prstGeom prst="rect">
            <a:avLst/>
          </a:prstGeom>
          <a:noFill/>
        </p:spPr>
      </p:pic>
      <p:pic>
        <p:nvPicPr>
          <p:cNvPr id="16397" name="Picture 13" descr="Zvířecí Portrét, Pes, Zvědavý, Probudil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0" y="2670175"/>
            <a:ext cx="2286000" cy="1517650"/>
          </a:xfrm>
          <a:prstGeom prst="rect">
            <a:avLst/>
          </a:prstGeom>
          <a:noFill/>
        </p:spPr>
      </p:pic>
      <p:pic>
        <p:nvPicPr>
          <p:cNvPr id="16399" name="Picture 15" descr="Prase, Prasnice, Prasátk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5800" y="1162050"/>
            <a:ext cx="2286000" cy="1417638"/>
          </a:xfrm>
          <a:prstGeom prst="rect">
            <a:avLst/>
          </a:prstGeom>
          <a:noFill/>
        </p:spPr>
      </p:pic>
      <p:pic>
        <p:nvPicPr>
          <p:cNvPr id="10" name="Obrázek 9" descr="log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89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9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89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20" grpId="0" animBg="1"/>
      <p:bldP spid="38921" grpId="0" animBg="1"/>
      <p:bldP spid="3892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 flipV="1">
            <a:off x="1066800" y="0"/>
            <a:ext cx="7620000" cy="381000"/>
          </a:xfrm>
        </p:spPr>
        <p:txBody>
          <a:bodyPr/>
          <a:lstStyle/>
          <a:p>
            <a:endParaRPr lang="cs-CZ" altLang="cs-CZ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altLang="cs-CZ" dirty="0" smtClean="0">
                <a:solidFill>
                  <a:srgbClr val="99284C"/>
                </a:solidFill>
                <a:latin typeface="Albany" charset="-18"/>
              </a:rPr>
              <a:t>  </a:t>
            </a:r>
          </a:p>
          <a:p>
            <a:pPr algn="r" fontAlgn="auto">
              <a:spcAft>
                <a:spcPts val="0"/>
              </a:spcAft>
              <a:defRPr/>
            </a:pPr>
            <a:endParaRPr lang="cs-CZ" altLang="cs-CZ" dirty="0" smtClean="0">
              <a:solidFill>
                <a:srgbClr val="99284C"/>
              </a:solidFill>
              <a:latin typeface="Albany" charset="-18"/>
            </a:endParaRPr>
          </a:p>
          <a:p>
            <a:pPr algn="r" fontAlgn="auto">
              <a:spcAft>
                <a:spcPts val="0"/>
              </a:spcAft>
              <a:defRPr/>
            </a:pPr>
            <a:endParaRPr lang="cs-CZ" altLang="cs-CZ" dirty="0" smtClean="0">
              <a:solidFill>
                <a:srgbClr val="99284C"/>
              </a:solidFill>
              <a:latin typeface="Albany" charset="-18"/>
            </a:endParaRPr>
          </a:p>
          <a:p>
            <a:pPr algn="r" fontAlgn="auto">
              <a:spcAft>
                <a:spcPts val="0"/>
              </a:spcAft>
              <a:defRPr/>
            </a:pPr>
            <a:endParaRPr lang="cs-CZ" altLang="cs-CZ" dirty="0" smtClean="0">
              <a:solidFill>
                <a:srgbClr val="99284C"/>
              </a:solidFill>
              <a:latin typeface="Albany" charset="-18"/>
            </a:endParaRPr>
          </a:p>
          <a:p>
            <a:pPr marL="0" indent="0"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altLang="cs-CZ" dirty="0" smtClean="0">
                <a:solidFill>
                  <a:srgbClr val="99284C"/>
                </a:solidFill>
                <a:latin typeface="Albany" charset="-18"/>
              </a:rPr>
              <a:t> </a:t>
            </a:r>
          </a:p>
          <a:p>
            <a:pPr algn="r" fontAlgn="auto">
              <a:spcAft>
                <a:spcPts val="0"/>
              </a:spcAft>
              <a:defRPr/>
            </a:pPr>
            <a:endParaRPr lang="cs-CZ" altLang="cs-CZ" dirty="0" smtClean="0">
              <a:solidFill>
                <a:srgbClr val="99284C"/>
              </a:solidFill>
              <a:latin typeface="Albany" charset="-18"/>
            </a:endParaRPr>
          </a:p>
          <a:p>
            <a:pPr algn="r" fontAlgn="auto">
              <a:spcAft>
                <a:spcPts val="0"/>
              </a:spcAft>
              <a:defRPr/>
            </a:pPr>
            <a:endParaRPr lang="cs-CZ" altLang="cs-CZ" dirty="0" smtClean="0">
              <a:solidFill>
                <a:srgbClr val="99284C"/>
              </a:solidFill>
              <a:latin typeface="Albany" charset="-18"/>
            </a:endParaRPr>
          </a:p>
          <a:p>
            <a:pPr marL="0" indent="0"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altLang="cs-CZ" dirty="0" smtClean="0">
                <a:solidFill>
                  <a:srgbClr val="99284C"/>
                </a:solidFill>
                <a:latin typeface="Albany" charset="-18"/>
              </a:rPr>
              <a:t>  </a:t>
            </a:r>
          </a:p>
          <a:p>
            <a:pPr fontAlgn="auto">
              <a:spcAft>
                <a:spcPts val="0"/>
              </a:spcAft>
              <a:defRPr/>
            </a:pPr>
            <a:endParaRPr lang="cs-CZ" altLang="cs-CZ" dirty="0" smtClean="0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1066800" y="1752600"/>
            <a:ext cx="710565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 algn="r">
              <a:spcBef>
                <a:spcPct val="20000"/>
              </a:spcBef>
              <a:buFontTx/>
              <a:buChar char="•"/>
            </a:pPr>
            <a:r>
              <a:rPr lang="cs-CZ" altLang="cs-CZ" sz="2800">
                <a:solidFill>
                  <a:srgbClr val="99284C"/>
                </a:solidFill>
                <a:latin typeface="Albany" charset="-18"/>
              </a:rPr>
              <a:t>KOTĚ  </a:t>
            </a:r>
          </a:p>
          <a:p>
            <a:pPr marL="342900" indent="-342900" algn="r">
              <a:spcBef>
                <a:spcPct val="20000"/>
              </a:spcBef>
              <a:buFontTx/>
              <a:buChar char="•"/>
            </a:pPr>
            <a:endParaRPr lang="cs-CZ" altLang="cs-CZ" sz="2800">
              <a:solidFill>
                <a:srgbClr val="99284C"/>
              </a:solidFill>
              <a:latin typeface="Albany" charset="-18"/>
            </a:endParaRPr>
          </a:p>
          <a:p>
            <a:pPr marL="342900" indent="-342900" algn="r">
              <a:spcBef>
                <a:spcPct val="20000"/>
              </a:spcBef>
              <a:buFontTx/>
              <a:buChar char="•"/>
            </a:pPr>
            <a:endParaRPr lang="cs-CZ" altLang="cs-CZ" sz="2800">
              <a:solidFill>
                <a:srgbClr val="99284C"/>
              </a:solidFill>
              <a:latin typeface="Albany" charset="-18"/>
            </a:endParaRPr>
          </a:p>
          <a:p>
            <a:pPr marL="342900" indent="-342900" algn="r">
              <a:spcBef>
                <a:spcPct val="20000"/>
              </a:spcBef>
              <a:buFontTx/>
              <a:buChar char="•"/>
            </a:pPr>
            <a:r>
              <a:rPr lang="cs-CZ" altLang="cs-CZ" sz="2800">
                <a:solidFill>
                  <a:srgbClr val="99284C"/>
                </a:solidFill>
                <a:latin typeface="Albany" charset="-18"/>
              </a:rPr>
              <a:t>JEHNĚ </a:t>
            </a:r>
          </a:p>
          <a:p>
            <a:pPr marL="342900" indent="-342900" algn="r">
              <a:spcBef>
                <a:spcPct val="20000"/>
              </a:spcBef>
              <a:buFontTx/>
              <a:buChar char="•"/>
            </a:pPr>
            <a:endParaRPr lang="cs-CZ" altLang="cs-CZ" sz="2800">
              <a:solidFill>
                <a:srgbClr val="99284C"/>
              </a:solidFill>
              <a:latin typeface="Albany" charset="-18"/>
            </a:endParaRPr>
          </a:p>
          <a:p>
            <a:pPr marL="342900" indent="-342900" algn="r">
              <a:spcBef>
                <a:spcPct val="20000"/>
              </a:spcBef>
              <a:buFontTx/>
              <a:buChar char="•"/>
            </a:pPr>
            <a:endParaRPr lang="cs-CZ" altLang="cs-CZ" sz="2800">
              <a:solidFill>
                <a:srgbClr val="99284C"/>
              </a:solidFill>
              <a:latin typeface="Albany" charset="-18"/>
            </a:endParaRPr>
          </a:p>
          <a:p>
            <a:pPr marL="342900" indent="-342900" algn="r">
              <a:spcBef>
                <a:spcPct val="20000"/>
              </a:spcBef>
              <a:buFontTx/>
              <a:buChar char="•"/>
            </a:pPr>
            <a:r>
              <a:rPr lang="cs-CZ" altLang="cs-CZ" sz="2800">
                <a:solidFill>
                  <a:srgbClr val="99284C"/>
                </a:solidFill>
                <a:latin typeface="Albany" charset="-18"/>
              </a:rPr>
              <a:t>TELE  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altLang="cs-CZ" sz="2800"/>
          </a:p>
        </p:txBody>
      </p:sp>
      <p:sp>
        <p:nvSpPr>
          <p:cNvPr id="39944" name="Line 8"/>
          <p:cNvSpPr>
            <a:spLocks noChangeShapeType="1"/>
          </p:cNvSpPr>
          <p:nvPr/>
        </p:nvSpPr>
        <p:spPr bwMode="auto">
          <a:xfrm>
            <a:off x="3779838" y="1384300"/>
            <a:ext cx="3048000" cy="3810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39945" name="Line 9"/>
          <p:cNvSpPr>
            <a:spLocks noChangeShapeType="1"/>
          </p:cNvSpPr>
          <p:nvPr/>
        </p:nvSpPr>
        <p:spPr bwMode="auto">
          <a:xfrm flipV="1">
            <a:off x="3779838" y="2133600"/>
            <a:ext cx="2667000" cy="3200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39946" name="Line 10"/>
          <p:cNvSpPr>
            <a:spLocks noChangeShapeType="1"/>
          </p:cNvSpPr>
          <p:nvPr/>
        </p:nvSpPr>
        <p:spPr bwMode="auto">
          <a:xfrm>
            <a:off x="3492500" y="3581400"/>
            <a:ext cx="28956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/>
          <a:lstStyle/>
          <a:p>
            <a:endParaRPr lang="cs-CZ"/>
          </a:p>
        </p:txBody>
      </p:sp>
      <p:pic>
        <p:nvPicPr>
          <p:cNvPr id="17420" name="Picture 12" descr="Ovce, Značka, Drahý, Savc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2771775"/>
            <a:ext cx="2133600" cy="1312863"/>
          </a:xfrm>
          <a:prstGeom prst="rect">
            <a:avLst/>
          </a:prstGeom>
          <a:noFill/>
        </p:spPr>
      </p:pic>
      <p:pic>
        <p:nvPicPr>
          <p:cNvPr id="17422" name="Picture 14" descr="Hnědá, Kráva, Savec, Zvíře, Hlava, Louk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000" y="1066800"/>
            <a:ext cx="2057400" cy="1470025"/>
          </a:xfrm>
          <a:prstGeom prst="rect">
            <a:avLst/>
          </a:prstGeom>
          <a:noFill/>
        </p:spPr>
      </p:pic>
      <p:pic>
        <p:nvPicPr>
          <p:cNvPr id="17424" name="Picture 16" descr="Kočka, Kočkovitá Šelma, Pet, Savec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2000" y="4343400"/>
            <a:ext cx="2133600" cy="1433513"/>
          </a:xfrm>
          <a:prstGeom prst="rect">
            <a:avLst/>
          </a:prstGeom>
          <a:noFill/>
        </p:spPr>
      </p:pic>
      <p:pic>
        <p:nvPicPr>
          <p:cNvPr id="11" name="Obrázek 10" descr="log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99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4" grpId="0" animBg="1"/>
      <p:bldP spid="39945" grpId="0" animBg="1"/>
      <p:bldP spid="3994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2417763" y="1484313"/>
            <a:ext cx="5610225" cy="4740275"/>
          </a:xfrm>
        </p:spPr>
        <p:txBody>
          <a:bodyPr/>
          <a:lstStyle/>
          <a:p>
            <a:pPr algn="r"/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HOUSE </a:t>
            </a:r>
          </a:p>
          <a:p>
            <a:pPr algn="r">
              <a:buFontTx/>
              <a:buNone/>
            </a:pPr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pPr algn="r"/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pPr algn="r"/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KUŘE  </a:t>
            </a:r>
          </a:p>
          <a:p>
            <a:pPr algn="r"/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pPr algn="r"/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pPr algn="r"/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HŘ</a:t>
            </a:r>
            <a:r>
              <a:rPr lang="cs-CZ" altLang="cs-CZ" smtClean="0">
                <a:solidFill>
                  <a:srgbClr val="99284C"/>
                </a:solidFill>
              </a:rPr>
              <a:t>Í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BĚ </a:t>
            </a:r>
          </a:p>
          <a:p>
            <a:endParaRPr lang="cs-CZ" altLang="cs-CZ" smtClean="0"/>
          </a:p>
        </p:txBody>
      </p:sp>
      <p:sp>
        <p:nvSpPr>
          <p:cNvPr id="40967" name="Line 7"/>
          <p:cNvSpPr>
            <a:spLocks noChangeShapeType="1"/>
          </p:cNvSpPr>
          <p:nvPr/>
        </p:nvSpPr>
        <p:spPr bwMode="auto">
          <a:xfrm>
            <a:off x="3567113" y="1619250"/>
            <a:ext cx="2743200" cy="1752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40968" name="Line 8"/>
          <p:cNvSpPr>
            <a:spLocks noChangeShapeType="1"/>
          </p:cNvSpPr>
          <p:nvPr/>
        </p:nvSpPr>
        <p:spPr bwMode="auto">
          <a:xfrm flipV="1">
            <a:off x="3511550" y="5084763"/>
            <a:ext cx="28956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/>
          <a:lstStyle/>
          <a:p>
            <a:endParaRPr lang="cs-CZ"/>
          </a:p>
        </p:txBody>
      </p:sp>
      <p:sp>
        <p:nvSpPr>
          <p:cNvPr id="40969" name="Line 9"/>
          <p:cNvSpPr>
            <a:spLocks noChangeShapeType="1"/>
          </p:cNvSpPr>
          <p:nvPr/>
        </p:nvSpPr>
        <p:spPr bwMode="auto">
          <a:xfrm flipV="1">
            <a:off x="3238500" y="1828800"/>
            <a:ext cx="3048000" cy="1905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 wrap="none"/>
          <a:lstStyle/>
          <a:p>
            <a:endParaRPr lang="cs-CZ"/>
          </a:p>
        </p:txBody>
      </p:sp>
      <p:pic>
        <p:nvPicPr>
          <p:cNvPr id="18442" name="Picture 10" descr="Kůň, Příroda, Zvířata, Lou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4343400"/>
            <a:ext cx="2057400" cy="1320800"/>
          </a:xfrm>
          <a:prstGeom prst="rect">
            <a:avLst/>
          </a:prstGeom>
          <a:noFill/>
        </p:spPr>
      </p:pic>
      <p:pic>
        <p:nvPicPr>
          <p:cNvPr id="18444" name="Picture 12" descr="Husy, Domácí Husa, Bílá, Hus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0" y="2819400"/>
            <a:ext cx="2057400" cy="1371600"/>
          </a:xfrm>
          <a:prstGeom prst="rect">
            <a:avLst/>
          </a:prstGeom>
          <a:noFill/>
        </p:spPr>
      </p:pic>
      <p:pic>
        <p:nvPicPr>
          <p:cNvPr id="18446" name="Picture 14" descr="Hahn, Drůbeže, Pták, Muž Slepic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5800" y="1252538"/>
            <a:ext cx="2057400" cy="1416050"/>
          </a:xfrm>
          <a:prstGeom prst="rect">
            <a:avLst/>
          </a:prstGeom>
          <a:noFill/>
        </p:spPr>
      </p:pic>
      <p:pic>
        <p:nvPicPr>
          <p:cNvPr id="9" name="Obrázek 8" descr="logo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7" grpId="0" animBg="1"/>
      <p:bldP spid="40968" grpId="0" animBg="1"/>
      <p:bldP spid="4096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u="sng" smtClean="0">
                <a:solidFill>
                  <a:srgbClr val="99284C"/>
                </a:solidFill>
                <a:latin typeface="Albany" charset="-18"/>
              </a:rPr>
              <a:t>ROZHODNI, Č</a:t>
            </a:r>
            <a:r>
              <a:rPr lang="cs-CZ" altLang="cs-CZ" b="1" u="sng" smtClean="0">
                <a:solidFill>
                  <a:srgbClr val="99284C"/>
                </a:solidFill>
              </a:rPr>
              <a:t>Í</a:t>
            </a:r>
            <a:r>
              <a:rPr lang="cs-CZ" altLang="cs-CZ" b="1" u="sng" smtClean="0">
                <a:solidFill>
                  <a:srgbClr val="99284C"/>
                </a:solidFill>
                <a:latin typeface="Albany" charset="-18"/>
              </a:rPr>
              <a:t>M JSEM UŽ</a:t>
            </a:r>
            <a:r>
              <a:rPr lang="cs-CZ" altLang="cs-CZ" b="1" u="sng" smtClean="0">
                <a:solidFill>
                  <a:srgbClr val="99284C"/>
                </a:solidFill>
              </a:rPr>
              <a:t>Í</a:t>
            </a:r>
            <a:r>
              <a:rPr lang="cs-CZ" altLang="cs-CZ" b="1" u="sng" smtClean="0">
                <a:solidFill>
                  <a:srgbClr val="99284C"/>
                </a:solidFill>
                <a:latin typeface="Albany" charset="-18"/>
              </a:rPr>
              <a:t>TEČN</a:t>
            </a:r>
            <a:r>
              <a:rPr lang="cs-CZ" altLang="cs-CZ" b="1" u="sng" smtClean="0">
                <a:solidFill>
                  <a:srgbClr val="99284C"/>
                </a:solidFill>
              </a:rPr>
              <a:t>É</a:t>
            </a:r>
            <a:r>
              <a:rPr lang="cs-CZ" altLang="cs-CZ" b="1" u="sng" smtClean="0">
                <a:solidFill>
                  <a:srgbClr val="99284C"/>
                </a:solidFill>
                <a:latin typeface="Albany" charset="-18"/>
              </a:rPr>
              <a:t>:</a:t>
            </a:r>
            <a:endParaRPr lang="cs-CZ" altLang="cs-CZ" b="1" i="1" smtClean="0">
              <a:solidFill>
                <a:srgbClr val="99284C"/>
              </a:solidFill>
              <a:latin typeface="Albany" charset="-18"/>
            </a:endParaRP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altLang="cs-CZ" smtClean="0"/>
              <a:t>KOZA</a:t>
            </a:r>
          </a:p>
          <a:p>
            <a:pPr>
              <a:buFontTx/>
              <a:buNone/>
            </a:pP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A) dávám mléko a maso</a:t>
            </a:r>
          </a:p>
          <a:p>
            <a:pPr algn="ctr">
              <a:buFontTx/>
              <a:buNone/>
            </a:pPr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pPr>
              <a:buFontTx/>
              <a:buNone/>
            </a:pP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B) jsem domácím mazlíčkem</a:t>
            </a:r>
          </a:p>
          <a:p>
            <a:pPr algn="ctr">
              <a:buFontTx/>
              <a:buNone/>
            </a:pPr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pPr>
              <a:buFontTx/>
              <a:buNone/>
            </a:pP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C) dávám kůži</a:t>
            </a:r>
          </a:p>
          <a:p>
            <a:pPr algn="ctr">
              <a:buFontTx/>
              <a:buNone/>
            </a:pPr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pPr>
              <a:buFontTx/>
              <a:buNone/>
            </a:pPr>
            <a:endParaRPr lang="cs-CZ" altLang="cs-CZ" smtClean="0"/>
          </a:p>
        </p:txBody>
      </p:sp>
      <p:pic>
        <p:nvPicPr>
          <p:cNvPr id="4198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3284538"/>
            <a:ext cx="4876800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463" name="Picture 7" descr="Koza, Zvíře, Louk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62600" y="1981200"/>
            <a:ext cx="2693988" cy="1801813"/>
          </a:xfrm>
          <a:prstGeom prst="rect">
            <a:avLst/>
          </a:prstGeom>
          <a:noFill/>
        </p:spPr>
      </p:pic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43000"/>
            <a:ext cx="8229600" cy="611188"/>
          </a:xfrm>
        </p:spPr>
        <p:txBody>
          <a:bodyPr/>
          <a:lstStyle/>
          <a:p>
            <a:r>
              <a:rPr lang="cs-CZ" altLang="cs-CZ" smtClean="0">
                <a:solidFill>
                  <a:srgbClr val="99284C"/>
                </a:solidFill>
                <a:latin typeface="Arial" pitchFamily="34" charset="0"/>
              </a:rPr>
              <a:t>SLEPICE</a:t>
            </a:r>
            <a:endParaRPr lang="cs-CZ" altLang="cs-CZ" i="1" smtClean="0">
              <a:solidFill>
                <a:srgbClr val="99284C"/>
              </a:solidFill>
              <a:latin typeface="Arial" pitchFamily="34" charset="0"/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05000"/>
            <a:ext cx="8229600" cy="4233863"/>
          </a:xfrm>
        </p:spPr>
        <p:txBody>
          <a:bodyPr/>
          <a:lstStyle/>
          <a:p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A) d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v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m ml</a:t>
            </a:r>
            <a:r>
              <a:rPr lang="cs-CZ" altLang="cs-CZ" smtClean="0">
                <a:solidFill>
                  <a:srgbClr val="99284C"/>
                </a:solidFill>
              </a:rPr>
              <a:t>é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ko</a:t>
            </a:r>
          </a:p>
          <a:p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B) d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v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m peř</a:t>
            </a:r>
            <a:r>
              <a:rPr lang="cs-CZ" altLang="cs-CZ" smtClean="0">
                <a:solidFill>
                  <a:srgbClr val="99284C"/>
                </a:solidFill>
              </a:rPr>
              <a:t>í</a:t>
            </a:r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C) d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v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m vejce</a:t>
            </a:r>
          </a:p>
          <a:p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endParaRPr lang="cs-CZ" altLang="cs-CZ" smtClean="0"/>
          </a:p>
        </p:txBody>
      </p:sp>
      <p:pic>
        <p:nvPicPr>
          <p:cNvPr id="43013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5400" y="1905000"/>
            <a:ext cx="3787775" cy="171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7" name="Picture 7" descr="Kuřata, Kurník, Farma, Zvíře, Slepi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1200" y="1219200"/>
            <a:ext cx="2705100" cy="1803400"/>
          </a:xfrm>
          <a:prstGeom prst="rect">
            <a:avLst/>
          </a:prstGeom>
          <a:noFill/>
        </p:spPr>
      </p:pic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30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KRÁVA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A) d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v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m vlnu</a:t>
            </a:r>
          </a:p>
          <a:p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B) d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v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m ml</a:t>
            </a:r>
            <a:r>
              <a:rPr lang="cs-CZ" altLang="cs-CZ" smtClean="0">
                <a:solidFill>
                  <a:srgbClr val="99284C"/>
                </a:solidFill>
              </a:rPr>
              <a:t>é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ko a maso</a:t>
            </a:r>
          </a:p>
          <a:p>
            <a:pPr algn="ctr"/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C) poskytuji kůži </a:t>
            </a:r>
          </a:p>
          <a:p>
            <a:endParaRPr lang="cs-CZ" altLang="cs-CZ" smtClean="0"/>
          </a:p>
        </p:txBody>
      </p:sp>
      <p:pic>
        <p:nvPicPr>
          <p:cNvPr id="4403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5400" y="1676400"/>
            <a:ext cx="3006725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403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5400" y="3886200"/>
            <a:ext cx="31242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512" name="Picture 8" descr="Krávy, Skot, Pastvina, Zemědělstv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62600" y="1320800"/>
            <a:ext cx="2819400" cy="1879600"/>
          </a:xfrm>
          <a:prstGeom prst="rect">
            <a:avLst/>
          </a:prstGeom>
          <a:noFill/>
        </p:spPr>
      </p:pic>
      <p:pic>
        <p:nvPicPr>
          <p:cNvPr id="7" name="Obrázek 6" descr="log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40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440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A) d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v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m ml</a:t>
            </a:r>
            <a:r>
              <a:rPr lang="cs-CZ" altLang="cs-CZ" smtClean="0">
                <a:solidFill>
                  <a:srgbClr val="99284C"/>
                </a:solidFill>
              </a:rPr>
              <a:t>é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ko</a:t>
            </a:r>
          </a:p>
          <a:p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B) d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v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m </a:t>
            </a:r>
            <a:r>
              <a:rPr lang="cs-CZ" altLang="cs-CZ" smtClean="0">
                <a:solidFill>
                  <a:srgbClr val="99284C"/>
                </a:solidFill>
              </a:rPr>
              <a:t>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tětiny a maso</a:t>
            </a:r>
          </a:p>
          <a:p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C) d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v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m vlnu</a:t>
            </a:r>
          </a:p>
          <a:p>
            <a:endParaRPr lang="cs-CZ" altLang="cs-CZ" smtClean="0"/>
          </a:p>
        </p:txBody>
      </p:sp>
      <p:pic>
        <p:nvPicPr>
          <p:cNvPr id="4506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913" y="1382713"/>
            <a:ext cx="3121025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5062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44613" y="3733800"/>
            <a:ext cx="297180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25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PRASE</a:t>
            </a:r>
          </a:p>
        </p:txBody>
      </p:sp>
      <p:pic>
        <p:nvPicPr>
          <p:cNvPr id="22536" name="Picture 8" descr="Prase, Prasata, Prasátko, Prasni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3600" y="1143000"/>
            <a:ext cx="2590800" cy="1727200"/>
          </a:xfrm>
          <a:prstGeom prst="rect">
            <a:avLst/>
          </a:prstGeom>
          <a:noFill/>
        </p:spPr>
      </p:pic>
      <p:pic>
        <p:nvPicPr>
          <p:cNvPr id="7" name="Obrázek 6" descr="log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4506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PES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A) d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v</a:t>
            </a:r>
            <a:r>
              <a:rPr lang="cs-CZ" altLang="cs-CZ" smtClean="0">
                <a:solidFill>
                  <a:srgbClr val="99284C"/>
                </a:solidFill>
              </a:rPr>
              <a:t>á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m maso</a:t>
            </a:r>
          </a:p>
          <a:p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B) poskytuji kůži</a:t>
            </a:r>
          </a:p>
          <a:p>
            <a:endParaRPr lang="cs-CZ" altLang="cs-CZ" smtClean="0">
              <a:solidFill>
                <a:srgbClr val="99284C"/>
              </a:solidFill>
              <a:latin typeface="Albany" charset="-18"/>
            </a:endParaRPr>
          </a:p>
          <a:p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C) jsem dobrý př</a:t>
            </a:r>
            <a:r>
              <a:rPr lang="cs-CZ" altLang="cs-CZ" smtClean="0">
                <a:solidFill>
                  <a:srgbClr val="99284C"/>
                </a:solidFill>
              </a:rPr>
              <a:t>í</a:t>
            </a:r>
            <a:r>
              <a:rPr lang="cs-CZ" altLang="cs-CZ" smtClean="0">
                <a:solidFill>
                  <a:srgbClr val="99284C"/>
                </a:solidFill>
                <a:latin typeface="Albany" charset="-18"/>
              </a:rPr>
              <a:t>tel člověka </a:t>
            </a:r>
          </a:p>
          <a:p>
            <a:endParaRPr lang="cs-CZ" altLang="cs-CZ" smtClean="0"/>
          </a:p>
        </p:txBody>
      </p:sp>
      <p:pic>
        <p:nvPicPr>
          <p:cNvPr id="4608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5400" y="1600200"/>
            <a:ext cx="327660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559" name="Picture 7" descr="Jezevčík, Pes, Štěně, Purebred, Ochočený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1200" y="1143000"/>
            <a:ext cx="2743200" cy="2057400"/>
          </a:xfrm>
          <a:prstGeom prst="rect">
            <a:avLst/>
          </a:prstGeom>
          <a:noFill/>
        </p:spPr>
      </p:pic>
      <p:pic>
        <p:nvPicPr>
          <p:cNvPr id="6" name="Obrázek 5" descr="logo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u="sng" smtClean="0">
                <a:solidFill>
                  <a:srgbClr val="99284C"/>
                </a:solidFill>
                <a:latin typeface="Albany" charset="-18"/>
              </a:rPr>
              <a:t>ZDROJE</a:t>
            </a:r>
            <a:endParaRPr lang="cs-CZ" altLang="cs-CZ" b="1" i="1" smtClean="0">
              <a:solidFill>
                <a:srgbClr val="99284C"/>
              </a:solidFill>
              <a:latin typeface="Albany" charset="-18"/>
            </a:endParaRPr>
          </a:p>
        </p:txBody>
      </p:sp>
      <p:sp>
        <p:nvSpPr>
          <p:cNvPr id="471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smtClean="0">
                <a:hlinkClick r:id="rId3"/>
              </a:rPr>
              <a:t>WWW.PIXABAY.COM</a:t>
            </a:r>
            <a:endParaRPr lang="cs-CZ" altLang="cs-CZ" smtClean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7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KONEC</a:t>
            </a:r>
          </a:p>
        </p:txBody>
      </p:sp>
      <p:pic>
        <p:nvPicPr>
          <p:cNvPr id="48132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1138238" y="1892300"/>
            <a:ext cx="6867525" cy="4233863"/>
          </a:xfrm>
          <a:noFill/>
        </p:spPr>
      </p:pic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51521" y="188641"/>
            <a:ext cx="3456383" cy="784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rbrak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00_Motiv_šablony_prezentace_BOXED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00_Motiv_šablony_prezentace_BOXED</Template>
  <TotalTime>150</TotalTime>
  <Words>271</Words>
  <Application>Microsoft Office PowerPoint</Application>
  <PresentationFormat>Předvádění na obrazovce (4:3)</PresentationFormat>
  <Paragraphs>104</Paragraphs>
  <Slides>22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8" baseType="lpstr">
      <vt:lpstr>Times New Roman</vt:lpstr>
      <vt:lpstr>Arial</vt:lpstr>
      <vt:lpstr>Calibri</vt:lpstr>
      <vt:lpstr>Albany</vt:lpstr>
      <vt:lpstr>Mangal</vt:lpstr>
      <vt:lpstr>00_Motiv_šablony_prezentace_BOXED</vt:lpstr>
      <vt:lpstr>Dotkněte se inovací  CZ.1.07/1.3.00/51.0024  Domácí zvířata a jejich užitek  </vt:lpstr>
      <vt:lpstr>Základní informace</vt:lpstr>
      <vt:lpstr>Metodický pokyn</vt:lpstr>
      <vt:lpstr>KDO JSEM?</vt:lpstr>
      <vt:lpstr>KDO JSEM?</vt:lpstr>
      <vt:lpstr>KDO JSEM?</vt:lpstr>
      <vt:lpstr>KDO JSEM?</vt:lpstr>
      <vt:lpstr>KDO JSEM?</vt:lpstr>
      <vt:lpstr>KDO JSEM?</vt:lpstr>
      <vt:lpstr>KDO JSEM?</vt:lpstr>
      <vt:lpstr>KDO JSEM?</vt:lpstr>
      <vt:lpstr>KDO JSEM?</vt:lpstr>
      <vt:lpstr> SELE ŠTĚNĚ   </vt:lpstr>
      <vt:lpstr>Snímek 14</vt:lpstr>
      <vt:lpstr>Snímek 15</vt:lpstr>
      <vt:lpstr>ROZHODNI, ČÍM JSEM UŽÍTEČNÉ:</vt:lpstr>
      <vt:lpstr>SLEPICE</vt:lpstr>
      <vt:lpstr>KRÁVA</vt:lpstr>
      <vt:lpstr>PRASE</vt:lpstr>
      <vt:lpstr>PES</vt:lpstr>
      <vt:lpstr>ZDROJE</vt:lpstr>
      <vt:lpstr>KONEC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Domácí zvířata a jejich užitek</dc:title>
  <dc:creator>Rosťa</dc:creator>
  <cp:lastModifiedBy>Dum</cp:lastModifiedBy>
  <cp:revision>8</cp:revision>
  <cp:lastPrinted>1601-01-01T00:00:00Z</cp:lastPrinted>
  <dcterms:created xsi:type="dcterms:W3CDTF">2015-05-15T15:24:18Z</dcterms:created>
  <dcterms:modified xsi:type="dcterms:W3CDTF">2015-05-31T16:50:47Z</dcterms:modified>
</cp:coreProperties>
</file>