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310" r:id="rId2"/>
    <p:sldId id="326" r:id="rId3"/>
    <p:sldId id="325" r:id="rId4"/>
    <p:sldId id="324" r:id="rId5"/>
    <p:sldId id="328" r:id="rId6"/>
    <p:sldId id="329" r:id="rId7"/>
    <p:sldId id="330" r:id="rId8"/>
    <p:sldId id="331" r:id="rId9"/>
    <p:sldId id="332" r:id="rId10"/>
    <p:sldId id="333" r:id="rId11"/>
    <p:sldId id="334" r:id="rId12"/>
    <p:sldId id="335" r:id="rId13"/>
    <p:sldId id="336" r:id="rId14"/>
    <p:sldId id="337" r:id="rId15"/>
    <p:sldId id="338" r:id="rId16"/>
    <p:sldId id="339" r:id="rId17"/>
    <p:sldId id="340" r:id="rId18"/>
    <p:sldId id="341" r:id="rId19"/>
    <p:sldId id="342" r:id="rId20"/>
    <p:sldId id="343" r:id="rId21"/>
    <p:sldId id="344" r:id="rId22"/>
    <p:sldId id="345" r:id="rId23"/>
    <p:sldId id="346" r:id="rId24"/>
    <p:sldId id="347" r:id="rId25"/>
    <p:sldId id="348" r:id="rId26"/>
    <p:sldId id="349" r:id="rId27"/>
  </p:sldIdLst>
  <p:sldSz cx="9144000" cy="5143500" type="screen16x9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283" autoAdjust="0"/>
    <p:restoredTop sz="96866" autoAdjust="0"/>
  </p:normalViewPr>
  <p:slideViewPr>
    <p:cSldViewPr>
      <p:cViewPr>
        <p:scale>
          <a:sx n="108" d="100"/>
          <a:sy n="108" d="100"/>
        </p:scale>
        <p:origin x="-96" y="-48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6AC672C-E4D6-4398-AFB8-B014C56B2C25}" type="datetimeFigureOut">
              <a:rPr lang="cs-CZ"/>
              <a:pPr>
                <a:defRPr/>
              </a:pPr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cs-CZ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390467C-2E5A-4DD7-8D58-186473B7AC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116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F04AE-C471-433C-B059-B4B093ABF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186777-0DEB-4F10-BE2B-4607A3429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F87AA-1712-4CF8-A273-0C83DB33A9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AD0F9-E16C-4358-91DA-1F9EF1121A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B07E01-FF1E-491D-96A5-DB46F92017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053BA-5384-46BD-BB21-EA102E240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85A4E-2143-4E5B-8A7F-A5C0319EC9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F50CD6-FCC3-49A6-B2FA-1ECCED606C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001250-F24C-4582-849D-2600D3FC9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994DB-209F-4AFD-8B12-52020A5AD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DB550-68A3-4464-9ADC-8B2D06864B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fld id="{01D2AAFF-95BE-4F62-BF4E-BECE933210AD}" type="datetimeFigureOut">
              <a:rPr lang="cs-CZ"/>
              <a:pPr>
                <a:defRPr/>
              </a:pPr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31362-A7E4-47CF-A977-39437E0E69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>
          <a:xfrm>
            <a:off x="6553200" y="4767263"/>
            <a:ext cx="2133600" cy="2746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444884-4910-41EC-919A-2908580B4E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4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20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5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3"/>
          <p:cNvGrpSpPr>
            <a:grpSpLocks/>
          </p:cNvGrpSpPr>
          <p:nvPr/>
        </p:nvGrpSpPr>
        <p:grpSpPr bwMode="auto">
          <a:xfrm>
            <a:off x="0" y="3284538"/>
            <a:ext cx="9144000" cy="1858962"/>
            <a:chOff x="0" y="3284537"/>
            <a:chExt cx="9144000" cy="1858963"/>
          </a:xfrm>
        </p:grpSpPr>
        <p:pic>
          <p:nvPicPr>
            <p:cNvPr id="1034" name="Picture 3"/>
            <p:cNvPicPr>
              <a:picLocks noChangeAspect="1" noChangeArrowheads="1"/>
            </p:cNvPicPr>
            <p:nvPr userDrawn="1"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grpSp>
          <p:nvGrpSpPr>
            <p:cNvPr id="1035" name="Skupina 10"/>
            <p:cNvGrpSpPr>
              <a:grpSpLocks noChangeAspect="1"/>
            </p:cNvGrpSpPr>
            <p:nvPr userDrawn="1"/>
          </p:nvGrpSpPr>
          <p:grpSpPr bwMode="auto"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pic>
            <p:nvPicPr>
              <p:cNvPr id="1039" name="Picture 12"/>
              <p:cNvPicPr>
                <a:picLocks noChangeAspect="1" noChangeArrowheads="1"/>
              </p:cNvPicPr>
              <p:nvPr userDrawn="1"/>
            </p:nvPicPr>
            <p:blipFill>
              <a:blip r:embed="rId16" cstate="print"/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</p:grpSp>
      <p:pic>
        <p:nvPicPr>
          <p:cNvPr id="1027" name="Picture 2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10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689725" y="201613"/>
            <a:ext cx="1860550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419225"/>
            <a:ext cx="8229600" cy="317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68313" y="842963"/>
            <a:ext cx="8229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1A4DC6-656A-4BB4-826E-77738908C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pic>
        <p:nvPicPr>
          <p:cNvPr id="1032" name="Obrázek 11"/>
          <p:cNvPicPr>
            <a:picLocks noChangeAspect="1" noChangeArrowheads="1"/>
          </p:cNvPicPr>
          <p:nvPr userDrawn="1"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79388" y="142875"/>
            <a:ext cx="2776537" cy="56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2"/>
          <p:cNvPicPr>
            <a:picLocks noChangeAspect="1"/>
          </p:cNvPicPr>
          <p:nvPr userDrawn="1"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7885113" y="4418013"/>
            <a:ext cx="1077912" cy="566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62" r:id="rId12"/>
    <p:sldLayoutId id="2147483661" r:id="rId13"/>
  </p:sldLayoutIdLst>
  <p:txStyles>
    <p:titleStyle>
      <a:lvl1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tabLst>
          <a:tab pos="1790700" algn="l"/>
        </a:tabLst>
        <a:defRPr sz="32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Relationship Id="rId4" Type="http://schemas.openxmlformats.org/officeDocument/2006/relationships/slide" Target="slide2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>
          <a:xfrm>
            <a:off x="1143000" y="1203325"/>
            <a:ext cx="6858000" cy="1428750"/>
          </a:xfrm>
        </p:spPr>
        <p:txBody>
          <a:bodyPr/>
          <a:lstStyle/>
          <a:p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Dotkněte se inovací</a:t>
            </a:r>
            <a:br>
              <a:rPr lang="cs-CZ" sz="1600" smtClean="0"/>
            </a:br>
            <a:r>
              <a:rPr lang="cs-CZ" sz="1600" smtClean="0"/>
              <a:t>CZ.1.07/1.3.00/51.0024</a:t>
            </a:r>
            <a:r>
              <a:rPr lang="cs-CZ" sz="2000" smtClean="0"/>
              <a:t/>
            </a:r>
            <a:br>
              <a:rPr lang="cs-CZ" sz="2000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15362" name="Podnadpis 2"/>
          <p:cNvSpPr>
            <a:spLocks noGrp="1"/>
          </p:cNvSpPr>
          <p:nvPr>
            <p:ph type="subTitle" idx="1"/>
          </p:nvPr>
        </p:nvSpPr>
        <p:spPr>
          <a:xfrm>
            <a:off x="1143000" y="1708150"/>
            <a:ext cx="6858000" cy="2235200"/>
          </a:xfrm>
        </p:spPr>
        <p:txBody>
          <a:bodyPr/>
          <a:lstStyle/>
          <a:p>
            <a:r>
              <a:rPr lang="cs-CZ" sz="3600" b="1" smtClean="0">
                <a:latin typeface="Arial" charset="0"/>
              </a:rPr>
              <a:t>Poznáváme hodiny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Podnadpis 2"/>
          <p:cNvSpPr>
            <a:spLocks noGrp="1"/>
          </p:cNvSpPr>
          <p:nvPr>
            <p:ph type="subTitle" idx="1"/>
          </p:nvPr>
        </p:nvSpPr>
        <p:spPr>
          <a:xfrm>
            <a:off x="684213" y="1303338"/>
            <a:ext cx="8208962" cy="357187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dirty="0" smtClean="0"/>
              <a:t>Škola: </a:t>
            </a:r>
            <a:r>
              <a:rPr lang="cs-CZ" dirty="0" smtClean="0">
                <a:latin typeface="Arial" charset="0"/>
              </a:rPr>
              <a:t>Základní škola Hýskov (P22)</a:t>
            </a:r>
          </a:p>
          <a:p>
            <a:pPr algn="l">
              <a:lnSpc>
                <a:spcPct val="80000"/>
              </a:lnSpc>
            </a:pPr>
            <a:r>
              <a:rPr lang="cs-CZ" dirty="0" smtClean="0"/>
              <a:t>Autor: </a:t>
            </a:r>
            <a:r>
              <a:rPr lang="cs-CZ" dirty="0" smtClean="0">
                <a:latin typeface="Arial" charset="0"/>
              </a:rPr>
              <a:t>Mgr</a:t>
            </a:r>
            <a:r>
              <a:rPr lang="cs-CZ" dirty="0" smtClean="0">
                <a:latin typeface="Arial" charset="0"/>
              </a:rPr>
              <a:t>. Jarmila </a:t>
            </a:r>
            <a:r>
              <a:rPr lang="cs-CZ" dirty="0" err="1" smtClean="0">
                <a:latin typeface="Arial" charset="0"/>
              </a:rPr>
              <a:t>Witoszová</a:t>
            </a:r>
            <a:endParaRPr lang="cs-CZ" dirty="0" smtClean="0">
              <a:latin typeface="Arial" charset="0"/>
            </a:endParaRPr>
          </a:p>
          <a:p>
            <a:pPr algn="l">
              <a:lnSpc>
                <a:spcPct val="80000"/>
              </a:lnSpc>
            </a:pPr>
            <a:r>
              <a:rPr lang="cs-CZ" dirty="0" smtClean="0"/>
              <a:t>Předmět:</a:t>
            </a:r>
            <a:r>
              <a:rPr lang="cs-CZ" dirty="0" smtClean="0">
                <a:latin typeface="Arial" charset="0"/>
              </a:rPr>
              <a:t> Prvouka</a:t>
            </a:r>
          </a:p>
          <a:p>
            <a:pPr algn="l">
              <a:lnSpc>
                <a:spcPct val="80000"/>
              </a:lnSpc>
            </a:pPr>
            <a:endParaRPr lang="cs-CZ" dirty="0" smtClean="0"/>
          </a:p>
          <a:p>
            <a:pPr algn="l">
              <a:lnSpc>
                <a:spcPct val="80000"/>
              </a:lnSpc>
            </a:pPr>
            <a:r>
              <a:rPr lang="cs-CZ" dirty="0" smtClean="0"/>
              <a:t>Anotace:</a:t>
            </a:r>
          </a:p>
          <a:p>
            <a:pPr algn="l">
              <a:lnSpc>
                <a:spcPct val="80000"/>
              </a:lnSpc>
              <a:buFontTx/>
              <a:buChar char="-"/>
            </a:pPr>
            <a:r>
              <a:rPr lang="cs-CZ" dirty="0" smtClean="0"/>
              <a:t> materiál je určený pro žáky 1</a:t>
            </a:r>
            <a:r>
              <a:rPr lang="cs-CZ" dirty="0" smtClean="0"/>
              <a:t>. - 3</a:t>
            </a:r>
            <a:r>
              <a:rPr lang="cs-CZ" dirty="0" smtClean="0"/>
              <a:t>. ročníku, předmět prvouka – téma hodiny</a:t>
            </a:r>
          </a:p>
          <a:p>
            <a:pPr algn="l">
              <a:lnSpc>
                <a:spcPct val="80000"/>
              </a:lnSpc>
              <a:buFontTx/>
              <a:buChar char="-"/>
            </a:pPr>
            <a:r>
              <a:rPr lang="cs-CZ" dirty="0" smtClean="0"/>
              <a:t> jedná se o prezentaci na interaktivní tabuli nebo na samostatných </a:t>
            </a:r>
            <a:r>
              <a:rPr lang="cs-CZ" dirty="0" err="1" smtClean="0"/>
              <a:t>tabletech</a:t>
            </a:r>
            <a:endParaRPr lang="cs-CZ" dirty="0" smtClean="0"/>
          </a:p>
          <a:p>
            <a:pPr algn="l">
              <a:lnSpc>
                <a:spcPct val="80000"/>
              </a:lnSpc>
              <a:buFontTx/>
              <a:buChar char="-"/>
            </a:pPr>
            <a:r>
              <a:rPr lang="cs-CZ" dirty="0" smtClean="0"/>
              <a:t> prezentace je určena pro opakování učiva.</a:t>
            </a:r>
          </a:p>
          <a:p>
            <a:pPr algn="l">
              <a:lnSpc>
                <a:spcPct val="80000"/>
              </a:lnSpc>
            </a:pPr>
            <a:endParaRPr lang="cs-CZ" dirty="0" smtClean="0"/>
          </a:p>
          <a:p>
            <a:pPr algn="l">
              <a:lnSpc>
                <a:spcPct val="80000"/>
              </a:lnSpc>
            </a:pPr>
            <a:endParaRPr lang="cs-CZ" dirty="0" smtClean="0"/>
          </a:p>
          <a:p>
            <a:pPr algn="l">
              <a:lnSpc>
                <a:spcPct val="80000"/>
              </a:lnSpc>
            </a:pPr>
            <a:endParaRPr lang="cs-CZ" dirty="0" smtClean="0"/>
          </a:p>
          <a:p>
            <a:pPr algn="l">
              <a:lnSpc>
                <a:spcPct val="80000"/>
              </a:lnSpc>
            </a:pPr>
            <a:r>
              <a:rPr lang="cs-CZ" dirty="0" smtClean="0"/>
              <a:t>Materiál je zpracován v rámci projektu Dotkněte se inovací CZ.1.07/1.3.00/51.0024 </a:t>
            </a:r>
          </a:p>
          <a:p>
            <a:pPr algn="l">
              <a:lnSpc>
                <a:spcPct val="80000"/>
              </a:lnSpc>
            </a:pPr>
            <a:endParaRPr lang="cs-CZ" dirty="0" smtClean="0"/>
          </a:p>
        </p:txBody>
      </p:sp>
      <p:sp>
        <p:nvSpPr>
          <p:cNvPr id="16386" name="Nadpis 1"/>
          <p:cNvSpPr txBox="1">
            <a:spLocks/>
          </p:cNvSpPr>
          <p:nvPr/>
        </p:nvSpPr>
        <p:spPr bwMode="auto">
          <a:xfrm>
            <a:off x="684213" y="842963"/>
            <a:ext cx="80137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>
              <a:tabLst>
                <a:tab pos="1790700" algn="l"/>
              </a:tabLst>
            </a:pPr>
            <a:r>
              <a:rPr lang="cs-CZ" sz="3200" b="1">
                <a:latin typeface="Calibri" pitchFamily="34" charset="0"/>
              </a:rPr>
              <a:t>Základní informace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68313" y="771525"/>
            <a:ext cx="8229600" cy="460375"/>
          </a:xfrm>
        </p:spPr>
        <p:txBody>
          <a:bodyPr/>
          <a:lstStyle/>
          <a:p>
            <a:pPr algn="l"/>
            <a:r>
              <a:rPr lang="cs-CZ" b="1" smtClean="0"/>
              <a:t>Metodický pokyn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79388" y="1276350"/>
            <a:ext cx="8856662" cy="3175000"/>
          </a:xfrm>
        </p:spPr>
        <p:txBody>
          <a:bodyPr/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Materiál je určen pro práci s interaktivní tabulí a tablety.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Na snímku 5  je žákům zadám úkol. Na snímku 6 - 21  je opakování probrané látky pomocí přiřazení správného času k hodinám.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Po správné odpovědi se žák dostane na další snímek, po špatné musí pokus opakovat.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Materiál je určen k interaktivní výuce. </a:t>
            </a:r>
          </a:p>
          <a:p>
            <a:r>
              <a:rPr lang="cs-CZ" sz="1800" dirty="0" smtClean="0"/>
              <a:t>Přílohy</a:t>
            </a:r>
          </a:p>
          <a:p>
            <a:pPr>
              <a:buFont typeface="Wingdings" pitchFamily="2" charset="2"/>
              <a:buChar char="Ø"/>
            </a:pPr>
            <a:r>
              <a:rPr lang="cs-CZ" sz="1800" i="1" dirty="0" smtClean="0"/>
              <a:t>Didaktická příprava </a:t>
            </a:r>
          </a:p>
          <a:p>
            <a:pPr marL="0" indent="0">
              <a:buNone/>
            </a:pPr>
            <a:r>
              <a:rPr lang="cs-CZ" sz="1800" i="1" smtClean="0"/>
              <a:t>      </a:t>
            </a:r>
            <a:r>
              <a:rPr lang="cs-CZ" sz="1800" smtClean="0"/>
              <a:t>Očekávání </a:t>
            </a:r>
            <a:r>
              <a:rPr lang="cs-CZ" sz="1800" dirty="0" smtClean="0"/>
              <a:t>a cíle</a:t>
            </a:r>
          </a:p>
          <a:p>
            <a:pPr>
              <a:buFont typeface="Wingdings" pitchFamily="2" charset="2"/>
              <a:buChar char="Ø"/>
            </a:pPr>
            <a:r>
              <a:rPr lang="cs-CZ" sz="1800" i="1" dirty="0" smtClean="0"/>
              <a:t>Dle didaktické přípravy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684213" y="842963"/>
            <a:ext cx="8013700" cy="460375"/>
          </a:xfrm>
        </p:spPr>
        <p:txBody>
          <a:bodyPr/>
          <a:lstStyle/>
          <a:p>
            <a:pPr algn="l"/>
            <a:r>
              <a:rPr lang="cs-CZ" b="1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4213" y="1419225"/>
            <a:ext cx="8002587" cy="31750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Archiv autora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4572000" y="195263"/>
            <a:ext cx="4103688" cy="288925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-2193577" y="1207067"/>
            <a:ext cx="6512511" cy="857502"/>
          </a:xfrm>
          <a:noFill/>
          <a:ln/>
        </p:spPr>
        <p:txBody>
          <a:bodyPr rtlCol="0" anchor="t">
            <a:noAutofit/>
          </a:bodyPr>
          <a:lstStyle/>
          <a:p>
            <a:pPr marL="320040" indent="-320040" algn="r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tabLst/>
              <a:defRPr/>
            </a:pPr>
            <a:r>
              <a:rPr lang="cs-CZ" sz="4600" b="1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Už to umíš?</a:t>
            </a:r>
            <a:endParaRPr lang="cs-CZ" sz="4600" b="1" dirty="0">
              <a:gradFill>
                <a:gsLst>
                  <a:gs pos="0">
                    <a:schemeClr val="tx1"/>
                  </a:gs>
                  <a:gs pos="40000">
                    <a:schemeClr val="tx1">
                      <a:lumMod val="75000"/>
                      <a:lumOff val="25000"/>
                    </a:schemeClr>
                  </a:gs>
                  <a:gs pos="100000">
                    <a:schemeClr val="tx2">
                      <a:alpha val="65000"/>
                    </a:scheme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54275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1547813" y="2085975"/>
            <a:ext cx="6904037" cy="2606675"/>
          </a:xfrm>
        </p:spPr>
        <p:txBody>
          <a:bodyPr/>
          <a:lstStyle/>
          <a:p>
            <a:pPr marL="228600" indent="-182563"/>
            <a:r>
              <a:rPr lang="cs-CZ" sz="4000" smtClean="0"/>
              <a:t> K hodinám přiřaď čas, kliknutím na správné políčko.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305" name="Picture 9" descr="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71525"/>
            <a:ext cx="3621088" cy="3621088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" action="ppaction://hlinkshowjump?jump=nextslide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12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9" name="Picture 9" descr="p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71525"/>
            <a:ext cx="3621088" cy="3621088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7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5</a:t>
            </a:r>
          </a:p>
        </p:txBody>
      </p:sp>
      <p:sp>
        <p:nvSpPr>
          <p:cNvPr id="5" name="Zaoblený obdélník 4">
            <a:hlinkClick r:id="" action="ppaction://hlinkshowjump?jump=nextslide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6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6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53" name="Picture 9" descr="c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508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9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4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3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2</a:t>
            </a:r>
          </a:p>
        </p:txBody>
      </p:sp>
      <p:sp>
        <p:nvSpPr>
          <p:cNvPr id="7" name="Zaoblený obdélník 6">
            <a:hlinkClick r:id="" action="ppaction://hlinkshowjump?jump=nextslide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7" name="Picture 9" descr="p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71525"/>
            <a:ext cx="3621088" cy="3621088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10</a:t>
            </a:r>
          </a:p>
        </p:txBody>
      </p:sp>
      <p:sp>
        <p:nvSpPr>
          <p:cNvPr id="4" name="Zaoblený obdélník 3">
            <a:hlinkClick r:id="" action="ppaction://hlinkshowjump?jump=nextslide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10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10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9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401" name="Picture 9" descr="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000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12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</a:t>
            </a:r>
          </a:p>
        </p:txBody>
      </p:sp>
      <p:sp>
        <p:nvSpPr>
          <p:cNvPr id="6" name="Zaoblený obdélník 5">
            <a:hlinkClick r:id="" action="ppaction://hlinkshowjump?jump=nextslide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5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25" name="Picture 9" descr="t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508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Arial" charset="0"/>
                <a:cs typeface="Arial" charset="0"/>
              </a:rPr>
              <a:t>třičtvrtě na 7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5</a:t>
            </a:r>
          </a:p>
        </p:txBody>
      </p:sp>
      <p:sp>
        <p:nvSpPr>
          <p:cNvPr id="7" name="Zaoblený obdélník 6">
            <a:hlinkClick r:id="" action="ppaction://hlinkshowjump?jump=nextslide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9" name="Picture 9" descr="p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508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6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6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12</a:t>
            </a:r>
          </a:p>
        </p:txBody>
      </p:sp>
      <p:sp>
        <p:nvSpPr>
          <p:cNvPr id="6" name="Zaoblený obdélník 5">
            <a:hlinkClick r:id="" action="ppaction://hlinkshowjump?jump=nextslide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12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73" name="Picture 9" descr="t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000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Arial" charset="0"/>
                <a:cs typeface="Arial" charset="0"/>
              </a:rPr>
              <a:t>třičtvrtě na 9</a:t>
            </a:r>
          </a:p>
        </p:txBody>
      </p:sp>
      <p:sp>
        <p:nvSpPr>
          <p:cNvPr id="4" name="Zaoblený obdélník 3">
            <a:hlinkClick r:id="" action="ppaction://hlinkshowjump?jump=nextslide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2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Arial" charset="0"/>
                <a:cs typeface="Arial" charset="0"/>
              </a:rPr>
              <a:t>třičtvrtě na 1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7" name="Picture 9" descr="c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000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9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10</a:t>
            </a:r>
          </a:p>
        </p:txBody>
      </p:sp>
      <p:sp>
        <p:nvSpPr>
          <p:cNvPr id="5" name="Zaoblený obdélník 4">
            <a:hlinkClick r:id="" action="ppaction://hlinkshowjump?jump=nextslide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10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3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21" name="Picture 9" descr="1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000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11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10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12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12</a:t>
            </a:r>
          </a:p>
        </p:txBody>
      </p:sp>
      <p:sp>
        <p:nvSpPr>
          <p:cNvPr id="7" name="Zaoblený obdélník 6">
            <a:hlinkClick r:id="" action="ppaction://hlinkshowjump?jump=nextslide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45" name="Picture 9" descr="p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0550" y="7000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6</a:t>
            </a:r>
          </a:p>
        </p:txBody>
      </p:sp>
      <p:sp>
        <p:nvSpPr>
          <p:cNvPr id="4" name="Zaoblený obdélník 3">
            <a:hlinkClick r:id="" action="ppaction://hlinkshowjump?jump=nextslide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2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9" name="Picture 9" descr="c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508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3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11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12</a:t>
            </a:r>
          </a:p>
        </p:txBody>
      </p:sp>
      <p:sp>
        <p:nvSpPr>
          <p:cNvPr id="6" name="Zaoblený obdélník 5">
            <a:hlinkClick r:id="" action="ppaction://hlinkshowjump?jump=nextslide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12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93" name="Picture 9" descr="t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71525"/>
            <a:ext cx="3621088" cy="3621088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8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6</a:t>
            </a:r>
          </a:p>
        </p:txBody>
      </p:sp>
      <p:sp>
        <p:nvSpPr>
          <p:cNvPr id="5" name="Zaoblený obdélník 4">
            <a:hlinkClick r:id="" action="ppaction://hlinkshowjump?jump=nextslide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9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9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7" name="Picture 9" descr="c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508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3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2</a:t>
            </a:r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1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2</a:t>
            </a:r>
          </a:p>
        </p:txBody>
      </p:sp>
      <p:sp>
        <p:nvSpPr>
          <p:cNvPr id="7" name="Zaoblený obdélník 6">
            <a:hlinkClick r:id="" action="ppaction://hlinkshowjump?jump=nextslide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41" name="Picture 9" descr="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50888"/>
            <a:ext cx="3621088" cy="3621087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12</a:t>
            </a:r>
          </a:p>
        </p:txBody>
      </p:sp>
      <p:sp>
        <p:nvSpPr>
          <p:cNvPr id="4" name="Zaoblený obdélník 3">
            <a:hlinkClick r:id="rId3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12</a:t>
            </a:r>
          </a:p>
        </p:txBody>
      </p:sp>
      <p:sp>
        <p:nvSpPr>
          <p:cNvPr id="5" name="Zaoblený obdélník 4">
            <a:hlinkClick r:id="" action="ppaction://hlinkshowjump?jump=nextslide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7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1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66" name="Picture 10" descr="t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771525"/>
            <a:ext cx="3621088" cy="3621088"/>
          </a:xfrm>
          <a:prstGeom prst="rect">
            <a:avLst/>
          </a:prstGeom>
          <a:noFill/>
        </p:spPr>
      </p:pic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aoblený obdélník 2">
            <a:hlinkClick r:id="rId3" action="ppaction://hlinksldjump"/>
          </p:cNvPr>
          <p:cNvSpPr/>
          <p:nvPr/>
        </p:nvSpPr>
        <p:spPr>
          <a:xfrm>
            <a:off x="4660900" y="465138"/>
            <a:ext cx="3738563" cy="5413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5</a:t>
            </a:r>
          </a:p>
        </p:txBody>
      </p:sp>
      <p:sp>
        <p:nvSpPr>
          <p:cNvPr id="4" name="Zaoblený obdélník 3">
            <a:hlinkClick r:id="rId4" action="ppaction://hlinksldjump"/>
          </p:cNvPr>
          <p:cNvSpPr/>
          <p:nvPr/>
        </p:nvSpPr>
        <p:spPr>
          <a:xfrm>
            <a:off x="4660900" y="137001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půl 4</a:t>
            </a:r>
          </a:p>
        </p:txBody>
      </p:sp>
      <p:sp>
        <p:nvSpPr>
          <p:cNvPr id="5" name="Zaoblený obdélník 4">
            <a:hlinkClick r:id="rId4" action="ppaction://hlinksldjump"/>
          </p:cNvPr>
          <p:cNvSpPr/>
          <p:nvPr/>
        </p:nvSpPr>
        <p:spPr>
          <a:xfrm>
            <a:off x="4660900" y="227488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9</a:t>
            </a:r>
          </a:p>
        </p:txBody>
      </p:sp>
      <p:sp>
        <p:nvSpPr>
          <p:cNvPr id="6" name="Zaoblený obdélník 5">
            <a:hlinkClick r:id="rId4" action="ppaction://hlinksldjump"/>
          </p:cNvPr>
          <p:cNvSpPr/>
          <p:nvPr/>
        </p:nvSpPr>
        <p:spPr>
          <a:xfrm>
            <a:off x="4660900" y="3179763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čtvrt na 5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4660900" y="4084638"/>
            <a:ext cx="3738563" cy="5397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500">
                <a:solidFill>
                  <a:srgbClr val="FFFFFF"/>
                </a:solidFill>
                <a:latin typeface="Trebuchet MS" pitchFamily="34" charset="0"/>
                <a:cs typeface="Arial" charset="0"/>
              </a:rPr>
              <a:t>třičtvrtě na 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51435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475656" y="519872"/>
            <a:ext cx="6512511" cy="1349510"/>
          </a:xfrm>
          <a:noFill/>
          <a:ln/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tabLst/>
              <a:defRPr/>
            </a:pPr>
            <a:r>
              <a:rPr lang="cs-CZ" sz="4600" b="1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To je špatně,</a:t>
            </a:r>
            <a:br>
              <a:rPr lang="cs-CZ" sz="4600" b="1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</a:br>
            <a:r>
              <a:rPr lang="cs-CZ" sz="4600" b="1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zkus to znovu!</a:t>
            </a:r>
            <a:endParaRPr lang="cs-CZ" sz="4600" b="1" dirty="0">
              <a:gradFill>
                <a:gsLst>
                  <a:gs pos="0">
                    <a:schemeClr val="tx1"/>
                  </a:gs>
                  <a:gs pos="40000">
                    <a:schemeClr val="tx1">
                      <a:lumMod val="75000"/>
                      <a:lumOff val="25000"/>
                    </a:schemeClr>
                  </a:gs>
                  <a:gs pos="100000">
                    <a:schemeClr val="tx2">
                      <a:alpha val="65000"/>
                    </a:scheme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1116013" y="2220913"/>
            <a:ext cx="4535487" cy="917575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71685" name="Picture 2" descr="C:\Program Files\Microsoft Office\MEDIA\CAGCAT10\j028603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97563" y="2679700"/>
            <a:ext cx="3001962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899592" y="303498"/>
            <a:ext cx="7232591" cy="857250"/>
          </a:xfrm>
          <a:noFill/>
          <a:ln/>
        </p:spPr>
        <p:txBody>
          <a:bodyPr rtlCol="0" anchor="t">
            <a:noAutofit/>
          </a:bodyPr>
          <a:lstStyle/>
          <a:p>
            <a:pPr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tabLst/>
              <a:defRPr/>
            </a:pPr>
            <a:r>
              <a:rPr lang="cs-CZ" sz="12000" b="1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VÝBORNĚ</a:t>
            </a:r>
            <a:endParaRPr lang="cs-CZ" sz="12000" b="1" dirty="0">
              <a:gradFill>
                <a:gsLst>
                  <a:gs pos="0">
                    <a:schemeClr val="tx1"/>
                  </a:gs>
                  <a:gs pos="40000">
                    <a:schemeClr val="tx1">
                      <a:lumMod val="75000"/>
                      <a:lumOff val="25000"/>
                    </a:schemeClr>
                  </a:gs>
                  <a:gs pos="100000">
                    <a:schemeClr val="tx2">
                      <a:alpha val="65000"/>
                    </a:scheme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pic>
        <p:nvPicPr>
          <p:cNvPr id="72707" name="Picture 2" descr="C:\Users\ucitel\AppData\Local\Microsoft\Windows\Temporary Internet Files\Content.IE5\A8GNGVOG\MC9004419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978025"/>
            <a:ext cx="4248150" cy="2776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67965" y="1015899"/>
            <a:ext cx="6512512" cy="858140"/>
          </a:xfrm>
          <a:noFill/>
          <a:ln/>
        </p:spPr>
        <p:txBody>
          <a:bodyPr rtlCol="0" anchor="t">
            <a:noAutofit/>
          </a:bodyPr>
          <a:lstStyle/>
          <a:p>
            <a:pPr algn="l" fontAlgn="auto">
              <a:spcAft>
                <a:spcPts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None/>
              <a:tabLst/>
              <a:defRPr/>
            </a:pPr>
            <a:r>
              <a:rPr lang="cs-CZ" sz="4600" b="1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</a:rPr>
              <a:t>Řešení:</a:t>
            </a:r>
            <a:endParaRPr lang="cs-CZ" sz="4600" b="1" dirty="0">
              <a:gradFill>
                <a:gsLst>
                  <a:gs pos="0">
                    <a:schemeClr val="tx1"/>
                  </a:gs>
                  <a:gs pos="40000">
                    <a:schemeClr val="tx1">
                      <a:lumMod val="75000"/>
                      <a:lumOff val="25000"/>
                    </a:schemeClr>
                  </a:gs>
                  <a:gs pos="100000">
                    <a:schemeClr val="tx2">
                      <a:alpha val="65000"/>
                    </a:scheme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73731" name="TextovéPole 2"/>
          <p:cNvSpPr txBox="1">
            <a:spLocks noChangeArrowheads="1"/>
          </p:cNvSpPr>
          <p:nvPr/>
        </p:nvSpPr>
        <p:spPr bwMode="auto">
          <a:xfrm>
            <a:off x="2771775" y="204788"/>
            <a:ext cx="6048375" cy="469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 b="1">
              <a:latin typeface="Trebuchet MS" pitchFamily="34" charset="0"/>
            </a:endParaRPr>
          </a:p>
          <a:p>
            <a:r>
              <a:rPr lang="cs-CZ"/>
              <a:t>Snímek 6 – 1</a:t>
            </a:r>
          </a:p>
          <a:p>
            <a:r>
              <a:rPr lang="cs-CZ"/>
              <a:t>Snímek 7 – půl 6</a:t>
            </a:r>
          </a:p>
          <a:p>
            <a:r>
              <a:rPr lang="cs-CZ"/>
              <a:t>Snímek 8 – čtvrt na 4</a:t>
            </a:r>
          </a:p>
          <a:p>
            <a:r>
              <a:rPr lang="cs-CZ"/>
              <a:t>Snímek 9 – půl 10</a:t>
            </a:r>
          </a:p>
          <a:p>
            <a:r>
              <a:rPr lang="cs-CZ"/>
              <a:t>Snímek 10 – 5</a:t>
            </a:r>
          </a:p>
          <a:p>
            <a:r>
              <a:rPr lang="cs-CZ"/>
              <a:t>Snímek 11 – třičtvrtě na 1</a:t>
            </a:r>
          </a:p>
          <a:p>
            <a:r>
              <a:rPr lang="cs-CZ"/>
              <a:t>Snímek 12 – půl 12</a:t>
            </a:r>
          </a:p>
          <a:p>
            <a:r>
              <a:rPr lang="cs-CZ"/>
              <a:t>Snímek 13 – třičtvrtě na 2</a:t>
            </a:r>
          </a:p>
          <a:p>
            <a:r>
              <a:rPr lang="cs-CZ"/>
              <a:t>Snímek 14 – čtvrt na 10</a:t>
            </a:r>
          </a:p>
          <a:p>
            <a:r>
              <a:rPr lang="cs-CZ"/>
              <a:t>Snímek 15 – 10</a:t>
            </a:r>
          </a:p>
          <a:p>
            <a:r>
              <a:rPr lang="cs-CZ"/>
              <a:t>Snímek 16 – půl 2</a:t>
            </a:r>
          </a:p>
          <a:p>
            <a:r>
              <a:rPr lang="cs-CZ"/>
              <a:t>Snímek 17 – čtvrt na 12</a:t>
            </a:r>
          </a:p>
          <a:p>
            <a:r>
              <a:rPr lang="cs-CZ"/>
              <a:t>Snímek 18 – třičtvrtě na 9</a:t>
            </a:r>
          </a:p>
          <a:p>
            <a:r>
              <a:rPr lang="cs-CZ"/>
              <a:t>Snímek 19 – čtvrt na 2</a:t>
            </a:r>
          </a:p>
          <a:p>
            <a:r>
              <a:rPr lang="cs-CZ"/>
              <a:t>Snímek 20 – 7</a:t>
            </a:r>
          </a:p>
          <a:p>
            <a:r>
              <a:rPr lang="cs-CZ"/>
              <a:t>Snímek 21 – třičtvrtě na 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4509" y="0"/>
            <a:ext cx="813690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hangingPunct="0"/>
            <a:r>
              <a:rPr lang="cs-CZ" dirty="0"/>
              <a:t> </a:t>
            </a:r>
          </a:p>
          <a:p>
            <a:pPr hangingPunct="0"/>
            <a:r>
              <a:rPr lang="cs-CZ" dirty="0"/>
              <a:t> </a:t>
            </a:r>
          </a:p>
          <a:p>
            <a:pPr hangingPunct="0"/>
            <a:endParaRPr lang="cs-CZ" b="1" dirty="0" smtClean="0"/>
          </a:p>
          <a:p>
            <a:pPr hangingPunct="0"/>
            <a:r>
              <a:rPr lang="cs-CZ" b="1" dirty="0" smtClean="0"/>
              <a:t>Příprava </a:t>
            </a:r>
            <a:r>
              <a:rPr lang="cs-CZ" b="1" dirty="0"/>
              <a:t>na hodinu s využitím tabletu</a:t>
            </a:r>
            <a:endParaRPr lang="cs-CZ" dirty="0"/>
          </a:p>
          <a:p>
            <a:pPr hangingPunct="0"/>
            <a:r>
              <a:rPr lang="cs-CZ" b="1" i="1" dirty="0"/>
              <a:t> </a:t>
            </a:r>
            <a:r>
              <a:rPr lang="cs-CZ" b="1" i="1" dirty="0" smtClean="0"/>
              <a:t>                   </a:t>
            </a:r>
            <a:r>
              <a:rPr lang="cs-CZ" dirty="0" smtClean="0"/>
              <a:t>Dotkněte </a:t>
            </a:r>
            <a:r>
              <a:rPr lang="cs-CZ" dirty="0"/>
              <a:t>se inovací CZ.1.07/1.3.00/51.0024</a:t>
            </a:r>
          </a:p>
          <a:p>
            <a:pPr hangingPunct="0"/>
            <a:r>
              <a:rPr lang="cs-CZ" b="1" dirty="0" smtClean="0"/>
              <a:t>Jméno </a:t>
            </a:r>
            <a:r>
              <a:rPr lang="cs-CZ" b="1" dirty="0"/>
              <a:t>a příjmení autora: </a:t>
            </a:r>
            <a:r>
              <a:rPr lang="cs-CZ" dirty="0"/>
              <a:t>Mgr. Jarmila </a:t>
            </a:r>
            <a:r>
              <a:rPr lang="cs-CZ" dirty="0" err="1"/>
              <a:t>Witoszová</a:t>
            </a:r>
            <a:endParaRPr lang="cs-CZ" dirty="0"/>
          </a:p>
          <a:p>
            <a:pPr hangingPunct="0"/>
            <a:r>
              <a:rPr lang="cs-CZ" b="1" dirty="0"/>
              <a:t>Škola:</a:t>
            </a:r>
            <a:r>
              <a:rPr lang="cs-CZ" dirty="0"/>
              <a:t> ZŠ Hýskov (P22)</a:t>
            </a:r>
          </a:p>
          <a:p>
            <a:pPr hangingPunct="0"/>
            <a:r>
              <a:rPr lang="cs-CZ" dirty="0"/>
              <a:t> </a:t>
            </a:r>
            <a:r>
              <a:rPr lang="cs-CZ" b="1" dirty="0" smtClean="0"/>
              <a:t>Předmět</a:t>
            </a:r>
            <a:r>
              <a:rPr lang="cs-CZ" b="1" dirty="0"/>
              <a:t>: </a:t>
            </a:r>
            <a:r>
              <a:rPr lang="cs-CZ" dirty="0"/>
              <a:t>Prvouka</a:t>
            </a:r>
          </a:p>
          <a:p>
            <a:pPr hangingPunct="0"/>
            <a:r>
              <a:rPr lang="cs-CZ" b="1" dirty="0"/>
              <a:t>Ročník: </a:t>
            </a:r>
            <a:r>
              <a:rPr lang="cs-CZ" dirty="0"/>
              <a:t>1. – 3.</a:t>
            </a:r>
          </a:p>
          <a:p>
            <a:pPr hangingPunct="0"/>
            <a:r>
              <a:rPr lang="cs-CZ" b="1" dirty="0"/>
              <a:t>Téma: </a:t>
            </a:r>
            <a:r>
              <a:rPr lang="cs-CZ" dirty="0"/>
              <a:t>Určování času, hodiny</a:t>
            </a:r>
          </a:p>
          <a:p>
            <a:pPr hangingPunct="0"/>
            <a:r>
              <a:rPr lang="cs-CZ" b="1" dirty="0" smtClean="0"/>
              <a:t>Obsah</a:t>
            </a:r>
            <a:r>
              <a:rPr lang="cs-CZ" b="1" dirty="0"/>
              <a:t>:</a:t>
            </a:r>
            <a:r>
              <a:rPr lang="cs-CZ" dirty="0"/>
              <a:t> Určování času na hodinách</a:t>
            </a:r>
          </a:p>
          <a:p>
            <a:pPr hangingPunct="0"/>
            <a:r>
              <a:rPr lang="cs-CZ" b="1" dirty="0" smtClean="0"/>
              <a:t>Cíl</a:t>
            </a:r>
            <a:r>
              <a:rPr lang="cs-CZ" b="1" dirty="0"/>
              <a:t>: 	</a:t>
            </a:r>
            <a:r>
              <a:rPr lang="cs-CZ" dirty="0"/>
              <a:t>Žáci zvládnout určit čas na hodinách. </a:t>
            </a:r>
          </a:p>
          <a:p>
            <a:pPr hangingPunct="0"/>
            <a:r>
              <a:rPr lang="cs-CZ" dirty="0"/>
              <a:t>	Žáci poznají, zda ručička ukazuje celou, čtvrt, půl nebo </a:t>
            </a:r>
            <a:r>
              <a:rPr lang="cs-CZ" dirty="0" err="1"/>
              <a:t>třičtvrtě</a:t>
            </a:r>
            <a:r>
              <a:rPr lang="cs-CZ" dirty="0"/>
              <a:t>.</a:t>
            </a:r>
          </a:p>
          <a:p>
            <a:pPr hangingPunct="0"/>
            <a:r>
              <a:rPr lang="cs-CZ" b="1" dirty="0" smtClean="0"/>
              <a:t>Forma</a:t>
            </a:r>
            <a:r>
              <a:rPr lang="cs-CZ" b="1" dirty="0"/>
              <a:t>: 	</a:t>
            </a:r>
            <a:r>
              <a:rPr lang="cs-CZ" dirty="0"/>
              <a:t>skupinová, </a:t>
            </a:r>
            <a:r>
              <a:rPr lang="cs-CZ" dirty="0" smtClean="0"/>
              <a:t>frontální, výuka </a:t>
            </a:r>
            <a:r>
              <a:rPr lang="cs-CZ" dirty="0"/>
              <a:t>ve </a:t>
            </a:r>
            <a:r>
              <a:rPr lang="cs-CZ" dirty="0" smtClean="0"/>
              <a:t>třídě, 45 </a:t>
            </a:r>
            <a:r>
              <a:rPr lang="cs-CZ" dirty="0"/>
              <a:t>min</a:t>
            </a:r>
          </a:p>
          <a:p>
            <a:pPr hangingPunct="0"/>
            <a:r>
              <a:rPr lang="cs-CZ" b="1" dirty="0"/>
              <a:t>Metoda: </a:t>
            </a:r>
            <a:r>
              <a:rPr lang="cs-CZ" dirty="0"/>
              <a:t>názorná, praktická, vlastní práce</a:t>
            </a:r>
          </a:p>
          <a:p>
            <a:pPr hangingPunct="0"/>
            <a:r>
              <a:rPr lang="cs-CZ" b="1" dirty="0" smtClean="0"/>
              <a:t>Pomůcky</a:t>
            </a:r>
            <a:r>
              <a:rPr lang="cs-CZ" b="1" dirty="0"/>
              <a:t>: </a:t>
            </a:r>
            <a:r>
              <a:rPr lang="cs-CZ" dirty="0"/>
              <a:t>tablet, interaktivní tabule</a:t>
            </a:r>
          </a:p>
          <a:p>
            <a:pPr hangingPunct="0"/>
            <a:r>
              <a:rPr lang="cs-CZ" b="1" dirty="0" smtClean="0"/>
              <a:t>Zdroje</a:t>
            </a:r>
            <a:r>
              <a:rPr lang="cs-CZ" b="1" dirty="0"/>
              <a:t>: </a:t>
            </a:r>
            <a:r>
              <a:rPr lang="cs-CZ" dirty="0"/>
              <a:t>vlastní materiál</a:t>
            </a:r>
            <a:r>
              <a:rPr lang="cs-CZ" b="1" dirty="0"/>
              <a:t> </a:t>
            </a:r>
            <a:endParaRPr lang="cs-CZ" dirty="0"/>
          </a:p>
          <a:p>
            <a:pPr hangingPunct="0"/>
            <a:r>
              <a:rPr lang="cs-CZ" b="1" dirty="0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P22_dotkin,hodiny, ručička, poznávání času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89174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0631198"/>
              </p:ext>
            </p:extLst>
          </p:nvPr>
        </p:nvGraphicFramePr>
        <p:xfrm>
          <a:off x="827584" y="843558"/>
          <a:ext cx="7920880" cy="352068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202616"/>
                <a:gridCol w="798016"/>
                <a:gridCol w="3917053"/>
                <a:gridCol w="2003195"/>
              </a:tblGrid>
              <a:tr h="547396"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Organizace </a:t>
                      </a:r>
                      <a:br>
                        <a:rPr lang="cs-CZ" sz="900">
                          <a:effectLst/>
                        </a:rPr>
                      </a:br>
                      <a:r>
                        <a:rPr lang="cs-CZ" sz="900">
                          <a:effectLst/>
                        </a:rPr>
                        <a:t>a průběh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Čas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Obsah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Poznámky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</a:tr>
              <a:tr h="604731"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Zahájení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10 min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marL="342900" lvl="0" indent="-342900"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  <a:buFont typeface="Calibri"/>
                        <a:buChar char="-"/>
                      </a:pPr>
                      <a:r>
                        <a:rPr lang="cs-CZ" sz="700">
                          <a:effectLst/>
                        </a:rPr>
                        <a:t>navození tématu</a:t>
                      </a:r>
                      <a:endParaRPr lang="cs-CZ" sz="800">
                        <a:effectLst/>
                      </a:endParaRPr>
                    </a:p>
                    <a:p>
                      <a:pPr marL="342900" lvl="0" indent="-342900"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  <a:buFont typeface="Calibri"/>
                        <a:buChar char="-"/>
                      </a:pPr>
                      <a:r>
                        <a:rPr lang="cs-CZ" sz="700">
                          <a:effectLst/>
                        </a:rPr>
                        <a:t>povídání si o hodinách, k čemu slouží</a:t>
                      </a:r>
                      <a:endParaRPr lang="cs-CZ" sz="800">
                        <a:effectLst/>
                      </a:endParaRPr>
                    </a:p>
                    <a:p>
                      <a:pPr marL="342900" lvl="0" indent="-342900"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  <a:buFont typeface="Calibri"/>
                        <a:buChar char="-"/>
                      </a:pPr>
                      <a:r>
                        <a:rPr lang="cs-CZ" sz="700">
                          <a:effectLst/>
                        </a:rPr>
                        <a:t>Kdo už je zná? Kdo od minule nezapomněl?</a:t>
                      </a:r>
                      <a:endParaRPr lang="cs-CZ" sz="800">
                        <a:effectLst/>
                      </a:endParaRPr>
                    </a:p>
                    <a:p>
                      <a:pPr marL="180340" indent="-18034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indent="180340" algn="just" hangingPunct="0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</a:tr>
              <a:tr h="713896"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Opakování, učivo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15 min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marL="342900" lvl="0" indent="-342900"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  <a:buFont typeface="Calibri"/>
                        <a:buChar char="-"/>
                      </a:pPr>
                      <a:r>
                        <a:rPr lang="cs-CZ" sz="700" dirty="0">
                          <a:effectLst/>
                        </a:rPr>
                        <a:t>aplikace na notebooku: </a:t>
                      </a:r>
                      <a:endParaRPr lang="cs-CZ" sz="800" dirty="0">
                        <a:effectLst/>
                      </a:endParaRPr>
                    </a:p>
                    <a:p>
                      <a:pPr marL="228600" indent="180340"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</a:pPr>
                      <a:r>
                        <a:rPr lang="cs-CZ" sz="800" dirty="0">
                          <a:effectLst/>
                        </a:rPr>
                        <a:t>Interaktivní prvouka – Jitka Schovancová (dumy.cz)</a:t>
                      </a:r>
                    </a:p>
                    <a:p>
                      <a:pPr marL="342900" lvl="0" indent="-342900"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  <a:buFont typeface="Calibri"/>
                        <a:buChar char="-"/>
                      </a:pPr>
                      <a:r>
                        <a:rPr lang="cs-CZ" sz="700" dirty="0">
                          <a:effectLst/>
                        </a:rPr>
                        <a:t>posouvání ručiček podle daného času</a:t>
                      </a:r>
                      <a:endParaRPr lang="cs-CZ" sz="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marL="180340" indent="-18034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http://dumy.cz/material/143844-interaktivni-prvouka</a:t>
                      </a:r>
                      <a:endParaRPr lang="cs-CZ" sz="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</a:tr>
              <a:tr h="336207"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 dirty="0">
                          <a:effectLst/>
                        </a:rPr>
                        <a:t>Motivace</a:t>
                      </a:r>
                      <a:endParaRPr lang="cs-CZ" sz="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5 min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</a:pPr>
                      <a:r>
                        <a:rPr lang="cs-CZ" sz="700">
                          <a:effectLst/>
                        </a:rPr>
                        <a:t>Zadání vlastní práce</a:t>
                      </a:r>
                    </a:p>
                    <a:p>
                      <a:pPr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</a:pPr>
                      <a:r>
                        <a:rPr lang="cs-CZ" sz="700">
                          <a:effectLst/>
                        </a:rPr>
                        <a:t> -  vysvětlení práce s aplikací</a:t>
                      </a:r>
                      <a:endParaRPr lang="cs-CZ" sz="700">
                        <a:effectLst/>
                        <a:latin typeface="Calibri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marL="180340" indent="-18034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</a:tr>
              <a:tr h="620425">
                <a:tc>
                  <a:txBody>
                    <a:bodyPr/>
                    <a:lstStyle/>
                    <a:p>
                      <a:pPr marL="0" lvl="0" indent="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buClr>
                          <a:srgbClr val="000000"/>
                        </a:buClr>
                        <a:buSzPts val="1200"/>
                        <a:buFont typeface="Times New Roman"/>
                        <a:buNone/>
                        <a:tabLst>
                          <a:tab pos="180340" algn="l"/>
                        </a:tabLst>
                      </a:pPr>
                      <a:r>
                        <a:rPr lang="cs-CZ" sz="900" dirty="0" smtClean="0">
                          <a:effectLst/>
                        </a:rPr>
                        <a:t>             Aplikace</a:t>
                      </a:r>
                      <a:endParaRPr lang="cs-CZ" sz="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     10 min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</a:pPr>
                      <a:r>
                        <a:rPr lang="cs-CZ" sz="700" dirty="0" err="1">
                          <a:effectLst/>
                        </a:rPr>
                        <a:t>Power</a:t>
                      </a:r>
                      <a:r>
                        <a:rPr lang="cs-CZ" sz="700" dirty="0">
                          <a:effectLst/>
                        </a:rPr>
                        <a:t>-pointová prezentace:</a:t>
                      </a:r>
                    </a:p>
                    <a:p>
                      <a:pPr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</a:pPr>
                      <a:r>
                        <a:rPr lang="cs-CZ" sz="700" dirty="0">
                          <a:effectLst/>
                        </a:rPr>
                        <a:t>Výukový </a:t>
                      </a:r>
                      <a:r>
                        <a:rPr lang="cs-CZ" sz="700" dirty="0" err="1">
                          <a:effectLst/>
                        </a:rPr>
                        <a:t>materiál_poznáváme</a:t>
                      </a:r>
                      <a:r>
                        <a:rPr lang="cs-CZ" sz="700" dirty="0">
                          <a:effectLst/>
                        </a:rPr>
                        <a:t> hodiny</a:t>
                      </a:r>
                    </a:p>
                    <a:p>
                      <a:pPr>
                        <a:spcAft>
                          <a:spcPts val="600"/>
                        </a:spcAft>
                      </a:pPr>
                      <a:r>
                        <a:rPr lang="cs-CZ" sz="700" dirty="0">
                          <a:effectLst/>
                        </a:rPr>
                        <a:t>- Určování správné odpovědi k hodinám.</a:t>
                      </a:r>
                      <a:endParaRPr lang="cs-CZ" sz="700" dirty="0">
                        <a:effectLst/>
                        <a:latin typeface="Calibri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marL="180340" indent="-18034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vlastní materiál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</a:tr>
              <a:tr h="584317"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900">
                          <a:effectLst/>
                        </a:rPr>
                        <a:t>Závěr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 anchor="ctr"/>
                </a:tc>
                <a:tc>
                  <a:txBody>
                    <a:bodyPr/>
                    <a:lstStyle/>
                    <a:p>
                      <a:pPr marL="180340" indent="-180340" algn="ctr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5 min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60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</a:p>
                    <a:p>
                      <a:pPr algn="l" fontAlgn="auto" hangingPunct="1">
                        <a:lnSpc>
                          <a:spcPct val="107000"/>
                        </a:lnSpc>
                        <a:spcAft>
                          <a:spcPts val="600"/>
                        </a:spcAft>
                      </a:pPr>
                      <a:r>
                        <a:rPr lang="cs-CZ" sz="700">
                          <a:effectLst/>
                        </a:rPr>
                        <a:t>Kontrola – komu se práce zdařila bez chyby?</a:t>
                      </a:r>
                    </a:p>
                    <a:p>
                      <a:pPr marL="180340" indent="-18034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>
                          <a:effectLst/>
                        </a:rPr>
                        <a:t> </a:t>
                      </a:r>
                      <a:endParaRPr lang="cs-CZ" sz="80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  <a:tc>
                  <a:txBody>
                    <a:bodyPr/>
                    <a:lstStyle/>
                    <a:p>
                      <a:pPr marL="180340" indent="-180340" algn="just" hangingPunct="0">
                        <a:spcBef>
                          <a:spcPts val="200"/>
                        </a:spcBef>
                        <a:spcAft>
                          <a:spcPts val="400"/>
                        </a:spcAft>
                        <a:tabLst>
                          <a:tab pos="180340" algn="l"/>
                          <a:tab pos="449580" algn="l"/>
                        </a:tabLs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00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46513" marR="46513" marT="0" marB="0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284413" y="12684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99474972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169</TotalTime>
  <Words>503</Words>
  <Application>Microsoft Office PowerPoint</Application>
  <PresentationFormat>Předvádění na obrazovce (16:9)</PresentationFormat>
  <Paragraphs>184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boxed_powerpoint_16x9_2012-08</vt:lpstr>
      <vt:lpstr>  Dotkněte se inovací CZ.1.07/1.3.00/51.0024  </vt:lpstr>
      <vt:lpstr>Snímek 2</vt:lpstr>
      <vt:lpstr>Metodický pokyn</vt:lpstr>
      <vt:lpstr>Zdroje</vt:lpstr>
      <vt:lpstr>Už to umíš?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To je špatně, zkus to znovu!</vt:lpstr>
      <vt:lpstr>VÝBORNĚ</vt:lpstr>
      <vt:lpstr>Řešení:</vt:lpstr>
      <vt:lpstr>Snímek 25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40</cp:revision>
  <dcterms:created xsi:type="dcterms:W3CDTF">2014-10-07T08:27:59Z</dcterms:created>
  <dcterms:modified xsi:type="dcterms:W3CDTF">2015-06-01T17:51:25Z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  <property fmtid="{D5CDD505-2E9C-101B-9397-08002B2CF9AE}" pid="4" name="SharedWithUsers">
    <vt:lpwstr/>
  </property>
</Properties>
</file>