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6"/>
  </p:notesMasterIdLst>
  <p:handoutMasterIdLst>
    <p:handoutMasterId r:id="rId17"/>
  </p:handoutMasterIdLst>
  <p:sldIdLst>
    <p:sldId id="272" r:id="rId3"/>
    <p:sldId id="291" r:id="rId4"/>
    <p:sldId id="285" r:id="rId5"/>
    <p:sldId id="286" r:id="rId6"/>
    <p:sldId id="287" r:id="rId7"/>
    <p:sldId id="288" r:id="rId8"/>
    <p:sldId id="297" r:id="rId9"/>
    <p:sldId id="292" r:id="rId10"/>
    <p:sldId id="293" r:id="rId11"/>
    <p:sldId id="294" r:id="rId12"/>
    <p:sldId id="295" r:id="rId13"/>
    <p:sldId id="296" r:id="rId14"/>
    <p:sldId id="281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=""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FFFFFF"/>
    <a:srgbClr val="FEF8E5"/>
    <a:srgbClr val="FDFEE6"/>
    <a:srgbClr val="FDFEE2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84" y="-42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commentAuthors" Target="commentAuthors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handoutMaster" Target="handoutMasters/handoutMaster1.xml"/><Relationship Id="rId2" Type="http://schemas.openxmlformats.org/officeDocument/2006/relationships/slideMaster" Target="slideMasters/slideMaster1.xml"/><Relationship Id="rId16" Type="http://schemas.openxmlformats.org/officeDocument/2006/relationships/notesMaster" Target="notesMasters/notesMaster1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2.6.2015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2.6.2015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=""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Logopedie F - V</a:t>
            </a: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/>
            </a:r>
            <a:b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</a:b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JAZYK A ŘEČ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=""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313216" y="4928259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8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r="50747"/>
          <a:stretch/>
        </p:blipFill>
        <p:spPr>
          <a:xfrm>
            <a:off x="2809849" y="928280"/>
            <a:ext cx="7132641" cy="4453513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/>
          </a:sp3d>
        </p:spPr>
      </p:pic>
    </p:spTree>
    <p:extLst>
      <p:ext uri="{BB962C8B-B14F-4D97-AF65-F5344CB8AC3E}">
        <p14:creationId xmlns="" xmlns:p14="http://schemas.microsoft.com/office/powerpoint/2010/main" val="237868268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313216" y="4928259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8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6669" r="61676" b="50459"/>
          <a:stretch/>
        </p:blipFill>
        <p:spPr>
          <a:xfrm>
            <a:off x="1725769" y="440585"/>
            <a:ext cx="2176530" cy="1736356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6857" t="48806" r="61488"/>
          <a:stretch/>
        </p:blipFill>
        <p:spPr>
          <a:xfrm>
            <a:off x="3832383" y="3387143"/>
            <a:ext cx="2176531" cy="1794311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37763" r="30208" b="50459"/>
          <a:stretch/>
        </p:blipFill>
        <p:spPr>
          <a:xfrm>
            <a:off x="9308467" y="4845692"/>
            <a:ext cx="2202289" cy="1736356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38324" t="49173" r="30208" b="118"/>
          <a:stretch/>
        </p:blipFill>
        <p:spPr>
          <a:xfrm>
            <a:off x="7288886" y="2635241"/>
            <a:ext cx="2163652" cy="1777284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69230" b="50092"/>
          <a:stretch/>
        </p:blipFill>
        <p:spPr>
          <a:xfrm>
            <a:off x="9395128" y="657122"/>
            <a:ext cx="2115628" cy="1749235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69418" t="49173"/>
          <a:stretch/>
        </p:blipFill>
        <p:spPr>
          <a:xfrm>
            <a:off x="4544218" y="1133341"/>
            <a:ext cx="2102749" cy="1781432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</p:spTree>
    <p:extLst>
      <p:ext uri="{BB962C8B-B14F-4D97-AF65-F5344CB8AC3E}">
        <p14:creationId xmlns="" xmlns:p14="http://schemas.microsoft.com/office/powerpoint/2010/main" val="113922985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313216" y="4928259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8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49253"/>
          <a:stretch/>
        </p:blipFill>
        <p:spPr>
          <a:xfrm>
            <a:off x="2240924" y="645932"/>
            <a:ext cx="8178755" cy="4956378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/>
          </a:sp3d>
        </p:spPr>
      </p:pic>
    </p:spTree>
    <p:extLst>
      <p:ext uri="{BB962C8B-B14F-4D97-AF65-F5344CB8AC3E}">
        <p14:creationId xmlns="" xmlns:p14="http://schemas.microsoft.com/office/powerpoint/2010/main" val="413020714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313216" y="4928259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8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49905" r="66531"/>
          <a:stretch/>
        </p:blipFill>
        <p:spPr>
          <a:xfrm>
            <a:off x="3313216" y="3935817"/>
            <a:ext cx="2120652" cy="1700815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r="66171" b="50272"/>
          <a:stretch/>
        </p:blipFill>
        <p:spPr>
          <a:xfrm>
            <a:off x="9352634" y="577851"/>
            <a:ext cx="2146410" cy="1694376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67006" b="49715"/>
          <a:stretch/>
        </p:blipFill>
        <p:spPr>
          <a:xfrm>
            <a:off x="2103288" y="516064"/>
            <a:ext cx="2090602" cy="1707255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67209" t="49526"/>
          <a:stretch/>
        </p:blipFill>
        <p:spPr>
          <a:xfrm>
            <a:off x="6870053" y="2673897"/>
            <a:ext cx="2077723" cy="1713694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33062" r="32384" b="49715"/>
          <a:stretch/>
        </p:blipFill>
        <p:spPr>
          <a:xfrm>
            <a:off x="9352634" y="3932598"/>
            <a:ext cx="2189408" cy="1707255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33062" t="49905" r="32588"/>
          <a:stretch/>
        </p:blipFill>
        <p:spPr>
          <a:xfrm>
            <a:off x="4491094" y="1882923"/>
            <a:ext cx="2176530" cy="1700815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</p:spTree>
    <p:extLst>
      <p:ext uri="{BB962C8B-B14F-4D97-AF65-F5344CB8AC3E}">
        <p14:creationId xmlns="" xmlns:p14="http://schemas.microsoft.com/office/powerpoint/2010/main" val="45931402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313216" y="4928259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8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49905" r="66531"/>
          <a:stretch/>
        </p:blipFill>
        <p:spPr>
          <a:xfrm>
            <a:off x="2941410" y="4434338"/>
            <a:ext cx="2120652" cy="1700815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r="66171" b="50272"/>
          <a:stretch/>
        </p:blipFill>
        <p:spPr>
          <a:xfrm>
            <a:off x="7067143" y="0"/>
            <a:ext cx="2146410" cy="1694376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67006" b="49715"/>
          <a:stretch/>
        </p:blipFill>
        <p:spPr>
          <a:xfrm>
            <a:off x="1987378" y="35280"/>
            <a:ext cx="2090602" cy="1707255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67209" t="49526"/>
          <a:stretch/>
        </p:blipFill>
        <p:spPr>
          <a:xfrm>
            <a:off x="7590113" y="2186765"/>
            <a:ext cx="2077723" cy="1713694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33062" r="32384" b="49715"/>
          <a:stretch/>
        </p:blipFill>
        <p:spPr>
          <a:xfrm>
            <a:off x="9930815" y="3335226"/>
            <a:ext cx="2189408" cy="1707255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33062" t="49905" r="32588"/>
          <a:stretch/>
        </p:blipFill>
        <p:spPr>
          <a:xfrm>
            <a:off x="2969441" y="2334107"/>
            <a:ext cx="2176530" cy="1700815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6669" r="61676" b="50459"/>
          <a:stretch/>
        </p:blipFill>
        <p:spPr>
          <a:xfrm>
            <a:off x="4838902" y="555359"/>
            <a:ext cx="2176530" cy="1736356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6857" t="48806" r="61488"/>
          <a:stretch/>
        </p:blipFill>
        <p:spPr>
          <a:xfrm>
            <a:off x="782903" y="3490435"/>
            <a:ext cx="2176531" cy="1794311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37763" r="30208" b="50459"/>
          <a:stretch/>
        </p:blipFill>
        <p:spPr>
          <a:xfrm>
            <a:off x="7592434" y="4453914"/>
            <a:ext cx="2202289" cy="1736356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38324" t="49173" r="30208" b="118"/>
          <a:stretch/>
        </p:blipFill>
        <p:spPr>
          <a:xfrm>
            <a:off x="5231809" y="3184514"/>
            <a:ext cx="2163652" cy="1777284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69230" b="50092"/>
          <a:stretch/>
        </p:blipFill>
        <p:spPr>
          <a:xfrm>
            <a:off x="10004595" y="707540"/>
            <a:ext cx="2115628" cy="1749235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69418" t="49173"/>
          <a:stretch/>
        </p:blipFill>
        <p:spPr>
          <a:xfrm>
            <a:off x="263980" y="1719126"/>
            <a:ext cx="2102749" cy="1781432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</p:spTree>
    <p:extLst>
      <p:ext uri="{BB962C8B-B14F-4D97-AF65-F5344CB8AC3E}">
        <p14:creationId xmlns="" xmlns:p14="http://schemas.microsoft.com/office/powerpoint/2010/main" val="135987220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5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5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6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Použité zdroje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 smtClean="0"/>
              <a:t>Vlastní ilustrace</a:t>
            </a:r>
            <a:endParaRPr lang="cs-CZ" b="1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35758141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jazyk a řeč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Vizuální podklad pro logopedickou práci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Podpora jazykového rozvoje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49152710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955185272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Snímek slouží jako vizuální podklad pro práci logopeda. Na prvním snímku se děti učí správné poloze zubů, jazyka a rtů</a:t>
            </a:r>
          </a:p>
          <a:p>
            <a:r>
              <a:rPr lang="cs-CZ" dirty="0" smtClean="0"/>
              <a:t>Následný snímek ukazuje obrázky, které má dítě zřetelně </a:t>
            </a:r>
            <a:r>
              <a:rPr lang="cs-CZ" smtClean="0"/>
              <a:t>pojmenovat </a:t>
            </a:r>
            <a:r>
              <a:rPr lang="cs-CZ" smtClean="0"/>
              <a:t>na </a:t>
            </a:r>
            <a:r>
              <a:rPr lang="cs-CZ" dirty="0" smtClean="0"/>
              <a:t>kliknutí se objeví následný obrázek (celkem 6 ke každému písmenu)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93852635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Obrázky mají děti </a:t>
            </a:r>
            <a:r>
              <a:rPr lang="cs-CZ" dirty="0" err="1" smtClean="0"/>
              <a:t>zalaminovány</a:t>
            </a:r>
            <a:r>
              <a:rPr lang="cs-CZ" dirty="0" smtClean="0"/>
              <a:t>, třídí na hromádky podle písmen, která právě procvičují</a:t>
            </a:r>
          </a:p>
          <a:p>
            <a:r>
              <a:rPr lang="cs-CZ" dirty="0" smtClean="0"/>
              <a:t>Obrázky si děti mohu také nastříhat.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54024872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Správně vyslovovat, ovládat dech, tempo i intonaci řeči</a:t>
            </a:r>
          </a:p>
          <a:p>
            <a:r>
              <a:rPr lang="cs-CZ" dirty="0"/>
              <a:t>Pojmenovat většinu toho, čím je obklopeno</a:t>
            </a:r>
          </a:p>
          <a:p>
            <a:r>
              <a:rPr lang="cs-CZ" dirty="0"/>
              <a:t> Porozumět slyšenému </a:t>
            </a:r>
          </a:p>
          <a:p>
            <a:r>
              <a:rPr lang="cs-CZ" dirty="0"/>
              <a:t>Rozkládat slova na slabiky</a:t>
            </a:r>
          </a:p>
          <a:p>
            <a:r>
              <a:rPr lang="cs-CZ" dirty="0"/>
              <a:t>Vyčlenit hlásku na počátku a na konci slova</a:t>
            </a:r>
          </a:p>
          <a:p>
            <a:r>
              <a:rPr lang="cs-CZ" dirty="0"/>
              <a:t>Rozlišit krátké a dlouhé </a:t>
            </a:r>
            <a:r>
              <a:rPr lang="cs-CZ" dirty="0" smtClean="0"/>
              <a:t>samohlásky</a:t>
            </a:r>
          </a:p>
          <a:p>
            <a:r>
              <a:rPr lang="cs-CZ" dirty="0"/>
              <a:t>Zacházet s předměty digitální technologie, využívat nejzákladnější funkce počítače (zapnout-vypnout, práce s myší, jednoduchou klávesnicí)</a:t>
            </a:r>
          </a:p>
          <a:p>
            <a:pPr marL="45720" indent="0">
              <a:buNone/>
            </a:pP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55487393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13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349</Words>
  <Application>Microsoft Office PowerPoint</Application>
  <PresentationFormat>Vlastní</PresentationFormat>
  <Paragraphs>67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Sheer Green 16x9</vt:lpstr>
      <vt:lpstr>Logopedie F - V </vt:lpstr>
      <vt:lpstr>Snímek 2</vt:lpstr>
      <vt:lpstr>Snímek 3</vt:lpstr>
      <vt:lpstr>Snímek 4</vt:lpstr>
      <vt:lpstr>Snímek 5</vt:lpstr>
      <vt:lpstr>Snímek 6</vt:lpstr>
      <vt:lpstr>Použité zdroje </vt:lpstr>
      <vt:lpstr>Metodický pokyn Integrovaný blok: jazyk a řeč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2015-06-02T07:54:24Z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