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4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microsoft.com/office/2007/relationships/hdphoto" Target="../media/hdphoto2.wdp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Slož obrázek </a:t>
            </a:r>
            <a:r>
              <a:rPr lang="cs-CZ" sz="360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- ekologie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Vnímání, prostorová orientace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CrisscrossEtching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7315"/>
            <a:ext cx="7338646" cy="550398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9489" b="72967"/>
          <a:stretch/>
        </p:blipFill>
        <p:spPr>
          <a:xfrm>
            <a:off x="2790092" y="5387436"/>
            <a:ext cx="2239108" cy="148788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394" r="69489" b="38710"/>
          <a:stretch/>
        </p:blipFill>
        <p:spPr>
          <a:xfrm>
            <a:off x="7561385" y="2435126"/>
            <a:ext cx="2239108" cy="1865607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8739" r="69489"/>
          <a:stretch/>
        </p:blipFill>
        <p:spPr>
          <a:xfrm>
            <a:off x="9900139" y="2357842"/>
            <a:ext cx="2239108" cy="2271003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510" r="36263" b="72967"/>
          <a:stretch/>
        </p:blipFill>
        <p:spPr>
          <a:xfrm>
            <a:off x="5161351" y="5370120"/>
            <a:ext cx="2438400" cy="1487880"/>
          </a:xfrm>
          <a:prstGeom prst="rect">
            <a:avLst/>
          </a:prstGeom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511" t="26577" r="36262" b="40622"/>
          <a:stretch/>
        </p:blipFill>
        <p:spPr>
          <a:xfrm>
            <a:off x="9800493" y="351958"/>
            <a:ext cx="2438400" cy="1805354"/>
          </a:xfrm>
          <a:prstGeom prst="rect">
            <a:avLst/>
          </a:prstGeom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511" t="59834" r="36262"/>
          <a:stretch/>
        </p:blipFill>
        <p:spPr>
          <a:xfrm>
            <a:off x="7461739" y="4499777"/>
            <a:ext cx="2438400" cy="2210751"/>
          </a:xfrm>
          <a:prstGeom prst="rect">
            <a:avLst/>
          </a:prstGeom>
        </p:spPr>
      </p:pic>
      <p:pic>
        <p:nvPicPr>
          <p:cNvPr id="82" name="Obrázek 8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738" b="72967"/>
          <a:stretch/>
        </p:blipFill>
        <p:spPr>
          <a:xfrm>
            <a:off x="0" y="5370120"/>
            <a:ext cx="2661138" cy="1487880"/>
          </a:xfrm>
          <a:prstGeom prst="rect">
            <a:avLst/>
          </a:prstGeom>
        </p:spPr>
      </p:pic>
      <p:pic>
        <p:nvPicPr>
          <p:cNvPr id="88" name="Obrázek 8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738" t="27033" b="39072"/>
          <a:stretch/>
        </p:blipFill>
        <p:spPr>
          <a:xfrm>
            <a:off x="7092462" y="13169"/>
            <a:ext cx="2661138" cy="1865606"/>
          </a:xfrm>
          <a:prstGeom prst="rect">
            <a:avLst/>
          </a:prstGeom>
        </p:spPr>
      </p:pic>
      <p:pic>
        <p:nvPicPr>
          <p:cNvPr id="100" name="Obrázek 9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738" t="59410"/>
          <a:stretch/>
        </p:blipFill>
        <p:spPr>
          <a:xfrm>
            <a:off x="9963550" y="4768094"/>
            <a:ext cx="2661138" cy="223406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9489" b="72967"/>
          <a:stretch/>
        </p:blipFill>
        <p:spPr>
          <a:xfrm>
            <a:off x="60148" y="90052"/>
            <a:ext cx="2239108" cy="148788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394" r="69489" b="38710"/>
          <a:stretch/>
        </p:blipFill>
        <p:spPr>
          <a:xfrm>
            <a:off x="15286" y="1502322"/>
            <a:ext cx="2239108" cy="186560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8739" r="69489"/>
          <a:stretch/>
        </p:blipFill>
        <p:spPr>
          <a:xfrm>
            <a:off x="22647" y="3307677"/>
            <a:ext cx="2239108" cy="227100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510" r="36263" b="72967"/>
          <a:stretch/>
        </p:blipFill>
        <p:spPr>
          <a:xfrm>
            <a:off x="2284402" y="104100"/>
            <a:ext cx="2438400" cy="148788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511" t="26577" r="36262" b="40622"/>
          <a:stretch/>
        </p:blipFill>
        <p:spPr>
          <a:xfrm>
            <a:off x="2261755" y="1577439"/>
            <a:ext cx="2438400" cy="180535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511" t="59834" r="36262"/>
          <a:stretch/>
        </p:blipFill>
        <p:spPr>
          <a:xfrm>
            <a:off x="2259381" y="3367929"/>
            <a:ext cx="2438400" cy="221075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738" b="72967"/>
          <a:stretch/>
        </p:blipFill>
        <p:spPr>
          <a:xfrm>
            <a:off x="4677508" y="90052"/>
            <a:ext cx="2661138" cy="148788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738" t="27033" b="39072"/>
          <a:stretch/>
        </p:blipFill>
        <p:spPr>
          <a:xfrm>
            <a:off x="4677508" y="1577439"/>
            <a:ext cx="2661138" cy="18656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738" t="59409" b="1614"/>
          <a:stretch/>
        </p:blipFill>
        <p:spPr>
          <a:xfrm>
            <a:off x="4667726" y="3420633"/>
            <a:ext cx="2661138" cy="2145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7315"/>
            <a:ext cx="7338646" cy="550398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0" y="0"/>
            <a:ext cx="7338646" cy="5521300"/>
          </a:xfrm>
          <a:prstGeom prst="rect">
            <a:avLst/>
          </a:prstGeom>
          <a:solidFill>
            <a:schemeClr val="bg2"/>
          </a:solidFill>
          <a:ln w="762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9489" b="72967"/>
          <a:stretch/>
        </p:blipFill>
        <p:spPr>
          <a:xfrm>
            <a:off x="7403123" y="2458579"/>
            <a:ext cx="2239108" cy="148788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8739" r="69489"/>
          <a:stretch/>
        </p:blipFill>
        <p:spPr>
          <a:xfrm>
            <a:off x="9790977" y="489647"/>
            <a:ext cx="2239108" cy="2271003"/>
          </a:xfrm>
          <a:prstGeom prst="rect">
            <a:avLst/>
          </a:prstGeom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511" t="26577" r="36262" b="40622"/>
          <a:stretch/>
        </p:blipFill>
        <p:spPr>
          <a:xfrm>
            <a:off x="-76353" y="5349406"/>
            <a:ext cx="2438400" cy="1805354"/>
          </a:xfrm>
          <a:prstGeom prst="rect">
            <a:avLst/>
          </a:prstGeom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511" t="59834" r="36262"/>
          <a:stretch/>
        </p:blipFill>
        <p:spPr>
          <a:xfrm>
            <a:off x="7352577" y="4244030"/>
            <a:ext cx="2438400" cy="2210751"/>
          </a:xfrm>
          <a:prstGeom prst="rect">
            <a:avLst/>
          </a:prstGeom>
        </p:spPr>
      </p:pic>
      <p:pic>
        <p:nvPicPr>
          <p:cNvPr id="88" name="Obrázek 8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738" t="27033" b="39072"/>
          <a:stretch/>
        </p:blipFill>
        <p:spPr>
          <a:xfrm>
            <a:off x="4828918" y="4992394"/>
            <a:ext cx="2661138" cy="1865606"/>
          </a:xfrm>
          <a:prstGeom prst="rect">
            <a:avLst/>
          </a:prstGeom>
        </p:spPr>
      </p:pic>
      <p:pic>
        <p:nvPicPr>
          <p:cNvPr id="100" name="Obrázek 9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738" t="59410"/>
          <a:stretch/>
        </p:blipFill>
        <p:spPr>
          <a:xfrm>
            <a:off x="9869765" y="4059860"/>
            <a:ext cx="2661138" cy="223406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510" r="36263" b="72967"/>
          <a:stretch/>
        </p:blipFill>
        <p:spPr>
          <a:xfrm>
            <a:off x="9862305" y="2025367"/>
            <a:ext cx="2438400" cy="148788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738" b="72967"/>
          <a:stretch/>
        </p:blipFill>
        <p:spPr>
          <a:xfrm>
            <a:off x="2167780" y="5349406"/>
            <a:ext cx="2661138" cy="148788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394" r="69489" b="38710"/>
          <a:stretch/>
        </p:blipFill>
        <p:spPr>
          <a:xfrm>
            <a:off x="7338646" y="489647"/>
            <a:ext cx="2239108" cy="186560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9489" b="72967"/>
          <a:stretch/>
        </p:blipFill>
        <p:spPr>
          <a:xfrm>
            <a:off x="12983" y="22733"/>
            <a:ext cx="2239108" cy="148788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8739" r="69489"/>
          <a:stretch/>
        </p:blipFill>
        <p:spPr>
          <a:xfrm>
            <a:off x="4261" y="3318149"/>
            <a:ext cx="2239108" cy="2271003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511" t="26577" r="36262" b="40622"/>
          <a:stretch/>
        </p:blipFill>
        <p:spPr>
          <a:xfrm>
            <a:off x="2227681" y="1456836"/>
            <a:ext cx="2438400" cy="199849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511" t="59834" r="36262"/>
          <a:stretch/>
        </p:blipFill>
        <p:spPr>
          <a:xfrm>
            <a:off x="2226458" y="3392967"/>
            <a:ext cx="2438400" cy="221075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738" t="27033" b="39072"/>
          <a:stretch/>
        </p:blipFill>
        <p:spPr>
          <a:xfrm>
            <a:off x="4652707" y="1451453"/>
            <a:ext cx="2661138" cy="194208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738" t="59410"/>
          <a:stretch/>
        </p:blipFill>
        <p:spPr>
          <a:xfrm>
            <a:off x="4642374" y="3364273"/>
            <a:ext cx="2661138" cy="223406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510" r="36263" b="72967"/>
          <a:stretch/>
        </p:blipFill>
        <p:spPr>
          <a:xfrm>
            <a:off x="2243369" y="31391"/>
            <a:ext cx="2438400" cy="148788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738" b="72967"/>
          <a:stretch/>
        </p:blipFill>
        <p:spPr>
          <a:xfrm>
            <a:off x="4667837" y="22733"/>
            <a:ext cx="2661138" cy="148788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394" r="69489" b="38710"/>
          <a:stretch/>
        </p:blipFill>
        <p:spPr>
          <a:xfrm>
            <a:off x="-2705" y="1478304"/>
            <a:ext cx="2239108" cy="1865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1869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ekologie,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skládají puzzle s předlohou i bez předlohy.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Obrázek je zaměřený na třídění odpadů. Děti vědí, co se do  kterého </a:t>
            </a:r>
            <a:r>
              <a:rPr lang="cs-CZ" smtClean="0"/>
              <a:t>kontejneru třídí.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klikají zleva doprava na popelnice a určují, co do které patří.</a:t>
            </a:r>
          </a:p>
          <a:p>
            <a:r>
              <a:rPr lang="cs-CZ" dirty="0" smtClean="0"/>
              <a:t>Kliknutím na víko modré popelnice se toto zařadí na správné místo.</a:t>
            </a:r>
          </a:p>
          <a:p>
            <a:r>
              <a:rPr lang="cs-CZ" dirty="0" smtClean="0"/>
              <a:t>Na druhém snímku už trénují také paměť a snaží se </a:t>
            </a:r>
            <a:r>
              <a:rPr lang="cs-CZ" dirty="0" smtClean="0"/>
              <a:t>vzpomenout, </a:t>
            </a:r>
            <a:r>
              <a:rPr lang="cs-CZ" dirty="0" smtClean="0"/>
              <a:t>v jakém barevném pořadí byly popelnice na původní předloze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na obrázcích různé předměty a ty skládají do skupin dle materiálů </a:t>
            </a:r>
            <a:r>
              <a:rPr lang="cs-CZ" dirty="0" smtClean="0"/>
              <a:t>(do </a:t>
            </a:r>
            <a:r>
              <a:rPr lang="cs-CZ" dirty="0" smtClean="0"/>
              <a:t>které popelnice co </a:t>
            </a:r>
            <a:r>
              <a:rPr lang="cs-CZ" dirty="0" smtClean="0"/>
              <a:t>patří)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Správně vyslovovat, ovládat dech, tempo i intonaci řeči</a:t>
            </a:r>
          </a:p>
          <a:p>
            <a:r>
              <a:rPr lang="cs-CZ" dirty="0"/>
              <a:t>Vyjadřovat samostatně a smysluplně myšlenky, nápady, pocity, ve vhodně zformulovaných větách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Rozpoznat odlišnosti v detailech </a:t>
            </a:r>
            <a:r>
              <a:rPr lang="cs-CZ" dirty="0" smtClean="0"/>
              <a:t>– složit puzzle</a:t>
            </a:r>
          </a:p>
          <a:p>
            <a:r>
              <a:rPr lang="cs-CZ" dirty="0"/>
              <a:t>Z</a:t>
            </a:r>
            <a:r>
              <a:rPr lang="cs-CZ" dirty="0" smtClean="0"/>
              <a:t>áměrně </a:t>
            </a:r>
            <a:r>
              <a:rPr lang="cs-CZ" dirty="0"/>
              <a:t>si zapamatovat a </a:t>
            </a:r>
            <a:r>
              <a:rPr lang="cs-CZ" dirty="0" smtClean="0"/>
              <a:t>vybavit</a:t>
            </a:r>
          </a:p>
          <a:p>
            <a:r>
              <a:rPr lang="cs-CZ" dirty="0"/>
              <a:t>C</a:t>
            </a:r>
            <a:r>
              <a:rPr lang="cs-CZ" dirty="0" smtClean="0"/>
              <a:t>hápat </a:t>
            </a:r>
            <a:r>
              <a:rPr lang="cs-CZ" dirty="0"/>
              <a:t>význam třídění odpadu chránit přírodu v okolí, živé tvory </a:t>
            </a:r>
            <a:r>
              <a:rPr lang="cs-CZ" dirty="0" smtClean="0"/>
              <a:t>apod.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306</Words>
  <Application>Microsoft Office PowerPoint</Application>
  <PresentationFormat>Vlastní</PresentationFormat>
  <Paragraphs>53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Slož obrázek - ekologie</vt:lpstr>
      <vt:lpstr>Snímek 2</vt:lpstr>
      <vt:lpstr>Snímek 3</vt:lpstr>
      <vt:lpstr>Použité odkazy</vt:lpstr>
      <vt:lpstr>Metodický pokyn Integrovaný blok: ekologie,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2015-06-02T09:16:06Z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