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310" r:id="rId5"/>
    <p:sldId id="326" r:id="rId6"/>
    <p:sldId id="338" r:id="rId7"/>
    <p:sldId id="327" r:id="rId8"/>
    <p:sldId id="331" r:id="rId9"/>
    <p:sldId id="336" r:id="rId10"/>
    <p:sldId id="335" r:id="rId11"/>
    <p:sldId id="333" r:id="rId12"/>
    <p:sldId id="332" r:id="rId13"/>
    <p:sldId id="324" r:id="rId14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107" d="100"/>
          <a:sy n="107" d="100"/>
        </p:scale>
        <p:origin x="-102" y="-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t>2. 6. 2015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t>2. 6. 2015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0019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rtlCol="0"/>
          <a:lstStyle/>
          <a:p>
            <a:fld id="{AD2F3071-D846-4D01-9BA8-74BC14A05A47}" type="datetimeFigureOut">
              <a:rPr lang="cs-CZ" smtClean="0"/>
              <a:t>2. 6. 2015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A420D5A-D018-4ED0-AB47-4373A807C6E8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rtlCol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3253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rtlCol="0"/>
          <a:lstStyle/>
          <a:p>
            <a:fld id="{AD2F3071-D846-4D01-9BA8-74BC14A05A47}" type="datetimeFigureOut">
              <a:rPr lang="cs-CZ" smtClean="0"/>
              <a:t>2. 6. 2015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A420D5A-D018-4ED0-AB47-4373A807C6E8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rtlCol="0"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876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/>
          </a:bodyPr>
          <a:lstStyle/>
          <a:p>
            <a:r>
              <a:rPr lang="cs-CZ" sz="3600" b="1" dirty="0" smtClean="0"/>
              <a:t>Matematika hrou</a:t>
            </a:r>
          </a:p>
        </p:txBody>
      </p:sp>
    </p:spTree>
    <p:extLst>
      <p:ext uri="{BB962C8B-B14F-4D97-AF65-F5344CB8AC3E}">
        <p14:creationId xmlns:p14="http://schemas.microsoft.com/office/powerpoint/2010/main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/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cs-CZ" dirty="0" smtClean="0"/>
              <a:t>Škola: ZŠ a MŠ Hlušice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Nikol Charvátová</a:t>
            </a:r>
          </a:p>
          <a:p>
            <a:pPr algn="l"/>
            <a:r>
              <a:rPr lang="cs-CZ" dirty="0" smtClean="0"/>
              <a:t>Předmět: Matematika hrou</a:t>
            </a:r>
          </a:p>
          <a:p>
            <a:pPr algn="l"/>
            <a:endParaRPr lang="cs-CZ" dirty="0" smtClean="0"/>
          </a:p>
          <a:p>
            <a:pPr algn="l"/>
            <a:r>
              <a:rPr lang="cs-CZ" dirty="0" smtClean="0"/>
              <a:t>Anotace: </a:t>
            </a:r>
            <a:r>
              <a:rPr lang="cs-CZ" dirty="0"/>
              <a:t>Žáci si zopakují pomocí logického úsudku doplnění čísel do matematických řetězců a pyramidy. Dále zopakují seřazení čísel od nejmenší hodnoty a jejich porovnání. </a:t>
            </a:r>
            <a:endParaRPr lang="cs-CZ" dirty="0" smtClean="0"/>
          </a:p>
          <a:p>
            <a:pPr algn="l"/>
            <a:r>
              <a:rPr lang="cs-CZ" dirty="0" smtClean="0"/>
              <a:t>V </a:t>
            </a:r>
            <a:r>
              <a:rPr lang="cs-CZ" dirty="0"/>
              <a:t>geometrické části dle logického úsudku najdou v obrazcích počet trojúhelníků a na závěr pracují s obdélníky.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val="396105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i="1" dirty="0" smtClean="0"/>
              <a:t>Metodický pokyn</a:t>
            </a:r>
            <a:endParaRPr lang="cs-CZ" b="1" i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materiálem:</a:t>
            </a:r>
          </a:p>
          <a:p>
            <a:pPr marL="0" indent="0">
              <a:buNone/>
            </a:pPr>
            <a:r>
              <a:rPr lang="cs-CZ" sz="1800" dirty="0"/>
              <a:t> </a:t>
            </a:r>
            <a:r>
              <a:rPr lang="cs-CZ" sz="1800" dirty="0" smtClean="0"/>
              <a:t>     - postupovat dle pokynů na jednotlivých stránkách prezentace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</a:p>
          <a:p>
            <a:pPr marL="0" indent="0">
              <a:buNone/>
            </a:pP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</a:t>
            </a:r>
            <a:endParaRPr lang="cs-CZ" sz="1800" i="1" dirty="0"/>
          </a:p>
          <a:p>
            <a:r>
              <a:rPr lang="cs-CZ" sz="1800" dirty="0" smtClean="0"/>
              <a:t>Očekávání a cíle:  </a:t>
            </a:r>
            <a:r>
              <a:rPr lang="cs-CZ" sz="1800" dirty="0" smtClean="0"/>
              <a:t>osvojení a procvičení dělení dvojciferného čísla</a:t>
            </a:r>
            <a:endParaRPr lang="en-GB" sz="1800" dirty="0" smtClean="0"/>
          </a:p>
        </p:txBody>
      </p:sp>
    </p:spTree>
    <p:extLst>
      <p:ext uri="{BB962C8B-B14F-4D97-AF65-F5344CB8AC3E}">
        <p14:creationId xmlns:p14="http://schemas.microsoft.com/office/powerpoint/2010/main" val="184035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Doplň prázdné rámečky v pyramidě.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500166" y="3482585"/>
            <a:ext cx="2071702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3643306" y="1982387"/>
            <a:ext cx="2224838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2571736" y="2732486"/>
            <a:ext cx="2071702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4714876" y="2732486"/>
            <a:ext cx="2305396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3643306" y="3482585"/>
            <a:ext cx="2071702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5786446" y="3482585"/>
            <a:ext cx="2071702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TextovéPole 15"/>
          <p:cNvSpPr txBox="1"/>
          <p:nvPr/>
        </p:nvSpPr>
        <p:spPr>
          <a:xfrm>
            <a:off x="4786315" y="2839643"/>
            <a:ext cx="19287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/>
              <a:t>400 OOO</a:t>
            </a:r>
            <a:endParaRPr lang="cs-CZ" sz="3600" b="1" dirty="0"/>
          </a:p>
        </p:txBody>
      </p:sp>
      <p:sp>
        <p:nvSpPr>
          <p:cNvPr id="17" name="TextovéPole 16"/>
          <p:cNvSpPr txBox="1"/>
          <p:nvPr/>
        </p:nvSpPr>
        <p:spPr>
          <a:xfrm>
            <a:off x="3857620" y="3589742"/>
            <a:ext cx="16930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/>
              <a:t>350 000</a:t>
            </a:r>
            <a:endParaRPr lang="cs-CZ" sz="3600" b="1" dirty="0"/>
          </a:p>
        </p:txBody>
      </p:sp>
      <p:sp>
        <p:nvSpPr>
          <p:cNvPr id="18" name="TextovéPole 17"/>
          <p:cNvSpPr txBox="1"/>
          <p:nvPr/>
        </p:nvSpPr>
        <p:spPr>
          <a:xfrm>
            <a:off x="3643307" y="2089544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600" b="1" dirty="0" smtClean="0"/>
              <a:t>1 000 </a:t>
            </a:r>
            <a:r>
              <a:rPr lang="cs-CZ" sz="3600" b="1" dirty="0" err="1" smtClean="0"/>
              <a:t>000</a:t>
            </a:r>
            <a:endParaRPr lang="cs-CZ" sz="3600" b="1" dirty="0"/>
          </a:p>
        </p:txBody>
      </p:sp>
      <p:cxnSp>
        <p:nvCxnSpPr>
          <p:cNvPr id="20" name="Přímá spojovací šipka 19"/>
          <p:cNvCxnSpPr/>
          <p:nvPr/>
        </p:nvCxnSpPr>
        <p:spPr>
          <a:xfrm rot="5400000" flipH="1" flipV="1">
            <a:off x="4027285" y="2491382"/>
            <a:ext cx="375050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římá spojovací šipka 21"/>
          <p:cNvCxnSpPr>
            <a:endCxn id="18" idx="2"/>
          </p:cNvCxnSpPr>
          <p:nvPr/>
        </p:nvCxnSpPr>
        <p:spPr>
          <a:xfrm flipH="1" flipV="1">
            <a:off x="4658970" y="2735875"/>
            <a:ext cx="341661" cy="1037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/>
          <p:nvPr/>
        </p:nvCxnSpPr>
        <p:spPr>
          <a:xfrm rot="5400000" flipH="1" flipV="1">
            <a:off x="3062872" y="3205762"/>
            <a:ext cx="589364" cy="714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římá spojovací šipka 25"/>
          <p:cNvCxnSpPr/>
          <p:nvPr/>
        </p:nvCxnSpPr>
        <p:spPr>
          <a:xfrm rot="16200000" flipV="1">
            <a:off x="3982637" y="3268271"/>
            <a:ext cx="321471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ovací šipka 27"/>
          <p:cNvCxnSpPr/>
          <p:nvPr/>
        </p:nvCxnSpPr>
        <p:spPr>
          <a:xfrm rot="5400000" flipH="1" flipV="1">
            <a:off x="5277450" y="3277200"/>
            <a:ext cx="375050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římá spojovací šipka 29"/>
          <p:cNvCxnSpPr/>
          <p:nvPr/>
        </p:nvCxnSpPr>
        <p:spPr>
          <a:xfrm rot="16200000" flipV="1">
            <a:off x="6036479" y="3357568"/>
            <a:ext cx="428628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5060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Ve kterém kraji chodí do ZŠ nejméně a nejvíce žáků? O kolik více žáků to je?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611560" y="1995686"/>
            <a:ext cx="7313240" cy="2859778"/>
          </a:xfrm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cs-CZ" b="1" u="sng" dirty="0" smtClean="0"/>
              <a:t>Kraj			počet žáků	 </a:t>
            </a:r>
          </a:p>
          <a:p>
            <a:pPr>
              <a:buNone/>
            </a:pPr>
            <a:r>
              <a:rPr lang="cs-CZ" sz="1500" dirty="0" smtClean="0"/>
              <a:t>seřaď kraje od nejmenšího čísla po největší</a:t>
            </a:r>
            <a:endParaRPr lang="cs-CZ" sz="1500" b="1" dirty="0" smtClean="0"/>
          </a:p>
          <a:p>
            <a:pPr>
              <a:buNone/>
            </a:pPr>
            <a:r>
              <a:rPr lang="cs-CZ" b="1" dirty="0" smtClean="0"/>
              <a:t>Praha		104 315	 	………….</a:t>
            </a:r>
          </a:p>
          <a:p>
            <a:pPr>
              <a:buNone/>
            </a:pPr>
            <a:r>
              <a:rPr lang="cs-CZ" b="1" dirty="0" smtClean="0"/>
              <a:t>Středočeský	105 086</a:t>
            </a:r>
            <a:r>
              <a:rPr lang="cs-CZ" b="1" dirty="0"/>
              <a:t>	</a:t>
            </a:r>
            <a:r>
              <a:rPr lang="cs-CZ" b="1" dirty="0" smtClean="0"/>
              <a:t>	………….</a:t>
            </a:r>
          </a:p>
          <a:p>
            <a:pPr>
              <a:buNone/>
            </a:pPr>
            <a:r>
              <a:rPr lang="cs-CZ" b="1" dirty="0" smtClean="0"/>
              <a:t>Jihočeský		71 515		………….</a:t>
            </a:r>
          </a:p>
          <a:p>
            <a:pPr>
              <a:buNone/>
            </a:pPr>
            <a:r>
              <a:rPr lang="cs-CZ" b="1" dirty="0" smtClean="0"/>
              <a:t>Západočeský	84 749		………….</a:t>
            </a:r>
          </a:p>
          <a:p>
            <a:pPr>
              <a:buNone/>
            </a:pPr>
            <a:r>
              <a:rPr lang="cs-CZ" b="1" dirty="0" smtClean="0"/>
              <a:t>Severočeský	118 236		………….</a:t>
            </a:r>
          </a:p>
          <a:p>
            <a:pPr>
              <a:buNone/>
            </a:pPr>
            <a:r>
              <a:rPr lang="cs-CZ" b="1" dirty="0" smtClean="0"/>
              <a:t>Východočeský	122 452		………….</a:t>
            </a:r>
          </a:p>
          <a:p>
            <a:pPr>
              <a:buNone/>
            </a:pPr>
            <a:r>
              <a:rPr lang="cs-CZ" b="1" dirty="0" smtClean="0"/>
              <a:t>Jihomoravský	208 753		………….</a:t>
            </a:r>
          </a:p>
          <a:p>
            <a:pPr>
              <a:buNone/>
            </a:pPr>
            <a:r>
              <a:rPr lang="cs-CZ" b="1" dirty="0" smtClean="0"/>
              <a:t>Severomoravský	201 549		………….</a:t>
            </a:r>
            <a:endParaRPr lang="cs-CZ" b="1" dirty="0"/>
          </a:p>
        </p:txBody>
      </p:sp>
      <p:cxnSp>
        <p:nvCxnSpPr>
          <p:cNvPr id="5" name="Přímá spojovací čára 4"/>
          <p:cNvCxnSpPr/>
          <p:nvPr/>
        </p:nvCxnSpPr>
        <p:spPr>
          <a:xfrm flipH="1">
            <a:off x="3419872" y="1995688"/>
            <a:ext cx="1" cy="28803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23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Zruš jednu úsečku tak, aby bylo v obrázku: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4294967295"/>
          </p:nvPr>
        </p:nvSpPr>
        <p:spPr>
          <a:xfrm>
            <a:off x="0" y="1200150"/>
            <a:ext cx="7467600" cy="3655219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A) 10 obdélníků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B) 21 obdélníků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r>
              <a:rPr lang="cs-CZ" dirty="0" smtClean="0"/>
              <a:t>	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928662" y="1660916"/>
            <a:ext cx="4429156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928662" y="2303858"/>
            <a:ext cx="4429156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928662" y="2089544"/>
            <a:ext cx="4429156" cy="2000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2285984" y="3750477"/>
            <a:ext cx="4429156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2285984" y="4179105"/>
            <a:ext cx="4429156" cy="2143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2285984" y="4393419"/>
            <a:ext cx="4429156" cy="4286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1" name="Přímá spojovací čára 10"/>
          <p:cNvCxnSpPr/>
          <p:nvPr/>
        </p:nvCxnSpPr>
        <p:spPr>
          <a:xfrm rot="5400000">
            <a:off x="1107257" y="2196701"/>
            <a:ext cx="10715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ovací čára 12"/>
          <p:cNvCxnSpPr/>
          <p:nvPr/>
        </p:nvCxnSpPr>
        <p:spPr>
          <a:xfrm rot="5400000">
            <a:off x="5107785" y="4286262"/>
            <a:ext cx="10715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ovací čára 14"/>
          <p:cNvCxnSpPr/>
          <p:nvPr/>
        </p:nvCxnSpPr>
        <p:spPr>
          <a:xfrm rot="5400000">
            <a:off x="5893603" y="4500576"/>
            <a:ext cx="642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9718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Kolik trojúhelníků je ukrytých v obrázku?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643174" y="1393023"/>
            <a:ext cx="4214842" cy="31075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ovací čára 5"/>
          <p:cNvCxnSpPr/>
          <p:nvPr/>
        </p:nvCxnSpPr>
        <p:spPr>
          <a:xfrm rot="16200000" flipH="1">
            <a:off x="2339563" y="1696635"/>
            <a:ext cx="3107553" cy="25003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ovací čára 7"/>
          <p:cNvCxnSpPr/>
          <p:nvPr/>
        </p:nvCxnSpPr>
        <p:spPr>
          <a:xfrm rot="5400000">
            <a:off x="4446984" y="2089544"/>
            <a:ext cx="3107553" cy="1714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ovací čára 9"/>
          <p:cNvCxnSpPr/>
          <p:nvPr/>
        </p:nvCxnSpPr>
        <p:spPr>
          <a:xfrm rot="10800000" flipV="1">
            <a:off x="2643174" y="1393023"/>
            <a:ext cx="4214842" cy="31075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ovací čára 11"/>
          <p:cNvCxnSpPr/>
          <p:nvPr/>
        </p:nvCxnSpPr>
        <p:spPr>
          <a:xfrm>
            <a:off x="2643174" y="1393023"/>
            <a:ext cx="2714644" cy="11251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970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Vyřeš slovní úlohu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cs-CZ" dirty="0" smtClean="0"/>
              <a:t>Rodina Bernátova chce koupit nové auto za 253 000 Kč. Mají uspořeno 98 000 Kč. Za prodej starého auta získali 62 000 Kč. Kolik si musí ještě půjčit v bance?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Výpočet: ……………………….</a:t>
            </a:r>
          </a:p>
          <a:p>
            <a:pPr algn="just"/>
            <a:endParaRPr lang="cs-CZ" dirty="0" smtClean="0"/>
          </a:p>
          <a:p>
            <a:pPr algn="just"/>
            <a:r>
              <a:rPr lang="cs-CZ" dirty="0" smtClean="0"/>
              <a:t>Odpověď: </a:t>
            </a:r>
          </a:p>
          <a:p>
            <a:pPr algn="just">
              <a:buNone/>
            </a:pPr>
            <a:r>
              <a:rPr lang="cs-CZ" dirty="0" smtClean="0"/>
              <a:t>	……………………………………………………………………………………………………………………</a:t>
            </a:r>
          </a:p>
          <a:p>
            <a:pPr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53237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2162" y="195486"/>
            <a:ext cx="7467600" cy="857250"/>
          </a:xfrm>
        </p:spPr>
        <p:txBody>
          <a:bodyPr/>
          <a:lstStyle/>
          <a:p>
            <a:r>
              <a:rPr lang="cs-CZ" dirty="0" smtClean="0"/>
              <a:t>Doplň graf.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500034" y="2196701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2214546" y="2196701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1214414" y="3696899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6286512" y="3000378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500694" y="3696899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3428992" y="3696899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929058" y="2196701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5643570" y="2196701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7358082" y="2196701"/>
            <a:ext cx="1214446" cy="3214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/>
          <p:cNvSpPr txBox="1"/>
          <p:nvPr/>
        </p:nvSpPr>
        <p:spPr>
          <a:xfrm>
            <a:off x="714349" y="2196700"/>
            <a:ext cx="761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/>
              <a:t>5 000</a:t>
            </a:r>
            <a:endParaRPr lang="cs-CZ" sz="2000" dirty="0"/>
          </a:p>
        </p:txBody>
      </p:sp>
      <p:sp>
        <p:nvSpPr>
          <p:cNvPr id="14" name="TextovéPole 13"/>
          <p:cNvSpPr txBox="1"/>
          <p:nvPr/>
        </p:nvSpPr>
        <p:spPr>
          <a:xfrm>
            <a:off x="5643570" y="3696899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200 000</a:t>
            </a:r>
            <a:endParaRPr lang="cs-CZ" dirty="0"/>
          </a:p>
        </p:txBody>
      </p:sp>
      <p:sp>
        <p:nvSpPr>
          <p:cNvPr id="17" name="Šipka doprava 16"/>
          <p:cNvSpPr/>
          <p:nvPr/>
        </p:nvSpPr>
        <p:spPr>
          <a:xfrm>
            <a:off x="5143504" y="2250279"/>
            <a:ext cx="500066" cy="21431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Šipka doprava 17"/>
          <p:cNvSpPr/>
          <p:nvPr/>
        </p:nvSpPr>
        <p:spPr>
          <a:xfrm>
            <a:off x="1714480" y="2250279"/>
            <a:ext cx="500066" cy="21431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Šipka doprava 18"/>
          <p:cNvSpPr/>
          <p:nvPr/>
        </p:nvSpPr>
        <p:spPr>
          <a:xfrm>
            <a:off x="3428992" y="2250279"/>
            <a:ext cx="500066" cy="21431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Šipka doprava 19"/>
          <p:cNvSpPr/>
          <p:nvPr/>
        </p:nvSpPr>
        <p:spPr>
          <a:xfrm>
            <a:off x="6858016" y="2250279"/>
            <a:ext cx="500066" cy="21431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4" name="Přímá spojovací šipka 23"/>
          <p:cNvCxnSpPr>
            <a:stCxn id="12" idx="2"/>
            <a:endCxn id="7" idx="0"/>
          </p:cNvCxnSpPr>
          <p:nvPr/>
        </p:nvCxnSpPr>
        <p:spPr>
          <a:xfrm rot="5400000">
            <a:off x="7188417" y="2223490"/>
            <a:ext cx="482207" cy="10715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římá spojovací šipka 26"/>
          <p:cNvCxnSpPr/>
          <p:nvPr/>
        </p:nvCxnSpPr>
        <p:spPr>
          <a:xfrm rot="10800000" flipV="1">
            <a:off x="5786446" y="3321849"/>
            <a:ext cx="857256" cy="32147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Šipka doleva 28"/>
          <p:cNvSpPr/>
          <p:nvPr/>
        </p:nvSpPr>
        <p:spPr>
          <a:xfrm>
            <a:off x="2428860" y="3750477"/>
            <a:ext cx="1000132" cy="267893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Šipka doleva 30"/>
          <p:cNvSpPr/>
          <p:nvPr/>
        </p:nvSpPr>
        <p:spPr>
          <a:xfrm>
            <a:off x="4643438" y="3750477"/>
            <a:ext cx="857256" cy="214314"/>
          </a:xfrm>
          <a:prstGeom prst="lef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Veselý obličej 31"/>
          <p:cNvSpPr/>
          <p:nvPr/>
        </p:nvSpPr>
        <p:spPr>
          <a:xfrm>
            <a:off x="714348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3" name="Veselý obličej 32"/>
          <p:cNvSpPr/>
          <p:nvPr/>
        </p:nvSpPr>
        <p:spPr>
          <a:xfrm>
            <a:off x="2143108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4" name="Veselý obličej 33"/>
          <p:cNvSpPr/>
          <p:nvPr/>
        </p:nvSpPr>
        <p:spPr>
          <a:xfrm>
            <a:off x="6072198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5" name="Veselý obličej 34"/>
          <p:cNvSpPr/>
          <p:nvPr/>
        </p:nvSpPr>
        <p:spPr>
          <a:xfrm>
            <a:off x="4786314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6" name="Veselý obličej 35"/>
          <p:cNvSpPr/>
          <p:nvPr/>
        </p:nvSpPr>
        <p:spPr>
          <a:xfrm>
            <a:off x="3428992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Veselý obličej 36"/>
          <p:cNvSpPr/>
          <p:nvPr/>
        </p:nvSpPr>
        <p:spPr>
          <a:xfrm>
            <a:off x="7286644" y="1178709"/>
            <a:ext cx="914400" cy="6858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218728"/>
      </p:ext>
    </p:extLst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2F33400-E7C1-402A-9D11-37931DDB1730}">
  <ds:schemaRefs>
    <ds:schemaRef ds:uri="d19d6491-b662-4d98-996c-1e38fe9d0183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</TotalTime>
  <Words>223</Words>
  <Application>Microsoft Office PowerPoint</Application>
  <PresentationFormat>Předvádění na obrazovce (16:9)</PresentationFormat>
  <Paragraphs>63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  Dotkněte se inovací CZ.1.07/1.3.00/51.0024  </vt:lpstr>
      <vt:lpstr>Prezentace aplikace PowerPoint</vt:lpstr>
      <vt:lpstr>Metodický pokyn</vt:lpstr>
      <vt:lpstr>Doplň prázdné rámečky v pyramidě.</vt:lpstr>
      <vt:lpstr>Ve kterém kraji chodí do ZŠ nejméně a nejvíce žáků? O kolik více žáků to je?</vt:lpstr>
      <vt:lpstr>Zruš jednu úsečku tak, aby bylo v obrázku:</vt:lpstr>
      <vt:lpstr>Kolik trojúhelníků je ukrytých v obrázku?</vt:lpstr>
      <vt:lpstr>Vyřeš slovní úlohu</vt:lpstr>
      <vt:lpstr>Doplň graf.</vt:lpstr>
      <vt:lpstr>Zdroje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Tablet</cp:lastModifiedBy>
  <cp:revision>18</cp:revision>
  <dcterms:created xsi:type="dcterms:W3CDTF">2014-10-07T08:27:59Z</dcterms:created>
  <dcterms:modified xsi:type="dcterms:W3CDTF">2015-06-02T09:47:45Z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