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91" r:id="rId5"/>
    <p:sldId id="287" r:id="rId6"/>
    <p:sldId id="288" r:id="rId7"/>
    <p:sldId id="289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 rybičku v našem rybníčku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18955" y1="61758" x2="27545" y2="663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319" t="17277" r="8920" b="18309"/>
          <a:stretch/>
        </p:blipFill>
        <p:spPr>
          <a:xfrm>
            <a:off x="1654958" y="746973"/>
            <a:ext cx="3315088" cy="208637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26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090" r="5118" b="13428"/>
          <a:stretch/>
        </p:blipFill>
        <p:spPr>
          <a:xfrm>
            <a:off x="7941148" y="4101167"/>
            <a:ext cx="3546807" cy="222804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6788" b="90000" l="7364" r="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54" t="36055" r="1737" b="21128"/>
          <a:stretch/>
        </p:blipFill>
        <p:spPr>
          <a:xfrm>
            <a:off x="6953118" y="568386"/>
            <a:ext cx="4534837" cy="15931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79091" l="2500" r="98091">
                        <a14:backgroundMark x1="3909" y1="68545" x2="12500" y2="73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5" t="23286" r="4695" b="18873"/>
          <a:stretch/>
        </p:blipFill>
        <p:spPr>
          <a:xfrm>
            <a:off x="1266346" y="4586635"/>
            <a:ext cx="3565739" cy="165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18955" y1="61758" x2="27545" y2="663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319" t="17277" r="8920" b="18309"/>
          <a:stretch/>
        </p:blipFill>
        <p:spPr>
          <a:xfrm>
            <a:off x="2356910" y="1111764"/>
            <a:ext cx="7994589" cy="503145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343955" y="1133340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1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48594" y="1133339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5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53233" y="1140197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56910" y="296113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61549" y="296113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8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66188" y="296799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7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369865" y="477705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3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74504" y="477705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779143" y="478391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2</a:t>
            </a:r>
            <a:endParaRPr lang="cs-CZ" sz="8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3685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6788" b="90000" l="7364" r="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54" t="36055" r="1737" b="21128"/>
          <a:stretch/>
        </p:blipFill>
        <p:spPr>
          <a:xfrm>
            <a:off x="2369865" y="2303672"/>
            <a:ext cx="8139643" cy="285953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343955" y="1133340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7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48594" y="1133339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6</a:t>
            </a:r>
          </a:p>
        </p:txBody>
      </p:sp>
      <p:sp>
        <p:nvSpPr>
          <p:cNvPr id="7" name="Obdélník 6"/>
          <p:cNvSpPr/>
          <p:nvPr/>
        </p:nvSpPr>
        <p:spPr>
          <a:xfrm>
            <a:off x="7753233" y="1140197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56910" y="296113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0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61549" y="296113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766188" y="296799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8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69865" y="477705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1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74504" y="477705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779143" y="478391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2</a:t>
            </a:r>
            <a:endParaRPr lang="cs-CZ" sz="8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310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557">
              <a:srgbClr val="0070C0"/>
            </a:gs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26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25" t="17090" r="5118" b="13428"/>
          <a:stretch/>
        </p:blipFill>
        <p:spPr>
          <a:xfrm>
            <a:off x="2577744" y="1425039"/>
            <a:ext cx="6815638" cy="428147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343955" y="1133340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9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48594" y="1133339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5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753233" y="1140197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56910" y="296113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8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61549" y="296113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766188" y="296799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7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69865" y="477705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3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4504" y="477705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1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779143" y="478391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xmlns="" val="1318831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79091" l="2500" r="98091">
                        <a14:backgroundMark x1="3909" y1="68545" x2="12500" y2="73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5" t="23286" r="4695" b="18873"/>
          <a:stretch/>
        </p:blipFill>
        <p:spPr>
          <a:xfrm>
            <a:off x="2250586" y="1815921"/>
            <a:ext cx="8052708" cy="374092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343955" y="1133340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48594" y="1133339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5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753233" y="1140197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4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56910" y="296113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9</a:t>
            </a:r>
          </a:p>
        </p:txBody>
      </p:sp>
      <p:sp>
        <p:nvSpPr>
          <p:cNvPr id="9" name="Obdélník 8"/>
          <p:cNvSpPr/>
          <p:nvPr/>
        </p:nvSpPr>
        <p:spPr>
          <a:xfrm>
            <a:off x="5061549" y="296113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8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66188" y="296799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7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69865" y="4777054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>
                <a:solidFill>
                  <a:srgbClr val="002060"/>
                </a:solidFill>
              </a:rPr>
              <a:t>1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74504" y="4777053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6</a:t>
            </a:r>
            <a:endParaRPr lang="cs-CZ" sz="8000" b="1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79143" y="4783911"/>
            <a:ext cx="2691684" cy="1815921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rgbClr val="0070C0"/>
            </a:solidFill>
          </a:ln>
          <a:effectLst>
            <a:glow rad="101600">
              <a:srgbClr val="0070C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</a:rPr>
              <a:t>2</a:t>
            </a:r>
            <a:endParaRPr lang="cs-CZ" sz="8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9842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err="1" smtClean="0"/>
              <a:t>Předmatematické</a:t>
            </a:r>
            <a:r>
              <a:rPr lang="cs-CZ" dirty="0" smtClean="0"/>
              <a:t> dovednosti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zábavnou formou rozpoznávat druhy ryb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err="1" smtClean="0"/>
              <a:t>předmatematických</a:t>
            </a:r>
            <a:r>
              <a:rPr lang="cs-CZ" dirty="0" smtClean="0"/>
              <a:t>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č.2 se děti seznamují se sladkovodními druhy ryb</a:t>
            </a:r>
          </a:p>
          <a:p>
            <a:r>
              <a:rPr lang="cs-CZ" dirty="0" smtClean="0"/>
              <a:t>Snímek č. 3 – 6 slouží k procvičování. Děti klikají na políčka se stoupající hodnotou a snaží se </a:t>
            </a:r>
            <a:r>
              <a:rPr lang="cs-CZ" dirty="0" smtClean="0"/>
              <a:t>odhadnout, </a:t>
            </a:r>
            <a:r>
              <a:rPr lang="cs-CZ" dirty="0" smtClean="0"/>
              <a:t>jaká ryba se skrývá pod obdélníky</a:t>
            </a:r>
          </a:p>
          <a:p>
            <a:r>
              <a:rPr lang="cs-CZ" dirty="0" smtClean="0"/>
              <a:t>Porovnávání velikostí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 smtClean="0"/>
              <a:t>Zaměřovat </a:t>
            </a:r>
            <a:r>
              <a:rPr lang="cs-CZ" dirty="0"/>
              <a:t>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Orientovat se v číselné řadě 1 – 10, vyjmenovat ji, porovnat, že 5 je více     než 4, chápat číslo jako počet prvků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246</Words>
  <Application>Microsoft Office PowerPoint</Application>
  <PresentationFormat>Vlastní</PresentationFormat>
  <Paragraphs>86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Poznej rybičku v našem rybníčku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 Předmatematické dovednosti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2015-06-02T19:18:18Z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