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6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4" r:id="rId4"/>
    <p:sldId id="285" r:id="rId5"/>
    <p:sldId id="286" r:id="rId6"/>
    <p:sldId id="287" r:id="rId7"/>
    <p:sldId id="288" r:id="rId8"/>
    <p:sldId id="275" r:id="rId9"/>
    <p:sldId id="276" r:id="rId10"/>
    <p:sldId id="277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8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2" d="100"/>
          <a:sy n="72" d="100"/>
        </p:scale>
        <p:origin x="240" y="7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8530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12016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5746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2122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6520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7821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Emoce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en-US" sz="2400" b="0" i="0" baseline="0" dirty="0" err="1">
                <a:latin typeface="Times New Roman" charset="0"/>
                <a:cs typeface="Times New Roman" charset="0"/>
              </a:rPr>
              <a:t>       Vůle, vytrvalost, city a jejich projevy </a:t>
            </a:r>
            <a:endParaRPr lang="cs-CZ" sz="2400" b="0" i="0" baseline="0" dirty="0">
              <a:latin typeface="Times New Roman" charset="0"/>
              <a:cs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63" b="93519" l="17969" r="78854">
                        <a14:foregroundMark x1="27292" y1="26481" x2="26927" y2="26481"/>
                        <a14:foregroundMark x1="27031" y1="44352" x2="26615" y2="93426"/>
                        <a14:foregroundMark x1="27708" y1="91667" x2="31198" y2="71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743" t="4284" r="20592" b="5951"/>
          <a:stretch/>
        </p:blipFill>
        <p:spPr>
          <a:xfrm rot="20866735">
            <a:off x="577378" y="242642"/>
            <a:ext cx="2577947" cy="21108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56" b="94352" l="25417" r="86302">
                        <a14:foregroundMark x1="39844" y1="66204" x2="35938" y2="886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50" r="13016"/>
          <a:stretch/>
        </p:blipFill>
        <p:spPr>
          <a:xfrm rot="1391506">
            <a:off x="623697" y="3793706"/>
            <a:ext cx="2813733" cy="25189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056" b="92130" l="27917" r="833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944" t="7594" r="16649" b="8266"/>
          <a:stretch/>
        </p:blipFill>
        <p:spPr>
          <a:xfrm rot="21447522">
            <a:off x="4840231" y="64088"/>
            <a:ext cx="2587109" cy="21707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4167" b="91204" l="24844" r="75469">
                        <a14:foregroundMark x1="36823" y1="57037" x2="33750" y2="79074"/>
                        <a14:backgroundMark x1="35156" y1="15556" x2="48177" y2="151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54" t="14214" r="24206" b="9651"/>
          <a:stretch/>
        </p:blipFill>
        <p:spPr>
          <a:xfrm rot="20718669">
            <a:off x="8651531" y="3859022"/>
            <a:ext cx="2876967" cy="24139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926" b="91296" l="24375" r="76146">
                        <a14:foregroundMark x1="34740" y1="73611" x2="35573" y2="54722"/>
                        <a14:foregroundMark x1="65260" y1="59352" x2="65156" y2="80185"/>
                        <a14:backgroundMark x1="53906" y1="13981" x2="68438" y2="134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58" t="11495" r="24316" b="10819"/>
          <a:stretch/>
        </p:blipFill>
        <p:spPr>
          <a:xfrm rot="1000819">
            <a:off x="9195425" y="358621"/>
            <a:ext cx="2787739" cy="2341495"/>
          </a:xfrm>
          <a:prstGeom prst="rect">
            <a:avLst/>
          </a:prstGeom>
        </p:spPr>
      </p:pic>
      <p:sp>
        <p:nvSpPr>
          <p:cNvPr id="9" name="Svislý svitek 8"/>
          <p:cNvSpPr/>
          <p:nvPr/>
        </p:nvSpPr>
        <p:spPr>
          <a:xfrm>
            <a:off x="4047410" y="2807594"/>
            <a:ext cx="4172754" cy="3790673"/>
          </a:xfrm>
          <a:prstGeom prst="verticalScroll">
            <a:avLst/>
          </a:prstGeom>
          <a:blipFill>
            <a:blip r:embed="rId13"/>
            <a:tile tx="0" ty="0" sx="100000" sy="100000" flip="none" algn="tl"/>
          </a:blip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Jeníček zavřený v chlívku právě snídá připravený dortík….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147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63" b="93519" l="17969" r="78854">
                        <a14:foregroundMark x1="27292" y1="26481" x2="26927" y2="26481"/>
                        <a14:foregroundMark x1="27031" y1="44352" x2="26615" y2="93426"/>
                        <a14:foregroundMark x1="27708" y1="91667" x2="31198" y2="71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743" t="4284" r="20592" b="5951"/>
          <a:stretch/>
        </p:blipFill>
        <p:spPr>
          <a:xfrm rot="20866735">
            <a:off x="577378" y="242642"/>
            <a:ext cx="2577947" cy="21108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56" b="94352" l="25417" r="86302">
                        <a14:foregroundMark x1="39844" y1="66204" x2="35938" y2="886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324" r="7736"/>
          <a:stretch/>
        </p:blipFill>
        <p:spPr>
          <a:xfrm rot="1391506">
            <a:off x="449757" y="3806537"/>
            <a:ext cx="3221511" cy="25189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056" b="92130" l="27917" r="833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944" t="7594" r="16649" b="8266"/>
          <a:stretch/>
        </p:blipFill>
        <p:spPr>
          <a:xfrm rot="21447522">
            <a:off x="4840231" y="64088"/>
            <a:ext cx="2587109" cy="21707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4167" b="91204" l="24844" r="75469">
                        <a14:foregroundMark x1="36823" y1="57037" x2="33750" y2="79074"/>
                        <a14:backgroundMark x1="35156" y1="15556" x2="48177" y2="151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54" t="14214" r="24206" b="9651"/>
          <a:stretch/>
        </p:blipFill>
        <p:spPr>
          <a:xfrm rot="20718669">
            <a:off x="8651531" y="3859022"/>
            <a:ext cx="2876967" cy="24139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926" b="91296" l="24375" r="76146">
                        <a14:foregroundMark x1="34740" y1="73611" x2="35573" y2="54722"/>
                        <a14:foregroundMark x1="65260" y1="59352" x2="65156" y2="80185"/>
                        <a14:backgroundMark x1="53906" y1="13981" x2="68438" y2="134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58" t="11495" r="24316" b="10819"/>
          <a:stretch/>
        </p:blipFill>
        <p:spPr>
          <a:xfrm rot="1000819">
            <a:off x="9195425" y="358621"/>
            <a:ext cx="2787739" cy="2341495"/>
          </a:xfrm>
          <a:prstGeom prst="rect">
            <a:avLst/>
          </a:prstGeom>
        </p:spPr>
      </p:pic>
      <p:sp>
        <p:nvSpPr>
          <p:cNvPr id="9" name="Svislý svitek 8"/>
          <p:cNvSpPr/>
          <p:nvPr/>
        </p:nvSpPr>
        <p:spPr>
          <a:xfrm>
            <a:off x="4047410" y="2807594"/>
            <a:ext cx="4172754" cy="3790673"/>
          </a:xfrm>
          <a:prstGeom prst="verticalScroll">
            <a:avLst/>
          </a:prstGeom>
          <a:blipFill>
            <a:blip r:embed="rId13"/>
            <a:tile tx="0" ty="0" sx="100000" sy="100000" flip="none" algn="tl"/>
          </a:blip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Jeníček zavřený v chlívku, zmožený jídlem stále spinká…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2651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63" b="93519" l="17969" r="78854">
                        <a14:foregroundMark x1="27292" y1="26481" x2="26927" y2="26481"/>
                        <a14:foregroundMark x1="27031" y1="44352" x2="26615" y2="93426"/>
                        <a14:foregroundMark x1="27708" y1="91667" x2="31198" y2="71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743" t="4284" r="20592" b="5951"/>
          <a:stretch/>
        </p:blipFill>
        <p:spPr>
          <a:xfrm rot="20866735">
            <a:off x="577378" y="242642"/>
            <a:ext cx="2577947" cy="21108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56" b="94352" l="25417" r="86302">
                        <a14:foregroundMark x1="39844" y1="66204" x2="35938" y2="886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72" r="12046"/>
          <a:stretch/>
        </p:blipFill>
        <p:spPr>
          <a:xfrm rot="1391506">
            <a:off x="640122" y="3806004"/>
            <a:ext cx="2838292" cy="25189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056" b="92130" l="27917" r="833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944" t="7594" r="16649" b="8266"/>
          <a:stretch/>
        </p:blipFill>
        <p:spPr>
          <a:xfrm rot="21447522">
            <a:off x="4840231" y="64088"/>
            <a:ext cx="2587109" cy="21707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4167" b="91204" l="24844" r="75469">
                        <a14:foregroundMark x1="36823" y1="57037" x2="33750" y2="79074"/>
                        <a14:backgroundMark x1="35156" y1="15556" x2="48177" y2="151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54" t="14214" r="24206" b="9651"/>
          <a:stretch/>
        </p:blipFill>
        <p:spPr>
          <a:xfrm rot="20718669">
            <a:off x="8651531" y="3859022"/>
            <a:ext cx="2876967" cy="24139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926" b="91296" l="24375" r="76146">
                        <a14:foregroundMark x1="34740" y1="73611" x2="35573" y2="54722"/>
                        <a14:foregroundMark x1="65260" y1="59352" x2="65156" y2="80185"/>
                        <a14:backgroundMark x1="53906" y1="13981" x2="68438" y2="134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58" t="11495" r="24316" b="10819"/>
          <a:stretch/>
        </p:blipFill>
        <p:spPr>
          <a:xfrm rot="1000819">
            <a:off x="9195425" y="358621"/>
            <a:ext cx="2787739" cy="2341495"/>
          </a:xfrm>
          <a:prstGeom prst="rect">
            <a:avLst/>
          </a:prstGeom>
        </p:spPr>
      </p:pic>
      <p:sp>
        <p:nvSpPr>
          <p:cNvPr id="9" name="Svislý svitek 8"/>
          <p:cNvSpPr/>
          <p:nvPr/>
        </p:nvSpPr>
        <p:spPr>
          <a:xfrm>
            <a:off x="4047410" y="2807594"/>
            <a:ext cx="4172754" cy="3790673"/>
          </a:xfrm>
          <a:prstGeom prst="verticalScroll">
            <a:avLst/>
          </a:prstGeom>
          <a:blipFill>
            <a:blip r:embed="rId13"/>
            <a:tile tx="0" ty="0" sx="100000" sy="100000" flip="none" algn="tl"/>
          </a:blip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Jeníček v koutě chlívku trucuje a nechce jíst…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1835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63" b="93519" l="17969" r="78854">
                        <a14:foregroundMark x1="27292" y1="26481" x2="26927" y2="26481"/>
                        <a14:foregroundMark x1="27031" y1="44352" x2="26615" y2="93426"/>
                        <a14:foregroundMark x1="27708" y1="91667" x2="31198" y2="71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743" t="4284" r="20592" b="5951"/>
          <a:stretch/>
        </p:blipFill>
        <p:spPr>
          <a:xfrm rot="20866735">
            <a:off x="577378" y="242642"/>
            <a:ext cx="2577947" cy="21108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56" b="94352" l="25417" r="86302">
                        <a14:foregroundMark x1="39844" y1="66204" x2="35938" y2="886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528" r="11268"/>
          <a:stretch/>
        </p:blipFill>
        <p:spPr>
          <a:xfrm rot="1391506">
            <a:off x="593819" y="3803643"/>
            <a:ext cx="2919880" cy="25189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056" b="92130" l="27917" r="833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944" t="7594" r="16649" b="8266"/>
          <a:stretch/>
        </p:blipFill>
        <p:spPr>
          <a:xfrm rot="21447522">
            <a:off x="4840231" y="64088"/>
            <a:ext cx="2587109" cy="21707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4167" b="91204" l="24844" r="75469">
                        <a14:foregroundMark x1="36823" y1="57037" x2="33750" y2="79074"/>
                        <a14:backgroundMark x1="35156" y1="15556" x2="48177" y2="151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54" t="14214" r="24206" b="9651"/>
          <a:stretch/>
        </p:blipFill>
        <p:spPr>
          <a:xfrm rot="20718669">
            <a:off x="8651531" y="3859022"/>
            <a:ext cx="2876967" cy="24139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926" b="91296" l="24375" r="76146">
                        <a14:foregroundMark x1="34740" y1="73611" x2="35573" y2="54722"/>
                        <a14:foregroundMark x1="65260" y1="59352" x2="65156" y2="80185"/>
                        <a14:backgroundMark x1="53906" y1="13981" x2="68438" y2="134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58" t="11495" r="24316" b="10819"/>
          <a:stretch/>
        </p:blipFill>
        <p:spPr>
          <a:xfrm rot="1000819">
            <a:off x="9195425" y="358621"/>
            <a:ext cx="2787739" cy="2341495"/>
          </a:xfrm>
          <a:prstGeom prst="rect">
            <a:avLst/>
          </a:prstGeom>
        </p:spPr>
      </p:pic>
      <p:sp>
        <p:nvSpPr>
          <p:cNvPr id="9" name="Svislý svitek 8"/>
          <p:cNvSpPr/>
          <p:nvPr/>
        </p:nvSpPr>
        <p:spPr>
          <a:xfrm>
            <a:off x="4047410" y="2807594"/>
            <a:ext cx="4172754" cy="3790673"/>
          </a:xfrm>
          <a:prstGeom prst="verticalScroll">
            <a:avLst/>
          </a:prstGeom>
          <a:blipFill>
            <a:blip r:embed="rId13"/>
            <a:tile tx="0" ty="0" sx="100000" sy="100000" flip="none" algn="tl"/>
          </a:blip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Jeníček zavřený v chlívku cvičí, aby zase zhubnul </a:t>
            </a:r>
            <a:r>
              <a:rPr lang="cs-CZ" sz="28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252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963" b="93519" l="17969" r="78854">
                        <a14:foregroundMark x1="27292" y1="26481" x2="26927" y2="26481"/>
                        <a14:foregroundMark x1="27031" y1="44352" x2="26615" y2="93426"/>
                        <a14:foregroundMark x1="27708" y1="91667" x2="31198" y2="711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743" t="4284" r="20592" b="5951"/>
          <a:stretch/>
        </p:blipFill>
        <p:spPr>
          <a:xfrm rot="20866735">
            <a:off x="577378" y="242642"/>
            <a:ext cx="2577947" cy="211089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56" b="94352" l="25417" r="86302">
                        <a14:foregroundMark x1="39844" y1="66204" x2="35938" y2="886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573" r="11947"/>
          <a:stretch/>
        </p:blipFill>
        <p:spPr>
          <a:xfrm rot="1391506">
            <a:off x="639964" y="3806876"/>
            <a:ext cx="2842677" cy="251890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056" b="92130" l="27917" r="8333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944" t="7594" r="16649" b="8266"/>
          <a:stretch/>
        </p:blipFill>
        <p:spPr>
          <a:xfrm rot="21447522">
            <a:off x="4840231" y="64088"/>
            <a:ext cx="2587109" cy="21707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4167" b="91204" l="24844" r="75469">
                        <a14:foregroundMark x1="36823" y1="57037" x2="33750" y2="79074"/>
                        <a14:backgroundMark x1="35156" y1="15556" x2="48177" y2="151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754" t="14214" r="24206" b="9651"/>
          <a:stretch/>
        </p:blipFill>
        <p:spPr>
          <a:xfrm rot="20718669">
            <a:off x="8651531" y="3859022"/>
            <a:ext cx="2876967" cy="24139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926" b="91296" l="24375" r="76146">
                        <a14:foregroundMark x1="34740" y1="73611" x2="35573" y2="54722"/>
                        <a14:foregroundMark x1="65260" y1="59352" x2="65156" y2="80185"/>
                        <a14:backgroundMark x1="53906" y1="13981" x2="68438" y2="1342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658" t="11495" r="24316" b="10819"/>
          <a:stretch/>
        </p:blipFill>
        <p:spPr>
          <a:xfrm rot="1000819">
            <a:off x="9195425" y="358621"/>
            <a:ext cx="2787739" cy="2341495"/>
          </a:xfrm>
          <a:prstGeom prst="rect">
            <a:avLst/>
          </a:prstGeom>
        </p:spPr>
      </p:pic>
      <p:sp>
        <p:nvSpPr>
          <p:cNvPr id="9" name="Svislý svitek 8"/>
          <p:cNvSpPr/>
          <p:nvPr/>
        </p:nvSpPr>
        <p:spPr>
          <a:xfrm>
            <a:off x="4047410" y="2807594"/>
            <a:ext cx="4172754" cy="3790673"/>
          </a:xfrm>
          <a:prstGeom prst="verticalScroll">
            <a:avLst/>
          </a:prstGeom>
          <a:blipFill>
            <a:blip r:embed="rId13"/>
            <a:tile tx="0" ty="0" sx="100000" sy="100000" flip="none" algn="tl"/>
          </a:blip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Ježibaba právě zjistila, že jí vykrmený Jeníček utekl…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313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Emoce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na základě podnětu hledají správnou, přiměřenou emoci.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Uvědomovat si příjemné a nepříjemné citové projevy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na základě podnětu hledají správnou emoci.</a:t>
            </a:r>
          </a:p>
          <a:p>
            <a:r>
              <a:rPr lang="cs-CZ" dirty="0" smtClean="0"/>
              <a:t>Zároveň sami vyhledávají možnosti, které by zobrazenou emoci mohly vyvolat, případně co tuto emoci vyvolá u nich samotných</a:t>
            </a:r>
          </a:p>
          <a:p>
            <a:r>
              <a:rPr lang="cs-CZ" dirty="0" smtClean="0"/>
              <a:t>Kliknutím na správný obrázek se dětem nabízí zpětná vazba – podsvícení červeně je špatná odpověď – otočení správná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Vyvinout volní úsilí, soustředit se na činnost i její dokončení</a:t>
            </a:r>
          </a:p>
          <a:p>
            <a:r>
              <a:rPr lang="cs-CZ" dirty="0"/>
              <a:t>Uvědomovat si příjemné a nepříjemné citové prožitky </a:t>
            </a:r>
          </a:p>
          <a:p>
            <a:r>
              <a:rPr lang="cs-CZ" dirty="0"/>
              <a:t>Prožívat a dětským způsobem projevovat, co cítí, snažit se ovládat své afektivní chování </a:t>
            </a:r>
          </a:p>
          <a:p>
            <a:r>
              <a:rPr lang="cs-CZ" dirty="0"/>
              <a:t>Zachytit a vyjádřit své prožitky 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318</Words>
  <Application>Microsoft Office PowerPoint</Application>
  <PresentationFormat>Širokoúhlá obrazovka</PresentationFormat>
  <Paragraphs>59</Paragraphs>
  <Slides>12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Century Gothic</vt:lpstr>
      <vt:lpstr>Times New Roman</vt:lpstr>
      <vt:lpstr>Wingdings</vt:lpstr>
      <vt:lpstr>Sheer Green 16x9</vt:lpstr>
      <vt:lpstr>Emoce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Emoce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Jablka a hrušky</dc:title>
  <dc:creator/>
  <cp:lastModifiedBy/>
  <cp:revision>3</cp:revision>
  <dcterms:created xsi:type="dcterms:W3CDTF">2014-08-05T12:38:58Z</dcterms:created>
  <dcterms:modified xsi:type="dcterms:W3CDTF">2015-06-02T07:06:09Z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