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4"/>
  </p:notesMasterIdLst>
  <p:sldIdLst>
    <p:sldId id="310" r:id="rId5"/>
    <p:sldId id="326" r:id="rId6"/>
    <p:sldId id="325" r:id="rId7"/>
    <p:sldId id="327" r:id="rId8"/>
    <p:sldId id="328" r:id="rId9"/>
    <p:sldId id="329" r:id="rId10"/>
    <p:sldId id="330" r:id="rId11"/>
    <p:sldId id="331" r:id="rId12"/>
    <p:sldId id="324" r:id="rId13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6866" autoAdjust="0"/>
  </p:normalViewPr>
  <p:slideViewPr>
    <p:cSldViewPr>
      <p:cViewPr>
        <p:scale>
          <a:sx n="107" d="100"/>
          <a:sy n="107" d="100"/>
        </p:scale>
        <p:origin x="-102" y="-7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-1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267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8835A4-60F7-44ED-8EFD-BEEA171BCEF9}" type="datetimeFigureOut">
              <a:rPr lang="cs-CZ" smtClean="0"/>
              <a:t>3. 6. 2015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72D31-BA1C-4AC9-9613-9D2BCD5B9C2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4312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66410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74105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674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7770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47614"/>
            <a:ext cx="4040188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923678"/>
            <a:ext cx="4040188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347614"/>
            <a:ext cx="4041775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923678"/>
            <a:ext cx="4041775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8590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6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71251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5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7685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843558"/>
            <a:ext cx="3008313" cy="57606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843557"/>
            <a:ext cx="5111750" cy="37510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19621"/>
            <a:ext cx="3008313" cy="317500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4631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843558"/>
            <a:ext cx="5486400" cy="27021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2470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3088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843557"/>
            <a:ext cx="2057400" cy="37510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843557"/>
            <a:ext cx="6019800" cy="375106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9095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8A3A43DF-04A3-4662-88CA-28FDED1CFC09}" type="datetimeFigureOut">
              <a:rPr lang="cs-CZ" smtClean="0"/>
              <a:t>3. 6. 2015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0019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6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0" y="3284537"/>
            <a:ext cx="9144000" cy="1858963"/>
            <a:chOff x="0" y="3284537"/>
            <a:chExt cx="9144000" cy="1858963"/>
          </a:xfrm>
        </p:grpSpPr>
        <p:pic>
          <p:nvPicPr>
            <p:cNvPr id="1027" name="Picture 3"/>
            <p:cNvPicPr>
              <a:picLocks noChangeAspect="1" noChangeArrowheads="1"/>
            </p:cNvPicPr>
            <p:nvPr userDrawn="1"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284537"/>
              <a:ext cx="9144000" cy="18589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11" name="Skupina 10"/>
            <p:cNvGrpSpPr>
              <a:grpSpLocks noChangeAspect="1"/>
            </p:cNvGrpSpPr>
            <p:nvPr userDrawn="1"/>
          </p:nvGrpSpPr>
          <p:grpSpPr>
            <a:xfrm>
              <a:off x="35536" y="4300030"/>
              <a:ext cx="720000" cy="792000"/>
              <a:chOff x="23056" y="6093296"/>
              <a:chExt cx="720000" cy="792000"/>
            </a:xfrm>
          </p:grpSpPr>
          <p:sp>
            <p:nvSpPr>
              <p:cNvPr id="15" name="Zaoblený obdélník 14"/>
              <p:cNvSpPr/>
              <p:nvPr userDrawn="1"/>
            </p:nvSpPr>
            <p:spPr>
              <a:xfrm>
                <a:off x="23056" y="6093296"/>
                <a:ext cx="720000" cy="792000"/>
              </a:xfrm>
              <a:prstGeom prst="roundRect">
                <a:avLst/>
              </a:prstGeom>
              <a:ln>
                <a:noFill/>
              </a:ln>
              <a:effectLst>
                <a:softEdge rad="31750"/>
              </a:effectLst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pic>
            <p:nvPicPr>
              <p:cNvPr id="16" name="Picture 12"/>
              <p:cNvPicPr>
                <a:picLocks noChangeAspect="1" noChangeArrowheads="1"/>
              </p:cNvPicPr>
              <p:nvPr userDrawn="1"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861" y="6201296"/>
                <a:ext cx="624390" cy="5760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8965" y="201165"/>
            <a:ext cx="1862069" cy="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419623"/>
            <a:ext cx="8229600" cy="3175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67544" y="843558"/>
            <a:ext cx="8229600" cy="459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pic>
        <p:nvPicPr>
          <p:cNvPr id="12" name="Obrázek 11"/>
          <p:cNvPicPr/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3420"/>
            <a:ext cx="2776686" cy="56341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4417415"/>
            <a:ext cx="1078260" cy="566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723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tabLst>
          <a:tab pos="1790700" algn="l"/>
        </a:tabLs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ucse.wz.cz/zajimavosti/telesa/hr_sesti.jpg" TargetMode="External"/><Relationship Id="rId2" Type="http://schemas.openxmlformats.org/officeDocument/2006/relationships/hyperlink" Target="http://jirka008.wz.cz/matematika/prostor/telesa1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203598"/>
            <a:ext cx="6858000" cy="1428874"/>
          </a:xfrm>
        </p:spPr>
        <p:txBody>
          <a:bodyPr/>
          <a:lstStyle/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Dotkněte se inovací</a:t>
            </a:r>
            <a:br>
              <a:rPr lang="cs-CZ" sz="1600" dirty="0" smtClean="0"/>
            </a:br>
            <a:r>
              <a:rPr lang="cs-CZ" sz="1600" dirty="0" smtClean="0"/>
              <a:t>CZ.1.07/1.3.00/51.0024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1707654"/>
            <a:ext cx="6858000" cy="2235696"/>
          </a:xfrm>
        </p:spPr>
        <p:txBody>
          <a:bodyPr>
            <a:normAutofit lnSpcReduction="10000"/>
          </a:bodyPr>
          <a:lstStyle/>
          <a:p>
            <a:r>
              <a:rPr lang="cs-CZ" sz="3600" b="1" dirty="0" smtClean="0"/>
              <a:t>Tělesa</a:t>
            </a:r>
          </a:p>
          <a:p>
            <a:r>
              <a:rPr lang="cs-CZ" sz="4800" b="1" dirty="0" smtClean="0">
                <a:solidFill>
                  <a:schemeClr val="tx2"/>
                </a:solidFill>
              </a:rPr>
              <a:t>„HRANOL“</a:t>
            </a:r>
          </a:p>
          <a:p>
            <a:r>
              <a:rPr lang="cs-CZ" sz="1400" b="1" dirty="0" smtClean="0"/>
              <a:t>Ročník: VII.</a:t>
            </a:r>
          </a:p>
          <a:p>
            <a:r>
              <a:rPr lang="cs-CZ" sz="1400" b="1" dirty="0" smtClean="0"/>
              <a:t>Vypracovala: ing. Monika Nejedlá</a:t>
            </a:r>
          </a:p>
          <a:p>
            <a:r>
              <a:rPr lang="cs-CZ" sz="1400" i="1" dirty="0" smtClean="0"/>
              <a:t>Základní škola Čachovice a Mateřská škola Struhy, okres Mladá Boleslav</a:t>
            </a:r>
          </a:p>
        </p:txBody>
      </p:sp>
    </p:spTree>
    <p:extLst>
      <p:ext uri="{BB962C8B-B14F-4D97-AF65-F5344CB8AC3E}">
        <p14:creationId xmlns:p14="http://schemas.microsoft.com/office/powerpoint/2010/main" val="1131445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302558"/>
            <a:ext cx="8208912" cy="3573448"/>
          </a:xfrm>
        </p:spPr>
        <p:txBody>
          <a:bodyPr>
            <a:normAutofit/>
          </a:bodyPr>
          <a:lstStyle/>
          <a:p>
            <a:pPr algn="l"/>
            <a:r>
              <a:rPr lang="cs-CZ" b="1" dirty="0" smtClean="0"/>
              <a:t>Škola: </a:t>
            </a:r>
            <a:r>
              <a:rPr lang="cs-CZ" dirty="0"/>
              <a:t>Základní škola Čachovice a Mateřská škola Struhy, okres Mladá Boleslav</a:t>
            </a:r>
          </a:p>
          <a:p>
            <a:pPr algn="l"/>
            <a:r>
              <a:rPr lang="cs-CZ" b="1" dirty="0" smtClean="0"/>
              <a:t>Autor</a:t>
            </a:r>
            <a:r>
              <a:rPr lang="cs-CZ" b="1" dirty="0"/>
              <a:t>: </a:t>
            </a:r>
            <a:r>
              <a:rPr lang="cs-CZ" dirty="0" smtClean="0"/>
              <a:t>ing. Monika Nejedlá</a:t>
            </a:r>
          </a:p>
          <a:p>
            <a:pPr algn="l"/>
            <a:r>
              <a:rPr lang="cs-CZ" b="1" dirty="0" smtClean="0"/>
              <a:t>Předmět: </a:t>
            </a:r>
            <a:r>
              <a:rPr lang="cs-CZ" dirty="0" smtClean="0"/>
              <a:t>matematika a její aplikace</a:t>
            </a:r>
          </a:p>
          <a:p>
            <a:pPr algn="l"/>
            <a:endParaRPr lang="cs-CZ" dirty="0" smtClean="0"/>
          </a:p>
          <a:p>
            <a:pPr algn="l"/>
            <a:r>
              <a:rPr lang="cs-CZ" b="1" dirty="0" smtClean="0"/>
              <a:t>Anotace: </a:t>
            </a:r>
            <a:r>
              <a:rPr lang="cs-CZ" dirty="0"/>
              <a:t>Ú</a:t>
            </a:r>
            <a:r>
              <a:rPr lang="cs-CZ" dirty="0" smtClean="0"/>
              <a:t>vodní hodina do kapitoly pojednávající o hranolech. Seznámení žáků s daným tělesem, příklady hranolů v praxi, jeho definování , aplikace získaných poznatků na početní úlohu</a:t>
            </a:r>
          </a:p>
          <a:p>
            <a:pPr algn="l"/>
            <a:endParaRPr lang="cs-CZ" dirty="0" smtClean="0"/>
          </a:p>
          <a:p>
            <a:pPr algn="l"/>
            <a:endParaRPr lang="cs-CZ" dirty="0" smtClean="0"/>
          </a:p>
          <a:p>
            <a:pPr algn="l"/>
            <a:endParaRPr lang="cs-CZ" dirty="0"/>
          </a:p>
          <a:p>
            <a:pPr algn="l"/>
            <a:r>
              <a:rPr lang="cs-CZ" dirty="0" smtClean="0"/>
              <a:t>Materiál </a:t>
            </a:r>
            <a:r>
              <a:rPr lang="cs-CZ" dirty="0"/>
              <a:t>je zpracován v rámci projektu </a:t>
            </a:r>
            <a:r>
              <a:rPr lang="cs-CZ" dirty="0" smtClean="0"/>
              <a:t>Dotkněte se inovací CZ.1.07/1.3.00/51.0024 </a:t>
            </a:r>
            <a:endParaRPr lang="cs-CZ" dirty="0"/>
          </a:p>
          <a:p>
            <a:pPr algn="l"/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3568" y="843558"/>
            <a:ext cx="8013576" cy="459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tabLst>
                <a:tab pos="1790700" algn="l"/>
              </a:tabLst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/>
              <a:t>Základní informace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3961055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Metodický pokyn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b="1" dirty="0" smtClean="0"/>
              <a:t>Popis práce s materiálem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sz="1400" i="1" dirty="0" smtClean="0"/>
              <a:t>Materiál je určený pro práci s dataprojektorem a </a:t>
            </a:r>
            <a:r>
              <a:rPr lang="cs-CZ" sz="1400" i="1" dirty="0" err="1" smtClean="0"/>
              <a:t>tabletem</a:t>
            </a:r>
            <a:endParaRPr lang="cs-CZ" sz="1400" i="1" dirty="0" smtClean="0"/>
          </a:p>
          <a:p>
            <a:pPr lvl="1">
              <a:buFont typeface="Wingdings" panose="05000000000000000000" pitchFamily="2" charset="2"/>
              <a:buChar char="Ø"/>
            </a:pPr>
            <a:r>
              <a:rPr lang="cs-CZ" sz="1400" i="1" dirty="0" smtClean="0"/>
              <a:t>Práce se školním sešitem</a:t>
            </a:r>
          </a:p>
          <a:p>
            <a:pPr marL="0" indent="0">
              <a:buNone/>
            </a:pPr>
            <a:endParaRPr lang="cs-CZ" sz="1800" i="1" dirty="0"/>
          </a:p>
          <a:p>
            <a:r>
              <a:rPr lang="cs-CZ" sz="1800" b="1" dirty="0" smtClean="0"/>
              <a:t>Očekávání a cíle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sz="1400" i="1" dirty="0" smtClean="0"/>
              <a:t>Žáci po absolvování vyučovací jednotky: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cs-CZ" sz="1400" i="1" dirty="0"/>
              <a:t>r</a:t>
            </a:r>
            <a:r>
              <a:rPr lang="cs-CZ" sz="1400" i="1" dirty="0" smtClean="0"/>
              <a:t>ozeznají hranol od ostatních těles, 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cs-CZ" sz="1400" i="1" dirty="0"/>
              <a:t>d</a:t>
            </a:r>
            <a:r>
              <a:rPr lang="cs-CZ" sz="1400" i="1" dirty="0" smtClean="0"/>
              <a:t>efinují jeho základní vlastnosti, 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cs-CZ" sz="1400" i="1" dirty="0" smtClean="0"/>
              <a:t>načrtnou síť hranolu</a:t>
            </a:r>
            <a:endParaRPr lang="cs-CZ" sz="1400" i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52647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b="1" dirty="0" smtClean="0">
                <a:solidFill>
                  <a:schemeClr val="tx2"/>
                </a:solidFill>
              </a:rPr>
              <a:t>HRANOL</a:t>
            </a:r>
            <a:endParaRPr lang="cs-CZ" sz="4800" b="1" dirty="0">
              <a:solidFill>
                <a:schemeClr val="tx2"/>
              </a:solidFill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419622"/>
            <a:ext cx="2448272" cy="1785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987574"/>
            <a:ext cx="2182762" cy="2361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139702"/>
            <a:ext cx="1900806" cy="19577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2076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2"/>
                </a:solidFill>
              </a:rPr>
              <a:t>Co je to HRANOL?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Hranol</a:t>
            </a:r>
            <a:r>
              <a:rPr lang="cs-CZ" dirty="0" smtClean="0"/>
              <a:t> je mnohostěn, který je omezen dvěma shodnými </a:t>
            </a:r>
            <a:r>
              <a:rPr lang="cs-CZ" i="1" dirty="0" smtClean="0"/>
              <a:t>n</a:t>
            </a:r>
            <a:r>
              <a:rPr lang="cs-CZ" dirty="0" smtClean="0"/>
              <a:t> – úhelníky ležícími v navzájem rovnoběžných rovinách a </a:t>
            </a:r>
            <a:r>
              <a:rPr lang="cs-CZ" i="1" dirty="0" smtClean="0"/>
              <a:t>n</a:t>
            </a:r>
            <a:r>
              <a:rPr lang="cs-CZ" dirty="0" smtClean="0"/>
              <a:t> </a:t>
            </a:r>
            <a:r>
              <a:rPr lang="cs-CZ" u="sng" dirty="0" smtClean="0"/>
              <a:t>rovnoběžníky </a:t>
            </a:r>
          </a:p>
          <a:p>
            <a:r>
              <a:rPr lang="cs-CZ" dirty="0" smtClean="0"/>
              <a:t>Tyto </a:t>
            </a:r>
            <a:r>
              <a:rPr lang="cs-CZ" u="sng" dirty="0" smtClean="0"/>
              <a:t>rovnoběžníky</a:t>
            </a:r>
            <a:r>
              <a:rPr lang="cs-CZ" dirty="0" smtClean="0"/>
              <a:t> tvoří </a:t>
            </a:r>
            <a:r>
              <a:rPr lang="cs-CZ" b="1" dirty="0" smtClean="0"/>
              <a:t>plášť </a:t>
            </a:r>
            <a:r>
              <a:rPr lang="cs-CZ" dirty="0" smtClean="0"/>
              <a:t>hranolu</a:t>
            </a:r>
          </a:p>
          <a:p>
            <a:r>
              <a:rPr lang="cs-CZ" dirty="0" smtClean="0"/>
              <a:t>Oba shodné </a:t>
            </a:r>
            <a:r>
              <a:rPr lang="cs-CZ" i="1" dirty="0" smtClean="0"/>
              <a:t>n </a:t>
            </a:r>
            <a:r>
              <a:rPr lang="cs-CZ" dirty="0" smtClean="0"/>
              <a:t>– úhelníky jsou </a:t>
            </a:r>
            <a:r>
              <a:rPr lang="cs-CZ" b="1" dirty="0" smtClean="0"/>
              <a:t>podstavy</a:t>
            </a:r>
            <a:r>
              <a:rPr lang="cs-CZ" dirty="0" smtClean="0"/>
              <a:t> hranolu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0957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2"/>
                </a:solidFill>
              </a:rPr>
              <a:t>Proč je krychle také hranolem?</a:t>
            </a:r>
            <a:endParaRPr lang="cs-CZ" b="1" dirty="0">
              <a:solidFill>
                <a:schemeClr val="tx2"/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04912" y="1661319"/>
            <a:ext cx="2543175" cy="261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Podstavami jsou: čtverce = </a:t>
            </a:r>
            <a:r>
              <a:rPr lang="cs-CZ" b="1" dirty="0" smtClean="0"/>
              <a:t>pravidelné čtyřúhelníky</a:t>
            </a:r>
          </a:p>
          <a:p>
            <a:r>
              <a:rPr lang="cs-CZ" dirty="0" smtClean="0"/>
              <a:t>Obě podstavy jsou shodné</a:t>
            </a:r>
          </a:p>
          <a:p>
            <a:r>
              <a:rPr lang="cs-CZ" dirty="0" smtClean="0"/>
              <a:t>Plášť krychle je tvořen </a:t>
            </a:r>
          </a:p>
          <a:p>
            <a:pPr marL="0" indent="0">
              <a:buNone/>
            </a:pPr>
            <a:r>
              <a:rPr lang="cs-CZ" dirty="0" smtClean="0"/>
              <a:t>    n (= 4)  </a:t>
            </a:r>
            <a:r>
              <a:rPr lang="cs-CZ" b="1" dirty="0" smtClean="0"/>
              <a:t>čtyřúhelníky</a:t>
            </a:r>
          </a:p>
          <a:p>
            <a:r>
              <a:rPr lang="cs-CZ" dirty="0" smtClean="0"/>
              <a:t>Hrany jsou navzájem </a:t>
            </a:r>
            <a:r>
              <a:rPr lang="cs-CZ" b="1" dirty="0" smtClean="0"/>
              <a:t>rovnoběžné</a:t>
            </a:r>
            <a:r>
              <a:rPr lang="cs-CZ" dirty="0" smtClean="0"/>
              <a:t> a mají stejnou délku</a:t>
            </a:r>
          </a:p>
          <a:p>
            <a:r>
              <a:rPr lang="cs-CZ" dirty="0" smtClean="0"/>
              <a:t>Výška</a:t>
            </a:r>
            <a:r>
              <a:rPr lang="cs-CZ" i="1" dirty="0" smtClean="0"/>
              <a:t> </a:t>
            </a:r>
            <a:r>
              <a:rPr lang="cs-CZ" b="1" i="1" dirty="0" smtClean="0"/>
              <a:t>v</a:t>
            </a:r>
            <a:r>
              <a:rPr lang="cs-CZ" i="1" dirty="0" smtClean="0"/>
              <a:t> </a:t>
            </a:r>
            <a:r>
              <a:rPr lang="cs-CZ" dirty="0" smtClean="0"/>
              <a:t>je rovna délce hrany</a:t>
            </a:r>
          </a:p>
          <a:p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38347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2"/>
                </a:solidFill>
              </a:rPr>
              <a:t>Plášť a výška hranolu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b="1" dirty="0" smtClean="0"/>
              <a:t>Plášť kolmého hranolu </a:t>
            </a:r>
            <a:r>
              <a:rPr lang="cs-CZ" dirty="0" smtClean="0"/>
              <a:t>se skládá z obdélníků</a:t>
            </a:r>
          </a:p>
          <a:p>
            <a:r>
              <a:rPr lang="cs-CZ" b="1" dirty="0" smtClean="0"/>
              <a:t>Plášť kosého hranolu </a:t>
            </a:r>
            <a:r>
              <a:rPr lang="cs-CZ" dirty="0" smtClean="0"/>
              <a:t>se skládá z kosodélníků (popř. kosočtverců)</a:t>
            </a:r>
          </a:p>
          <a:p>
            <a:r>
              <a:rPr lang="cs-CZ" dirty="0" smtClean="0"/>
              <a:t>Stěnám hranolu, které tvoří jeho plášť, říkáme </a:t>
            </a:r>
            <a:r>
              <a:rPr lang="cs-CZ" b="1" dirty="0" smtClean="0"/>
              <a:t>boční stěny</a:t>
            </a:r>
            <a:r>
              <a:rPr lang="cs-CZ" dirty="0" smtClean="0"/>
              <a:t>. Dvě sousední stěny mají společnou </a:t>
            </a:r>
            <a:r>
              <a:rPr lang="cs-CZ" b="1" dirty="0" smtClean="0"/>
              <a:t>boční hranu</a:t>
            </a:r>
            <a:r>
              <a:rPr lang="cs-CZ" dirty="0" smtClean="0"/>
              <a:t>.</a:t>
            </a:r>
          </a:p>
          <a:p>
            <a:r>
              <a:rPr lang="cs-CZ" b="1" dirty="0" smtClean="0"/>
              <a:t>Výška hranolu </a:t>
            </a:r>
            <a:r>
              <a:rPr lang="cs-CZ" dirty="0" smtClean="0"/>
              <a:t>je rovna vzdálenosti navzájem rovnoběžných rovin obou podstav hranolu.</a:t>
            </a:r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43716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2"/>
                </a:solidFill>
              </a:rPr>
              <a:t>Práce ve dvojici do školního sešitu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Úkol: </a:t>
            </a:r>
            <a:r>
              <a:rPr lang="cs-CZ" dirty="0"/>
              <a:t>S</a:t>
            </a:r>
            <a:r>
              <a:rPr lang="cs-CZ" dirty="0" smtClean="0"/>
              <a:t>estrojte síť pravidelného šestibokého hranolu</a:t>
            </a:r>
          </a:p>
          <a:p>
            <a:r>
              <a:rPr lang="cs-CZ" b="1" dirty="0" smtClean="0"/>
              <a:t>Řešení</a:t>
            </a:r>
            <a:r>
              <a:rPr lang="cs-CZ" dirty="0" smtClean="0"/>
              <a:t>: 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923678"/>
            <a:ext cx="3377183" cy="2700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0673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43558"/>
            <a:ext cx="8013576" cy="459000"/>
          </a:xfrm>
        </p:spPr>
        <p:txBody>
          <a:bodyPr/>
          <a:lstStyle/>
          <a:p>
            <a:pPr algn="l"/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419623"/>
            <a:ext cx="8003232" cy="3175000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Archiv autora</a:t>
            </a:r>
          </a:p>
          <a:p>
            <a:r>
              <a:rPr lang="it-IT" dirty="0"/>
              <a:t>[online]. [cit. 2015-05-24]. Dostupné z: </a:t>
            </a:r>
            <a:r>
              <a:rPr lang="it-IT" dirty="0">
                <a:hlinkClick r:id="rId2"/>
              </a:rPr>
              <a:t>http://</a:t>
            </a:r>
            <a:r>
              <a:rPr lang="it-IT" dirty="0" smtClean="0">
                <a:hlinkClick r:id="rId2"/>
              </a:rPr>
              <a:t>jirka008.wz.cz/matematika/prostor/telesa1.html</a:t>
            </a:r>
            <a:endParaRPr lang="cs-CZ" dirty="0" smtClean="0"/>
          </a:p>
          <a:p>
            <a:r>
              <a:rPr lang="cs-CZ" dirty="0"/>
              <a:t>ŠAROUNOVÁ, Alena. </a:t>
            </a:r>
            <a:r>
              <a:rPr lang="cs-CZ" i="1" dirty="0"/>
              <a:t>Matematika 7</a:t>
            </a:r>
            <a:r>
              <a:rPr lang="cs-CZ" dirty="0"/>
              <a:t>. 1. vyd. Praha: Prometheus, 1998, 212 s. Učebnice pro základní školy (Prometheus). ISBN 80-719-6106-X</a:t>
            </a:r>
            <a:r>
              <a:rPr lang="cs-CZ" dirty="0" smtClean="0"/>
              <a:t>.</a:t>
            </a:r>
          </a:p>
          <a:p>
            <a:r>
              <a:rPr lang="it-IT" dirty="0"/>
              <a:t>[online]. [cit. 2015-05-24]. Dostupné z: </a:t>
            </a:r>
            <a:r>
              <a:rPr lang="it-IT" dirty="0">
                <a:hlinkClick r:id="rId3"/>
              </a:rPr>
              <a:t>http://</a:t>
            </a:r>
            <a:r>
              <a:rPr lang="it-IT" dirty="0" smtClean="0">
                <a:hlinkClick r:id="rId3"/>
              </a:rPr>
              <a:t>ucse.wz.cz/zajimavosti/telesa/hr_sesti.jpg</a:t>
            </a:r>
            <a:endParaRPr lang="cs-CZ" dirty="0" smtClean="0"/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52360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oxed_powerpoint_16x9_2012-08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ezentace4" id="{FA648B46-5DFB-4817-A984-0EDF8C590859}" vid="{9C3AC370-3180-4625-AB9F-69495A826E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9CE513F370EBC24DB3058E48E01F3A2B" ma:contentTypeVersion="1" ma:contentTypeDescription="Vytvoří nový dokument" ma:contentTypeScope="" ma:versionID="0f71cd1b7ca38315f7d305545b15fb92">
  <xsd:schema xmlns:xsd="http://www.w3.org/2001/XMLSchema" xmlns:xs="http://www.w3.org/2001/XMLSchema" xmlns:p="http://schemas.microsoft.com/office/2006/metadata/properties" xmlns:ns2="d19d6491-b662-4d98-996c-1e38fe9d0183" targetNamespace="http://schemas.microsoft.com/office/2006/metadata/properties" ma:root="true" ma:fieldsID="c7d50061927b9b77762b595bd42e59e9" ns2:_="">
    <xsd:import namespace="d19d6491-b662-4d98-996c-1e38fe9d0183"/>
    <xsd:element name="properties">
      <xsd:complexType>
        <xsd:sequence>
          <xsd:element name="documentManagement">
            <xsd:complexType>
              <xsd:all>
                <xsd:element ref="ns2:SharedWithUser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9d6491-b662-4d98-996c-1e38fe9d018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D0B5DD7-4F81-4539-BEEE-DE05DE870D9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A7043CA-DE95-4BE6-BD7E-E6ADDDF1612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9d6491-b662-4d98-996c-1e38fe9d018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2F33400-E7C1-402A-9D11-37931DDB1730}">
  <ds:schemaRefs>
    <ds:schemaRef ds:uri="http://purl.org/dc/terms/"/>
    <ds:schemaRef ds:uri="http://schemas.openxmlformats.org/package/2006/metadata/core-properties"/>
    <ds:schemaRef ds:uri="d19d6491-b662-4d98-996c-1e38fe9d0183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144</TotalTime>
  <Words>351</Words>
  <Application>Microsoft Office PowerPoint</Application>
  <PresentationFormat>Předvádění na obrazovce (16:9)</PresentationFormat>
  <Paragraphs>60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boxed_powerpoint_16x9_2012-08</vt:lpstr>
      <vt:lpstr>  Dotkněte se inovací CZ.1.07/1.3.00/51.0024  </vt:lpstr>
      <vt:lpstr>Prezentace aplikace PowerPoint</vt:lpstr>
      <vt:lpstr>Metodický pokyn</vt:lpstr>
      <vt:lpstr>HRANOL</vt:lpstr>
      <vt:lpstr>Co je to HRANOL?</vt:lpstr>
      <vt:lpstr>Proč je krychle také hranolem?</vt:lpstr>
      <vt:lpstr>Plášť a výška hranolu</vt:lpstr>
      <vt:lpstr>Práce ve dvojici do školního sešitu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Účet Microsoft</dc:creator>
  <cp:lastModifiedBy>Tablet</cp:lastModifiedBy>
  <cp:revision>22</cp:revision>
  <dcterms:created xsi:type="dcterms:W3CDTF">2014-10-07T08:27:59Z</dcterms:created>
  <dcterms:modified xsi:type="dcterms:W3CDTF">2015-06-03T13:05:43Z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0x0101009CE513F370EBC24DB3058E48E01F3A2B</vt:lpwstr>
  </property>
  <property fmtid="{D5CDD505-2E9C-101B-9397-08002B2CF9AE}" pid="3" name="IsMyDocuments">
    <vt:bool>true</vt:bool>
  </property>
</Properties>
</file>