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921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grpSp>
          <p:nvGrpSpPr>
            <p:cNvPr id="9220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9221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charset="0"/>
                </a:endParaRPr>
              </a:p>
            </p:txBody>
          </p:sp>
          <p:sp>
            <p:nvSpPr>
              <p:cNvPr id="9222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charset="0"/>
                </a:endParaRPr>
              </a:p>
            </p:txBody>
          </p:sp>
          <p:sp>
            <p:nvSpPr>
              <p:cNvPr id="9223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9224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9225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charset="0"/>
                </a:endParaRPr>
              </a:p>
            </p:txBody>
          </p:sp>
          <p:sp>
            <p:nvSpPr>
              <p:cNvPr id="9226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922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2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9229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230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231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44E1D5E-ADA6-4E66-B595-B23AC916DD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37B381-05BA-440E-9601-34803027DE2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5023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126DC5-84BA-4697-8DA4-B39D57C575B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2261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DE1356-215D-4CE4-9E31-FD1A7481AE0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4304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B432BB-9DFF-4926-85CF-90077AAB5B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6928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67DE24-A072-4B8F-B8EC-FDCE81D89B1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4196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42127E-C4DA-4A69-93B1-D329055DED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283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09F84F-D2F6-4B7F-A9F4-D4484E7B059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672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8249EA-F049-42B7-9B0A-9C44685315A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5681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E063D0-0AB8-4F01-98CB-85AFEF089A6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7254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722135-34ED-48F9-A5EA-1A2D8E5FBB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5691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819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charset="0"/>
              </a:endParaRPr>
            </a:p>
          </p:txBody>
        </p:sp>
        <p:grpSp>
          <p:nvGrpSpPr>
            <p:cNvPr id="8196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819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charset="0"/>
                </a:endParaRPr>
              </a:p>
            </p:txBody>
          </p:sp>
          <p:sp>
            <p:nvSpPr>
              <p:cNvPr id="819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8199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20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820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820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A03D5AE3-6FC0-410C-8DCF-FDC9DFCCFC9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20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Základy rodinného práva</a:t>
            </a:r>
          </a:p>
        </p:txBody>
      </p:sp>
      <p:pic>
        <p:nvPicPr>
          <p:cNvPr id="3" name="Obrázek 2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88640"/>
            <a:ext cx="7637991" cy="1080120"/>
          </a:xfrm>
          <a:prstGeom prst="rect">
            <a:avLst/>
          </a:prstGeom>
        </p:spPr>
      </p:pic>
      <p:pic>
        <p:nvPicPr>
          <p:cNvPr id="4" name="Obrázek 3" descr="ru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5445224"/>
            <a:ext cx="7692411" cy="1116249"/>
          </a:xfrm>
          <a:prstGeom prst="rect">
            <a:avLst/>
          </a:prstGeom>
        </p:spPr>
      </p:pic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126876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49263" algn="r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Dotkněte se inovací CZ.1.07/1.3.00/51.0024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Charakteristika</a:t>
            </a:r>
          </a:p>
          <a:p>
            <a:r>
              <a:rPr lang="cs-CZ"/>
              <a:t>Základní zásady rodinného práva</a:t>
            </a:r>
          </a:p>
          <a:p>
            <a:r>
              <a:rPr lang="cs-CZ"/>
              <a:t>Předmět rodinného práva</a:t>
            </a:r>
          </a:p>
          <a:p>
            <a:r>
              <a:rPr lang="cs-CZ"/>
              <a:t>Formy náhradní rodinné výchovy</a:t>
            </a:r>
          </a:p>
          <a:p>
            <a:r>
              <a:rPr lang="cs-CZ"/>
              <a:t>Vyživovací povinnost</a:t>
            </a:r>
          </a:p>
          <a:p>
            <a:r>
              <a:rPr lang="cs-CZ"/>
              <a:t>Registrované partnerství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Charakteristika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souhrn právních norem, upravujících právní postavení člověka ve vztazích – rodina</a:t>
            </a:r>
          </a:p>
          <a:p>
            <a:endParaRPr lang="cs-CZ"/>
          </a:p>
          <a:p>
            <a:r>
              <a:rPr lang="cs-CZ"/>
              <a:t>převaha norem práva soukromého</a:t>
            </a:r>
          </a:p>
          <a:p>
            <a:endParaRPr lang="cs-CZ"/>
          </a:p>
          <a:p>
            <a:r>
              <a:rPr lang="cs-CZ"/>
              <a:t>princip „solidarity“</a:t>
            </a:r>
          </a:p>
          <a:p>
            <a:endParaRPr lang="cs-CZ"/>
          </a:p>
          <a:p>
            <a:r>
              <a:rPr lang="cs-CZ"/>
              <a:t>normy morální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Právní úprava </a:t>
            </a:r>
            <a:r>
              <a:rPr lang="cs-CZ" dirty="0" smtClean="0"/>
              <a:t>–</a:t>
            </a:r>
          </a:p>
          <a:p>
            <a:r>
              <a:rPr lang="cs-CZ" dirty="0" smtClean="0"/>
              <a:t>-   </a:t>
            </a:r>
            <a:r>
              <a:rPr lang="cs-CZ" dirty="0"/>
              <a:t>občanský zákoník </a:t>
            </a:r>
            <a:r>
              <a:rPr lang="cs-CZ" dirty="0" smtClean="0"/>
              <a:t>(Část </a:t>
            </a:r>
            <a:r>
              <a:rPr lang="cs-CZ" dirty="0" smtClean="0"/>
              <a:t>druhá – rodinné právo § 655 - 975)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      -   mezinárodní úmluva o právech dítěte </a:t>
            </a:r>
            <a:r>
              <a:rPr lang="cs-CZ" dirty="0" smtClean="0"/>
              <a:t>(je   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          součástí právního řádu </a:t>
            </a:r>
            <a:r>
              <a:rPr lang="cs-CZ" dirty="0" smtClean="0"/>
              <a:t>ČR)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Základní zásady rodinného práva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Dobrovolnost a svobodné rozhodování při vstupu do manželství</a:t>
            </a:r>
          </a:p>
          <a:p>
            <a:r>
              <a:rPr lang="cs-CZ" dirty="0"/>
              <a:t>Rovnoprávné postavení muže a ženy</a:t>
            </a:r>
          </a:p>
          <a:p>
            <a:r>
              <a:rPr lang="cs-CZ" dirty="0"/>
              <a:t>Vztahy v rodině chráněny právním řádem</a:t>
            </a:r>
          </a:p>
          <a:p>
            <a:r>
              <a:rPr lang="cs-CZ" dirty="0"/>
              <a:t>Rodina – péče o duševní, citový a tělesný rozvoj dětí</a:t>
            </a:r>
          </a:p>
          <a:p>
            <a:r>
              <a:rPr lang="cs-CZ" dirty="0"/>
              <a:t>Povinnost společnosti – péče o hmotné a kulturní potřeby dětí</a:t>
            </a:r>
          </a:p>
          <a:p>
            <a:r>
              <a:rPr lang="cs-CZ" dirty="0"/>
              <a:t>Princip solidarity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Předmět rodinného práva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Tři druhy rodinně právních vztahů :</a:t>
            </a:r>
          </a:p>
          <a:p>
            <a:endParaRPr lang="cs-CZ"/>
          </a:p>
          <a:p>
            <a:pPr>
              <a:buFont typeface="Wingdings" pitchFamily="2" charset="2"/>
              <a:buNone/>
            </a:pPr>
            <a:r>
              <a:rPr lang="cs-CZ"/>
              <a:t>       -   vztahy mezi manžely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/>
              <a:t>       -   vztahy mezi rodiči a dětmi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/>
              <a:t>       -   vztahy náhradní rodinné výchovy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Vznik manželství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Zásady   :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-   dobrovolnost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-   civilní a církevní forma sňatku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-   vždy se vyžaduje účast dvou                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 svědků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Manželství   :</a:t>
            </a:r>
          </a:p>
          <a:p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/>
              <a:t>             -   jediný právem uznávaný právní vztah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mezi mužem a ženou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/>
              <a:t>           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Okolnosti vylučující uzavření manželství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   bigamie</a:t>
            </a:r>
          </a:p>
          <a:p>
            <a:pPr>
              <a:lnSpc>
                <a:spcPct val="90000"/>
              </a:lnSpc>
            </a:pPr>
            <a:r>
              <a:rPr lang="cs-CZ"/>
              <a:t>   překážka příbuzenství</a:t>
            </a:r>
          </a:p>
          <a:p>
            <a:pPr>
              <a:lnSpc>
                <a:spcPct val="90000"/>
              </a:lnSpc>
            </a:pPr>
            <a:r>
              <a:rPr lang="cs-CZ"/>
              <a:t>   překážka věku</a:t>
            </a:r>
          </a:p>
          <a:p>
            <a:pPr>
              <a:lnSpc>
                <a:spcPct val="90000"/>
              </a:lnSpc>
            </a:pPr>
            <a:r>
              <a:rPr lang="cs-CZ"/>
              <a:t>   překážka duševní choroby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Pozn.: Uzavření manželství brání registrované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      partnerství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Zánik manželství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   smrt</a:t>
            </a:r>
          </a:p>
          <a:p>
            <a:endParaRPr lang="cs-CZ"/>
          </a:p>
          <a:p>
            <a:r>
              <a:rPr lang="cs-CZ"/>
              <a:t>   prohlášení za mrtvého</a:t>
            </a:r>
          </a:p>
          <a:p>
            <a:endParaRPr lang="cs-CZ"/>
          </a:p>
          <a:p>
            <a:r>
              <a:rPr lang="cs-CZ"/>
              <a:t>   rozvod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Rozvod a výchova nezletilých dětí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   společná výchova</a:t>
            </a:r>
          </a:p>
          <a:p>
            <a:endParaRPr lang="cs-CZ"/>
          </a:p>
          <a:p>
            <a:r>
              <a:rPr lang="cs-CZ"/>
              <a:t>   střídavá výchova</a:t>
            </a:r>
          </a:p>
          <a:p>
            <a:endParaRPr lang="cs-CZ"/>
          </a:p>
          <a:p>
            <a:r>
              <a:rPr lang="cs-CZ"/>
              <a:t>   svěření do výchovy jednoho z rodičů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Určování rodičovství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   otcem dítěte je manžel matky</a:t>
            </a:r>
          </a:p>
          <a:p>
            <a:endParaRPr lang="cs-CZ"/>
          </a:p>
          <a:p>
            <a:r>
              <a:rPr lang="cs-CZ"/>
              <a:t>   souhlasné prohlášení rodičů</a:t>
            </a:r>
          </a:p>
          <a:p>
            <a:endParaRPr lang="cs-CZ"/>
          </a:p>
          <a:p>
            <a:r>
              <a:rPr lang="cs-CZ"/>
              <a:t>   soudním rozhodnutím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Formy náhradní rodinné výchovy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Osvojení  -   osvojenec / osvojitel</a:t>
            </a:r>
          </a:p>
          <a:p>
            <a:r>
              <a:rPr lang="cs-CZ"/>
              <a:t>Osvojení   :   -   zrušitelné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  -   nezrušitelné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/>
              <a:t>Vždy rozhoduje věcně a místně příslušný soud !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Pěstounská péče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realizuje se v situacích, kdy nelze osvojit např. ze zdravotních důvodů, vyššího věku, právních překážek – např. nesouhlas biologických rodičů</a:t>
            </a:r>
          </a:p>
          <a:p>
            <a:r>
              <a:rPr lang="cs-CZ"/>
              <a:t>individuální   /   kolektivní</a:t>
            </a:r>
          </a:p>
          <a:p>
            <a:r>
              <a:rPr lang="cs-CZ"/>
              <a:t>v plném rozsahu hrazena státem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Vyživovací povinnost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Právní povinnost ( morální charakter )</a:t>
            </a:r>
          </a:p>
          <a:p>
            <a:r>
              <a:rPr lang="cs-CZ"/>
              <a:t>Druhy vyživovacích povinností :</a:t>
            </a:r>
          </a:p>
          <a:p>
            <a:pPr>
              <a:buFont typeface="Wingdings" pitchFamily="2" charset="2"/>
              <a:buNone/>
            </a:pPr>
            <a:r>
              <a:rPr lang="cs-CZ"/>
              <a:t>     -   rodičů k dětem</a:t>
            </a:r>
          </a:p>
          <a:p>
            <a:pPr>
              <a:buFont typeface="Wingdings" pitchFamily="2" charset="2"/>
              <a:buNone/>
            </a:pPr>
            <a:r>
              <a:rPr lang="cs-CZ"/>
              <a:t>     -   dětí vůči rodičům</a:t>
            </a:r>
          </a:p>
          <a:p>
            <a:pPr>
              <a:buFont typeface="Wingdings" pitchFamily="2" charset="2"/>
              <a:buNone/>
            </a:pPr>
            <a:r>
              <a:rPr lang="cs-CZ"/>
              <a:t>     -   mezi příbuznými</a:t>
            </a:r>
          </a:p>
          <a:p>
            <a:pPr>
              <a:buFont typeface="Wingdings" pitchFamily="2" charset="2"/>
              <a:buNone/>
            </a:pPr>
            <a:r>
              <a:rPr lang="cs-CZ"/>
              <a:t>     -   mezi manžely</a:t>
            </a:r>
          </a:p>
          <a:p>
            <a:pPr>
              <a:buFont typeface="Wingdings" pitchFamily="2" charset="2"/>
              <a:buNone/>
            </a:pPr>
            <a:r>
              <a:rPr lang="cs-CZ"/>
              <a:t>     -   k rozvedenému manželovi   /   manželce</a:t>
            </a:r>
          </a:p>
          <a:p>
            <a:pPr>
              <a:buFont typeface="Wingdings" pitchFamily="2" charset="2"/>
              <a:buNone/>
            </a:pPr>
            <a:r>
              <a:rPr lang="cs-CZ"/>
              <a:t>     -   neprovdaná matka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Registrované partnerství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Registrované partnerství je trvalé společenství dvou osob stejného pohlaví vzniklé způsobem stanoveným tímto zákonem ( dále jen „partnerství“ )</a:t>
            </a:r>
          </a:p>
          <a:p>
            <a:r>
              <a:rPr lang="cs-CZ"/>
              <a:t>Zákon o rodině – neslučitelnost mezi manželstvím a partnerstvím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Instituty registrovaného partnerství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Partnerství vzniká projevem vůle dvou osob stejného pohlaví činěným formou souhlasného, svobodného a úplného prohlášení těchto osob, že vstupují do partnerství</a:t>
            </a:r>
          </a:p>
          <a:p>
            <a:r>
              <a:rPr lang="cs-CZ"/>
              <a:t>Prohlášení – matriční úřad</a:t>
            </a:r>
          </a:p>
          <a:p>
            <a:r>
              <a:rPr lang="cs-CZ"/>
              <a:t>Podmínka : jedna z osob občan ČR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Do partnerství nemohou vstoupit 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-     osoby navzájem příbuzné v linii přímé a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      sourozenci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-     nedosáhly věku 18 let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-     nemá způsobilost k právním úkonům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-     již dříve uzavřely manželství nebo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      vstoupila do partnerství s osobou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      stejného pohlaví v zahraničí a jejich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           svazky trvají !!!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partneři mají vzájemnou vyživovací povinnost</a:t>
            </a:r>
          </a:p>
          <a:p>
            <a:r>
              <a:rPr lang="cs-CZ"/>
              <a:t>při neplnění jedním z partnerů určí soud</a:t>
            </a:r>
          </a:p>
          <a:p>
            <a:r>
              <a:rPr lang="cs-CZ"/>
              <a:t>právo na výživné se nepromlčuje</a:t>
            </a:r>
          </a:p>
          <a:p>
            <a:pPr>
              <a:buFont typeface="Wingdings" pitchFamily="2" charset="2"/>
              <a:buNone/>
            </a:pPr>
            <a:endParaRPr lang="cs-CZ" b="1"/>
          </a:p>
          <a:p>
            <a:pPr>
              <a:buFont typeface="Wingdings" pitchFamily="2" charset="2"/>
              <a:buNone/>
            </a:pPr>
            <a:r>
              <a:rPr lang="cs-CZ" b="1"/>
              <a:t>Zánik partnerství :</a:t>
            </a:r>
          </a:p>
          <a:p>
            <a:pPr>
              <a:buFont typeface="Wingdings" pitchFamily="2" charset="2"/>
              <a:buNone/>
            </a:pPr>
            <a:r>
              <a:rPr lang="cs-CZ"/>
              <a:t> - smrtí jednoho z partnerů nebo prohlášením jednoho partnera za mrtvého</a:t>
            </a:r>
          </a:p>
          <a:p>
            <a:pPr>
              <a:buFont typeface="Wingdings" pitchFamily="2" charset="2"/>
              <a:buNone/>
            </a:pPr>
            <a:r>
              <a:rPr lang="cs-CZ"/>
              <a:t> - zrušením rozhodnutím soudu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Působnost při registraci partnerství vykonávají   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               -   příslušné matriční úřady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               -   krajské úřady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               -   ministerstvo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178</TotalTime>
  <Words>533</Words>
  <Application>Microsoft Office PowerPoint</Application>
  <PresentationFormat>Předvádění na obrazovce (4:3)</PresentationFormat>
  <Paragraphs>132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Vrstvy</vt:lpstr>
      <vt:lpstr>Základy rodinného práva</vt:lpstr>
      <vt:lpstr>Snímek 2</vt:lpstr>
      <vt:lpstr>Charakteristika</vt:lpstr>
      <vt:lpstr>Snímek 4</vt:lpstr>
      <vt:lpstr>Základní zásady rodinného práva</vt:lpstr>
      <vt:lpstr>Předmět rodinného práva</vt:lpstr>
      <vt:lpstr>Vznik manželství</vt:lpstr>
      <vt:lpstr>Snímek 8</vt:lpstr>
      <vt:lpstr>Okolnosti vylučující uzavření manželství</vt:lpstr>
      <vt:lpstr>Zánik manželství</vt:lpstr>
      <vt:lpstr>Rozvod a výchova nezletilých dětí</vt:lpstr>
      <vt:lpstr>Určování rodičovství</vt:lpstr>
      <vt:lpstr>Formy náhradní rodinné výchovy</vt:lpstr>
      <vt:lpstr>Pěstounská péče</vt:lpstr>
      <vt:lpstr>Vyživovací povinnost</vt:lpstr>
      <vt:lpstr>Registrované partnerství</vt:lpstr>
      <vt:lpstr>Instituty registrovaného partnerství</vt:lpstr>
      <vt:lpstr>Snímek 18</vt:lpstr>
      <vt:lpstr>Snímek 19</vt:lpstr>
      <vt:lpstr>Snímek 20</vt:lpstr>
    </vt:vector>
  </TitlesOfParts>
  <Company>Autodrom-Most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rodinného práva</dc:title>
  <dc:creator>Jakubik</dc:creator>
  <cp:lastModifiedBy>Dum</cp:lastModifiedBy>
  <cp:revision>6</cp:revision>
  <dcterms:created xsi:type="dcterms:W3CDTF">2009-11-02T15:29:32Z</dcterms:created>
  <dcterms:modified xsi:type="dcterms:W3CDTF">2015-06-04T16:20:46Z</dcterms:modified>
</cp:coreProperties>
</file>