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FA9FEBE-F486-46C4-8B3E-BC460918FF2B}" type="datetimeFigureOut">
              <a:rPr lang="cs-CZ" smtClean="0"/>
              <a:pPr/>
              <a:t>4.6.2015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3CF8F72-946F-45C4-9A79-043D23643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700808"/>
            <a:ext cx="7772400" cy="2609850"/>
          </a:xfrm>
        </p:spPr>
        <p:txBody>
          <a:bodyPr/>
          <a:lstStyle/>
          <a:p>
            <a:r>
              <a:rPr lang="cs-CZ" dirty="0" smtClean="0"/>
              <a:t>Pohyb hmotného bodu po kružnici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loga s boxed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60648"/>
            <a:ext cx="7637991" cy="1080120"/>
          </a:xfrm>
          <a:prstGeom prst="rect">
            <a:avLst/>
          </a:prstGeom>
        </p:spPr>
      </p:pic>
      <p:pic>
        <p:nvPicPr>
          <p:cNvPr id="5" name="Obrázek 4" descr="ru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5517232"/>
            <a:ext cx="6038850" cy="876300"/>
          </a:xfrm>
          <a:prstGeom prst="rect">
            <a:avLst/>
          </a:prstGeom>
        </p:spPr>
      </p:pic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141277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49263" algn="r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Dotkněte se inovací CZ.1.07/1.3.00/51.0024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138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8190984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Průvodič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dirty="0" smtClean="0"/>
              <a:t>pokud se hmotný bod pohybuje po kružnici, je </a:t>
            </a:r>
            <a:r>
              <a:rPr lang="cs-CZ" b="1" dirty="0" err="1" smtClean="0"/>
              <a:t>průvodič</a:t>
            </a:r>
            <a:r>
              <a:rPr lang="cs-CZ" dirty="0" smtClean="0"/>
              <a:t> spojnicí tohoto hmotného bodu se </a:t>
            </a:r>
            <a:r>
              <a:rPr lang="cs-CZ" b="1" dirty="0" smtClean="0"/>
              <a:t>středem kružnice</a:t>
            </a:r>
          </a:p>
          <a:p>
            <a:endParaRPr lang="cs-CZ" b="1" dirty="0"/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Úhlová dráha – značíme – </a:t>
            </a:r>
            <a:r>
              <a:rPr lang="el-GR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ϕ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(fí) </a:t>
            </a:r>
            <a:r>
              <a:rPr lang="cs-CZ" dirty="0" smtClean="0"/>
              <a:t>touto veličinou rozumíme </a:t>
            </a:r>
            <a:r>
              <a:rPr lang="cs-CZ" b="1" dirty="0" smtClean="0"/>
              <a:t>středový úhel</a:t>
            </a:r>
            <a:r>
              <a:rPr lang="cs-CZ" dirty="0" smtClean="0"/>
              <a:t>, který opíše </a:t>
            </a:r>
            <a:r>
              <a:rPr lang="cs-CZ" dirty="0" err="1" smtClean="0"/>
              <a:t>průvodič</a:t>
            </a:r>
            <a:r>
              <a:rPr lang="cs-CZ" dirty="0" smtClean="0"/>
              <a:t> hmotného bodu za určitou dobu. </a:t>
            </a:r>
            <a:r>
              <a:rPr lang="cs-CZ" b="1" dirty="0" smtClean="0"/>
              <a:t>Měříme ji v radiánech =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</a:t>
            </a:r>
            <a:r>
              <a:rPr lang="cs-CZ" dirty="0" smtClean="0"/>
              <a:t> </a:t>
            </a:r>
          </a:p>
          <a:p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3845314"/>
            <a:ext cx="2748597" cy="285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0021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467545" y="980728"/>
                <a:ext cx="8280920" cy="4099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Úhlová rychlost – </a:t>
                </a:r>
                <a:r>
                  <a:rPr lang="cs-CZ" b="1" dirty="0" smtClean="0"/>
                  <a:t>značíme </a:t>
                </a:r>
                <a:r>
                  <a:rPr lang="el-GR" b="1" dirty="0" smtClean="0">
                    <a:latin typeface="Calibri"/>
                    <a:cs typeface="Calibri"/>
                  </a:rPr>
                  <a:t>ω</a:t>
                </a:r>
                <a:r>
                  <a:rPr lang="cs-CZ" b="1" dirty="0" smtClean="0">
                    <a:latin typeface="Calibri"/>
                    <a:cs typeface="Calibri"/>
                  </a:rPr>
                  <a:t> (omega) </a:t>
                </a:r>
                <a:r>
                  <a:rPr lang="cs-CZ" dirty="0" smtClean="0">
                    <a:latin typeface="Calibri"/>
                    <a:cs typeface="Calibri"/>
                  </a:rPr>
                  <a:t>– známe-li úhlovou dráhu, kterou opíše </a:t>
                </a:r>
                <a:r>
                  <a:rPr lang="cs-CZ" dirty="0" err="1" smtClean="0">
                    <a:latin typeface="Calibri"/>
                    <a:cs typeface="Calibri"/>
                  </a:rPr>
                  <a:t>průvodič</a:t>
                </a:r>
                <a:r>
                  <a:rPr lang="cs-CZ" dirty="0" smtClean="0">
                    <a:latin typeface="Calibri"/>
                    <a:cs typeface="Calibri"/>
                  </a:rPr>
                  <a:t> hmotného bodu za dobu </a:t>
                </a:r>
                <a:r>
                  <a:rPr lang="cs-CZ" b="1" i="1" dirty="0" smtClean="0">
                    <a:latin typeface="Calibri"/>
                    <a:cs typeface="Calibri"/>
                  </a:rPr>
                  <a:t>t</a:t>
                </a:r>
                <a:r>
                  <a:rPr lang="cs-CZ" dirty="0" smtClean="0">
                    <a:latin typeface="Calibri"/>
                    <a:cs typeface="Calibri"/>
                  </a:rPr>
                  <a:t>, určíme úhlovou rychlost následovně:</a:t>
                </a:r>
              </a:p>
              <a:p>
                <a:endParaRPr lang="cs-CZ" sz="20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cs typeface="Calibri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sz="2400" b="1" dirty="0" smtClean="0">
                        <a:solidFill>
                          <a:srgbClr val="FF0000"/>
                        </a:solidFill>
                        <a:latin typeface="Calibri"/>
                        <a:cs typeface="Calibri"/>
                      </a:rPr>
                      <m:t>ω</m:t>
                    </m:r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l-GR" sz="2400" b="1" dirty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libri"/>
                            <a:cs typeface="Calibri"/>
                          </a:rPr>
                          <m:t>ϕ</m:t>
                        </m:r>
                      </m:num>
                      <m:den>
                        <m:r>
                          <a:rPr lang="cs-CZ" sz="2400" b="1" i="1" dirty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ctr"/>
                <a:endParaRPr lang="cs-CZ" sz="2400" dirty="0"/>
              </a:p>
              <a:p>
                <a:r>
                  <a:rPr lang="cs-CZ" dirty="0" smtClean="0"/>
                  <a:t>Jednotkou úhlové rychlosti </a:t>
                </a:r>
                <a:r>
                  <a:rPr lang="cs-CZ" b="1" dirty="0" smtClean="0"/>
                  <a:t>s</a:t>
                </a:r>
                <a:r>
                  <a:rPr lang="cs-CZ" b="1" baseline="30000" dirty="0" smtClean="0"/>
                  <a:t>-1</a:t>
                </a:r>
                <a:r>
                  <a:rPr lang="cs-CZ" b="1" dirty="0" smtClean="0"/>
                  <a:t> </a:t>
                </a:r>
                <a:r>
                  <a:rPr lang="cs-CZ" dirty="0" smtClean="0"/>
                  <a:t>názvem jednotky je též  - </a:t>
                </a:r>
                <a:r>
                  <a:rPr lang="cs-CZ" b="1" dirty="0" smtClean="0"/>
                  <a:t> radián za sekundu</a:t>
                </a:r>
                <a:r>
                  <a:rPr lang="cs-CZ" dirty="0" smtClean="0"/>
                  <a:t> (odlišujeme ji tím od jednotky frekvence).</a:t>
                </a:r>
              </a:p>
              <a:p>
                <a:endParaRPr lang="cs-CZ" dirty="0"/>
              </a:p>
              <a:p>
                <a:r>
                  <a:rPr lang="cs-CZ" dirty="0" smtClean="0"/>
                  <a:t>         </a:t>
                </a:r>
                <a:r>
                  <a:rPr lang="cs-CZ" b="1" i="1" dirty="0"/>
                  <a:t> </a:t>
                </a:r>
                <a:r>
                  <a:rPr lang="cs-CZ" i="1" dirty="0" smtClean="0"/>
                  <a:t>jestliže se úhlová rychlost během pohybu nemění</a:t>
                </a:r>
                <a:r>
                  <a:rPr lang="cs-CZ" b="1" i="1" dirty="0" smtClean="0"/>
                  <a:t>  </a:t>
                </a:r>
                <a:r>
                  <a:rPr lang="el-GR" b="1" dirty="0" smtClean="0">
                    <a:latin typeface="Calibri"/>
                    <a:cs typeface="Calibri"/>
                  </a:rPr>
                  <a:t>ω</a:t>
                </a:r>
                <a:r>
                  <a:rPr lang="cs-CZ" b="1" dirty="0" smtClean="0">
                    <a:latin typeface="Calibri"/>
                    <a:cs typeface="Calibri"/>
                  </a:rPr>
                  <a:t>= konstantní </a:t>
                </a:r>
                <a:r>
                  <a:rPr lang="cs-CZ" dirty="0" smtClean="0">
                    <a:latin typeface="Calibri"/>
                    <a:cs typeface="Calibri"/>
                  </a:rPr>
                  <a:t>jedná se o </a:t>
                </a:r>
                <a:r>
                  <a:rPr lang="cs-CZ" b="1" u="sng" dirty="0" smtClean="0">
                    <a:latin typeface="Calibri"/>
                    <a:cs typeface="Calibri"/>
                  </a:rPr>
                  <a:t>rovnoměrný pohyb po kružnici</a:t>
                </a:r>
                <a:endParaRPr lang="cs-CZ" u="sng" dirty="0" smtClean="0"/>
              </a:p>
              <a:p>
                <a:endParaRPr lang="cs-CZ" dirty="0"/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Definice:</a:t>
                </a:r>
                <a:r>
                  <a:rPr lang="cs-CZ" b="1" dirty="0" smtClean="0"/>
                  <a:t> </a:t>
                </a:r>
                <a:r>
                  <a:rPr lang="cs-CZ" b="1" i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Hmotný bod koná rovnoměrný pohyb po kružnici, jestliže ve stejných a libovolně zvolených časových intervalech opíše </a:t>
                </a:r>
                <a:r>
                  <a:rPr lang="cs-CZ" b="1" i="1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průvodič</a:t>
                </a:r>
                <a:r>
                  <a:rPr lang="cs-CZ" b="1" i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stejné úhlové dráhy. </a:t>
                </a:r>
                <a:endParaRPr lang="cs-CZ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5" y="980728"/>
                <a:ext cx="8280920" cy="409977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84" t="-893" b="-2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611560" y="3662164"/>
            <a:ext cx="36004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858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8042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Kromě úhlové </a:t>
            </a:r>
            <a:r>
              <a:rPr lang="el-GR" b="1" dirty="0" smtClean="0">
                <a:latin typeface="Calibri"/>
                <a:cs typeface="Calibri"/>
              </a:rPr>
              <a:t>ω</a:t>
            </a:r>
            <a:r>
              <a:rPr lang="cs-CZ" b="1" dirty="0" smtClean="0">
                <a:latin typeface="Calibri"/>
                <a:cs typeface="Calibri"/>
              </a:rPr>
              <a:t> </a:t>
            </a:r>
            <a:r>
              <a:rPr lang="cs-CZ" dirty="0" smtClean="0">
                <a:latin typeface="Calibri"/>
                <a:cs typeface="Calibri"/>
              </a:rPr>
              <a:t>určujeme u pohybu po kružnici také rychlost </a:t>
            </a:r>
            <a:r>
              <a:rPr lang="cs-CZ" b="1" i="1" dirty="0" smtClean="0">
                <a:latin typeface="Calibri"/>
                <a:cs typeface="Calibri"/>
              </a:rPr>
              <a:t>v</a:t>
            </a:r>
            <a:r>
              <a:rPr lang="cs-CZ" dirty="0" smtClean="0">
                <a:latin typeface="Calibri"/>
                <a:cs typeface="Calibri"/>
              </a:rPr>
              <a:t> hmotného bodu.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latin typeface="Calibri"/>
                <a:cs typeface="Calibri"/>
              </a:rPr>
              <a:t>Rychlost </a:t>
            </a:r>
            <a:r>
              <a:rPr lang="cs-CZ" b="1" i="1" dirty="0" smtClean="0">
                <a:latin typeface="Calibri"/>
                <a:cs typeface="Calibri"/>
              </a:rPr>
              <a:t>v </a:t>
            </a:r>
            <a:r>
              <a:rPr lang="cs-CZ" dirty="0" smtClean="0">
                <a:latin typeface="Calibri"/>
                <a:cs typeface="Calibri"/>
              </a:rPr>
              <a:t> jako vektor má v každém místě trajektorie směr tečny ke kružnici.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2415" y="1628800"/>
            <a:ext cx="2673868" cy="2778618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683568" y="1798857"/>
                <a:ext cx="5139929" cy="43690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Wingdings" pitchFamily="2" charset="2"/>
                  <a:buChar char="§"/>
                </a:pPr>
                <a:r>
                  <a:rPr lang="cs-CZ" dirty="0" smtClean="0"/>
                  <a:t>Velikost rychlosti odvodíme ze známého vztahu </a:t>
                </a:r>
                <a:r>
                  <a:rPr lang="cs-CZ" b="1" i="1" dirty="0" smtClean="0"/>
                  <a:t>s=</a:t>
                </a:r>
                <a:r>
                  <a:rPr lang="cs-CZ" b="1" i="1" dirty="0" err="1" smtClean="0"/>
                  <a:t>vt</a:t>
                </a:r>
                <a:r>
                  <a:rPr lang="cs-CZ" dirty="0"/>
                  <a:t> </a:t>
                </a:r>
                <a:endParaRPr lang="cs-CZ" dirty="0" smtClean="0"/>
              </a:p>
              <a:p>
                <a:pPr marL="285750" indent="-285750">
                  <a:buFont typeface="Wingdings" pitchFamily="2" charset="2"/>
                  <a:buChar char="§"/>
                </a:pPr>
                <a:r>
                  <a:rPr lang="cs-CZ" dirty="0" smtClean="0"/>
                  <a:t>Po dosazení potřebných veličin je výsledkem vztah:</a:t>
                </a:r>
              </a:p>
              <a:p>
                <a:r>
                  <a:rPr lang="cs-CZ" dirty="0" smtClean="0"/>
                  <a:t>	Rychlost hmotného bodu</a:t>
                </a:r>
                <a14:m>
                  <m:oMath xmlns:m="http://schemas.openxmlformats.org/officeDocument/2006/math">
                    <m:r>
                      <a:rPr lang="cs-CZ" b="0" i="0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     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</a:rPr>
                      <m:t>𝒗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=</a:t>
                </a:r>
                <a:r>
                  <a:rPr lang="cs-CZ" b="1" i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r</a:t>
                </a:r>
                <a:r>
                  <a:rPr lang="el-GR" b="1" i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ω</a:t>
                </a:r>
                <a:endParaRPr lang="cs-CZ" b="1" i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cs typeface="Calibri"/>
                </a:endParaRPr>
              </a:p>
              <a:p>
                <a:r>
                  <a:rPr lang="cs-CZ" b="1" i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	</a:t>
                </a:r>
                <a:r>
                  <a:rPr lang="cs-CZ" dirty="0" smtClean="0">
                    <a:latin typeface="Calibri"/>
                    <a:cs typeface="Calibri"/>
                  </a:rPr>
                  <a:t>Dráha 			</a:t>
                </a:r>
                <a:r>
                  <a:rPr lang="cs-CZ" b="1" i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s=r</a:t>
                </a:r>
                <a:r>
                  <a:rPr lang="el-GR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ϕ</a:t>
                </a:r>
                <a:endParaRPr lang="cs-CZ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cs typeface="Calibri"/>
                </a:endParaRPr>
              </a:p>
              <a:p>
                <a:r>
                  <a:rPr lang="cs-CZ" b="1" dirty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	</a:t>
                </a:r>
                <a:r>
                  <a:rPr lang="cs-CZ" dirty="0" smtClean="0">
                    <a:latin typeface="Calibri"/>
                    <a:cs typeface="Calibri"/>
                  </a:rPr>
                  <a:t>Čas			</a:t>
                </a:r>
                <a:r>
                  <a:rPr lang="cs-CZ" b="1" i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t=r</a:t>
                </a:r>
                <a:r>
                  <a:rPr lang="el-GR" b="1" i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ω</a:t>
                </a:r>
                <a:endParaRPr lang="cs-CZ" b="1" i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Calibri"/>
                  <a:cs typeface="Calibri"/>
                </a:endParaRPr>
              </a:p>
              <a:p>
                <a:endParaRPr lang="cs-CZ" dirty="0">
                  <a:latin typeface="Calibri"/>
                  <a:cs typeface="Calibri"/>
                </a:endParaRPr>
              </a:p>
              <a:p>
                <a:pPr marL="285750" indent="-285750">
                  <a:buFont typeface="Wingdings" pitchFamily="2" charset="2"/>
                  <a:buChar char="§"/>
                </a:pPr>
                <a:r>
                  <a:rPr lang="cs-CZ" dirty="0" smtClean="0">
                    <a:latin typeface="Calibri"/>
                    <a:cs typeface="Calibri"/>
                  </a:rPr>
                  <a:t>Další veličiny: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b="1" dirty="0" smtClean="0">
                    <a:latin typeface="Calibri"/>
                    <a:cs typeface="Calibri"/>
                  </a:rPr>
                  <a:t>Perioda – </a:t>
                </a:r>
                <a:r>
                  <a:rPr lang="cs-CZ" b="1" i="1" dirty="0" smtClean="0">
                    <a:latin typeface="Calibri"/>
                    <a:cs typeface="Calibri"/>
                  </a:rPr>
                  <a:t>T = </a:t>
                </a:r>
                <a:r>
                  <a:rPr lang="cs-CZ" dirty="0" smtClean="0">
                    <a:latin typeface="Calibri"/>
                    <a:cs typeface="Calibri"/>
                  </a:rPr>
                  <a:t>je doba, za kterou hmotný bod opíše celou kružnici a jeho </a:t>
                </a:r>
                <a:r>
                  <a:rPr lang="cs-CZ" dirty="0" err="1" smtClean="0">
                    <a:latin typeface="Calibri"/>
                    <a:cs typeface="Calibri"/>
                  </a:rPr>
                  <a:t>průvodič</a:t>
                </a:r>
                <a:r>
                  <a:rPr lang="cs-CZ" dirty="0" smtClean="0">
                    <a:latin typeface="Calibri"/>
                    <a:cs typeface="Calibri"/>
                  </a:rPr>
                  <a:t> úhlovou dráhu </a:t>
                </a:r>
                <a:r>
                  <a:rPr lang="el-GR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ϕ</a:t>
                </a:r>
                <a:r>
                  <a:rPr lang="cs-CZ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=2</a:t>
                </a:r>
                <a:r>
                  <a:rPr lang="el-GR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π</a:t>
                </a:r>
                <a:r>
                  <a:rPr lang="cs-CZ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	</a:t>
                </a:r>
                <a:r>
                  <a:rPr lang="cs-CZ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jednotkou je</a:t>
                </a:r>
                <a:r>
                  <a:rPr lang="cs-CZ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 s 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b="1" dirty="0" smtClean="0">
                    <a:latin typeface="Calibri"/>
                    <a:cs typeface="Calibri"/>
                  </a:rPr>
                  <a:t>Frekvence – </a:t>
                </a:r>
                <a:r>
                  <a:rPr lang="cs-CZ" b="1" i="1" dirty="0" smtClean="0">
                    <a:latin typeface="Calibri"/>
                    <a:cs typeface="Calibri"/>
                  </a:rPr>
                  <a:t>f = </a:t>
                </a:r>
                <a:r>
                  <a:rPr lang="cs-CZ" dirty="0">
                    <a:latin typeface="Calibri"/>
                    <a:cs typeface="Calibri"/>
                  </a:rPr>
                  <a:t>f</a:t>
                </a:r>
                <a:r>
                  <a:rPr lang="cs-CZ" dirty="0" smtClean="0">
                    <a:latin typeface="Calibri"/>
                    <a:cs typeface="Calibri"/>
                  </a:rPr>
                  <a:t>rekvence je dána počtem oběhů  hmotného bodu po kružnici za jednotku času  </a:t>
                </a:r>
                <a:r>
                  <a:rPr lang="cs-CZ" b="1" i="1" dirty="0" smtClean="0">
                    <a:latin typeface="Calibri"/>
                    <a:cs typeface="Calibri"/>
                  </a:rPr>
                  <a:t>f=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  <a:cs typeface="Calibri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Calibri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Calibri"/>
                          </a:rPr>
                          <m:t>𝑻</m:t>
                        </m:r>
                      </m:den>
                    </m:f>
                  </m:oMath>
                </a14:m>
                <a:r>
                  <a:rPr lang="cs-CZ" b="1" i="1" dirty="0" smtClean="0">
                    <a:latin typeface="Calibri"/>
                    <a:cs typeface="Calibri"/>
                  </a:rPr>
                  <a:t>	</a:t>
                </a:r>
                <a:r>
                  <a:rPr lang="cs-CZ" dirty="0" smtClean="0">
                    <a:latin typeface="Calibri"/>
                    <a:cs typeface="Calibri"/>
                  </a:rPr>
                  <a:t>jednotkou je </a:t>
                </a:r>
                <a:r>
                  <a:rPr lang="cs-CZ" b="1" dirty="0" smtClean="0">
                    <a:latin typeface="Calibri"/>
                    <a:cs typeface="Calibri"/>
                  </a:rPr>
                  <a:t>s</a:t>
                </a:r>
                <a:r>
                  <a:rPr lang="cs-CZ" b="1" baseline="30000" dirty="0" smtClean="0">
                    <a:latin typeface="Calibri"/>
                    <a:cs typeface="Calibri"/>
                  </a:rPr>
                  <a:t>-1</a:t>
                </a: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798857"/>
                <a:ext cx="5139929" cy="436908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949" t="-697" r="-1423" b="-1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823497" y="4509120"/>
            <a:ext cx="3212999" cy="203132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Oběžná doba a frekvence mají u rovnoměrného pohybu po kružnici stálé hodnoty. Pohyby se stálou periodou a frekvencí nazýváme – </a:t>
            </a:r>
            <a:r>
              <a:rPr lang="cs-CZ" b="1" i="1" dirty="0" smtClean="0"/>
              <a:t>pohyby periodické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Jejich průběh se periodicky opakuje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977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467545" y="980728"/>
                <a:ext cx="8280920" cy="34241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Pomocí periody </a:t>
                </a:r>
                <a:r>
                  <a:rPr lang="cs-CZ" b="1" i="1" dirty="0" smtClean="0"/>
                  <a:t>T</a:t>
                </a:r>
                <a:r>
                  <a:rPr lang="cs-CZ" dirty="0" smtClean="0"/>
                  <a:t> nebo frekvence </a:t>
                </a:r>
                <a:r>
                  <a:rPr lang="cs-CZ" b="1" i="1" dirty="0" smtClean="0"/>
                  <a:t>f </a:t>
                </a:r>
                <a:r>
                  <a:rPr lang="cs-CZ" dirty="0" smtClean="0"/>
                  <a:t>můžeme vyjádřit úhlovou rychlost </a:t>
                </a:r>
                <a:r>
                  <a:rPr lang="el-GR" b="1" dirty="0" smtClean="0">
                    <a:latin typeface="Calibri"/>
                    <a:cs typeface="Calibri"/>
                  </a:rPr>
                  <a:t>ω</a:t>
                </a:r>
                <a:r>
                  <a:rPr lang="cs-CZ" dirty="0" smtClean="0">
                    <a:latin typeface="Calibri"/>
                    <a:cs typeface="Calibri"/>
                  </a:rPr>
                  <a:t>. Tento vztah vypadá následovně:</a:t>
                </a:r>
                <a:endParaRPr lang="cs-CZ" dirty="0">
                  <a:latin typeface="Calibri"/>
                  <a:cs typeface="Calibri"/>
                </a:endParaRPr>
              </a:p>
              <a:p>
                <a:pPr algn="ctr"/>
                <a:r>
                  <a:rPr lang="el-GR" b="1" dirty="0" smtClean="0">
                    <a:solidFill>
                      <a:srgbClr val="FF0000"/>
                    </a:solidFill>
                    <a:latin typeface="Calibri"/>
                    <a:cs typeface="Calibri"/>
                  </a:rPr>
                  <a:t>ω</a:t>
                </a:r>
                <a:r>
                  <a:rPr lang="cs-CZ" b="1" dirty="0" smtClean="0">
                    <a:solidFill>
                      <a:srgbClr val="FF0000"/>
                    </a:solidFill>
                    <a:latin typeface="Calibri"/>
                    <a:cs typeface="Calibri"/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Calibri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Calibri"/>
                          </a:rPr>
                          <m:t>𝟐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Calibri"/>
                          </a:rPr>
                          <m:t>𝝅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cs typeface="Calibri"/>
                          </a:rPr>
                          <m:t>𝟏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latin typeface="Calibri"/>
                    <a:cs typeface="Calibri"/>
                  </a:rPr>
                  <a:t>=2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Calibri"/>
                      </a:rPr>
                      <m:t>𝝅</m:t>
                    </m:r>
                    <m:r>
                      <a:rPr lang="cs-CZ" b="1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Calibri"/>
                      </a:rPr>
                      <m:t>𝒇</m:t>
                    </m:r>
                  </m:oMath>
                </a14:m>
                <a:endParaRPr lang="cs-CZ" b="1" dirty="0" smtClean="0">
                  <a:solidFill>
                    <a:srgbClr val="FF0000"/>
                  </a:solidFill>
                  <a:latin typeface="Calibri"/>
                  <a:cs typeface="Calibri"/>
                </a:endParaRPr>
              </a:p>
              <a:p>
                <a:pPr algn="ctr"/>
                <a:endParaRPr lang="cs-CZ" b="1" dirty="0" smtClean="0">
                  <a:solidFill>
                    <a:srgbClr val="FF0000"/>
                  </a:solidFill>
                  <a:latin typeface="Calibri"/>
                  <a:cs typeface="Calibri"/>
                </a:endParaRPr>
              </a:p>
              <a:p>
                <a:r>
                  <a:rPr lang="cs-CZ" dirty="0" smtClean="0">
                    <a:latin typeface="Calibri"/>
                    <a:cs typeface="Calibri"/>
                  </a:rPr>
                  <a:t>U rovnoměrného pohybu hmotného bodu po kružnici se sice velikost rychlosti nemění, ale mění se její směr. Toto zrychlení nazýváme </a:t>
                </a:r>
                <a:r>
                  <a:rPr lang="cs-CZ" b="1" i="1" dirty="0" smtClean="0">
                    <a:latin typeface="Calibri"/>
                    <a:cs typeface="Calibri"/>
                  </a:rPr>
                  <a:t>dostředivé zrychlení </a:t>
                </a:r>
                <a:r>
                  <a:rPr lang="cs-CZ" i="1" dirty="0" smtClean="0">
                    <a:latin typeface="Calibri"/>
                    <a:cs typeface="Calibri"/>
                  </a:rPr>
                  <a:t> </a:t>
                </a:r>
                <a:r>
                  <a:rPr lang="cs-CZ" dirty="0" smtClean="0">
                    <a:latin typeface="Calibri"/>
                    <a:cs typeface="Calibri"/>
                  </a:rPr>
                  <a:t>a značíme </a:t>
                </a:r>
                <a:r>
                  <a:rPr lang="cs-CZ" b="1" i="1" dirty="0" smtClean="0">
                    <a:latin typeface="Calibri"/>
                    <a:cs typeface="Calibri"/>
                  </a:rPr>
                  <a:t>a</a:t>
                </a:r>
                <a:r>
                  <a:rPr lang="cs-CZ" b="1" i="1" baseline="-25000" dirty="0" smtClean="0">
                    <a:latin typeface="Calibri"/>
                    <a:cs typeface="Calibri"/>
                  </a:rPr>
                  <a:t>d </a:t>
                </a:r>
                <a:r>
                  <a:rPr lang="cs-CZ" b="1" i="1" dirty="0" smtClean="0">
                    <a:latin typeface="Calibri"/>
                    <a:cs typeface="Calibri"/>
                  </a:rPr>
                  <a:t> </a:t>
                </a:r>
                <a:r>
                  <a:rPr lang="cs-CZ" i="1" dirty="0" smtClean="0">
                    <a:latin typeface="Calibri"/>
                    <a:cs typeface="Calibri"/>
                  </a:rPr>
                  <a:t>- </a:t>
                </a:r>
                <a:r>
                  <a:rPr lang="cs-CZ" dirty="0" smtClean="0">
                    <a:latin typeface="Calibri"/>
                    <a:cs typeface="Calibri"/>
                  </a:rPr>
                  <a:t>platí následující vztahy:</a:t>
                </a:r>
                <a:endParaRPr lang="cs-CZ" dirty="0">
                  <a:latin typeface="Calibri"/>
                  <a:cs typeface="Calibri"/>
                </a:endParaRPr>
              </a:p>
              <a:p>
                <a:pPr algn="ctr"/>
                <a:r>
                  <a:rPr lang="cs-CZ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a</a:t>
                </a:r>
                <a:r>
                  <a:rPr lang="cs-CZ" b="1" baseline="-250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/>
                    <a:cs typeface="Calibri"/>
                  </a:rPr>
                  <a:t>d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  <a:cs typeface="Calibri"/>
                      </a:rPr>
                      <m:t>=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  <a:cs typeface="Calibri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  <a:cs typeface="Calibri"/>
                          </a:rPr>
                          <m:t>𝝎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  <a:cs typeface="Calibri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  <a:cs typeface="Calibri"/>
                      </a:rPr>
                      <m:t>𝒓</m:t>
                    </m:r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</a:t>
                </a:r>
                <a:r>
                  <a:rPr lang="cs-CZ" dirty="0" smtClean="0"/>
                  <a:t>nebo       </a:t>
                </a:r>
                <a:r>
                  <a:rPr lang="cs-CZ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  <a:r>
                  <a:rPr lang="cs-CZ" b="1" baseline="-250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Cambria Math"/>
                          </a:rPr>
                          <m:t>𝒓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algn="ctr"/>
                <a:endParaRPr lang="cs-CZ" b="1" dirty="0"/>
              </a:p>
              <a:p>
                <a:pPr algn="ctr"/>
                <a:r>
                  <a:rPr lang="cs-CZ" b="1" dirty="0" smtClean="0"/>
                  <a:t>Ze vztahů je zřejmé, že dostředivé zrychlení  ad roste s druhou mocninou úhlové rychlosti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𝝎</m:t>
                    </m:r>
                  </m:oMath>
                </a14:m>
                <a:r>
                  <a:rPr lang="cs-CZ" b="1" dirty="0" smtClean="0"/>
                  <a:t> nebo s druhou mocninou rychlosti </a:t>
                </a:r>
                <a:r>
                  <a:rPr lang="cs-CZ" b="1" i="1" dirty="0" smtClean="0">
                    <a:solidFill>
                      <a:srgbClr val="FF0000"/>
                    </a:solidFill>
                  </a:rPr>
                  <a:t>v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5" y="980728"/>
                <a:ext cx="8280920" cy="342414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63" t="-890" r="-589" b="-1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33129" y="4509120"/>
            <a:ext cx="3349752" cy="1868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225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106</TotalTime>
  <Words>116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Pohyb hmotného bodu po kružnici</vt:lpstr>
      <vt:lpstr>Základní pojmy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Efram</dc:creator>
  <cp:lastModifiedBy>Dum</cp:lastModifiedBy>
  <cp:revision>13</cp:revision>
  <dcterms:created xsi:type="dcterms:W3CDTF">2011-10-02T18:49:25Z</dcterms:created>
  <dcterms:modified xsi:type="dcterms:W3CDTF">2015-06-04T15:36:18Z</dcterms:modified>
</cp:coreProperties>
</file>