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wdp" ContentType="image/vnd.ms-photo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2"/>
  </p:notesMasterIdLst>
  <p:handoutMasterIdLst>
    <p:handoutMasterId r:id="rId13"/>
  </p:handoutMasterIdLst>
  <p:sldIdLst>
    <p:sldId id="272" r:id="rId3"/>
    <p:sldId id="273" r:id="rId4"/>
    <p:sldId id="282" r:id="rId5"/>
    <p:sldId id="275" r:id="rId6"/>
    <p:sldId id="276" r:id="rId7"/>
    <p:sldId id="277" r:id="rId8"/>
    <p:sldId id="278" r:id="rId9"/>
    <p:sldId id="280" r:id="rId10"/>
    <p:sldId id="281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EF8E4"/>
    <a:srgbClr val="FEF9E8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897" autoAdjust="0"/>
    <p:restoredTop sz="94660"/>
  </p:normalViewPr>
  <p:slideViewPr>
    <p:cSldViewPr snapToGrid="0">
      <p:cViewPr varScale="1">
        <p:scale>
          <a:sx n="79" d="100"/>
          <a:sy n="79" d="100"/>
        </p:scale>
        <p:origin x="-114" y="-582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1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8.6.2015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8.6.2015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microsoft.com/office/2007/relationships/hdphoto" Target="../media/hdphoto6.wdp"/><Relationship Id="rId3" Type="http://schemas.microsoft.com/office/2007/relationships/hdphoto" Target="../media/hdphoto1.wdp"/><Relationship Id="rId7" Type="http://schemas.microsoft.com/office/2007/relationships/hdphoto" Target="../media/hdphoto3.wdp"/><Relationship Id="rId12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11" Type="http://schemas.microsoft.com/office/2007/relationships/hdphoto" Target="../media/hdphoto5.wdp"/><Relationship Id="rId5" Type="http://schemas.microsoft.com/office/2007/relationships/hdphoto" Target="../media/hdphoto2.wdp"/><Relationship Id="rId15" Type="http://schemas.microsoft.com/office/2007/relationships/hdphoto" Target="../media/hdphoto7.wdp"/><Relationship Id="rId10" Type="http://schemas.openxmlformats.org/officeDocument/2006/relationships/image" Target="../media/image8.png"/><Relationship Id="rId4" Type="http://schemas.openxmlformats.org/officeDocument/2006/relationships/image" Target="../media/image5.png"/><Relationship Id="rId9" Type="http://schemas.microsoft.com/office/2007/relationships/hdphoto" Target="../media/hdphoto4.wdp"/><Relationship Id="rId14" Type="http://schemas.openxmlformats.org/officeDocument/2006/relationships/image" Target="../media/image10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13" Type="http://schemas.microsoft.com/office/2007/relationships/hdphoto" Target="../media/hdphoto12.wdp"/><Relationship Id="rId3" Type="http://schemas.microsoft.com/office/2007/relationships/hdphoto" Target="../media/hdphoto8.wdp"/><Relationship Id="rId7" Type="http://schemas.microsoft.com/office/2007/relationships/hdphoto" Target="../media/hdphoto1.wdp"/><Relationship Id="rId12" Type="http://schemas.openxmlformats.org/officeDocument/2006/relationships/image" Target="../media/image15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.png"/><Relationship Id="rId11" Type="http://schemas.microsoft.com/office/2007/relationships/hdphoto" Target="../media/hdphoto11.wdp"/><Relationship Id="rId5" Type="http://schemas.microsoft.com/office/2007/relationships/hdphoto" Target="../media/hdphoto9.wdp"/><Relationship Id="rId15" Type="http://schemas.microsoft.com/office/2007/relationships/hdphoto" Target="../media/hdphoto13.wdp"/><Relationship Id="rId10" Type="http://schemas.openxmlformats.org/officeDocument/2006/relationships/image" Target="../media/image14.png"/><Relationship Id="rId4" Type="http://schemas.openxmlformats.org/officeDocument/2006/relationships/image" Target="../media/image12.png"/><Relationship Id="rId9" Type="http://schemas.microsoft.com/office/2007/relationships/hdphoto" Target="../media/hdphoto10.wdp"/><Relationship Id="rId14" Type="http://schemas.openxmlformats.org/officeDocument/2006/relationships/image" Target="../media/image16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Plave, neplave</a:t>
            </a:r>
            <a:endParaRPr lang="cs-CZ" sz="60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vnímání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9601200" y="97536"/>
            <a:ext cx="2499360" cy="938784"/>
          </a:xfrm>
          <a:prstGeom prst="rect">
            <a:avLst/>
          </a:prstGeom>
          <a:solidFill>
            <a:srgbClr val="FEF9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3364992" y="5132832"/>
            <a:ext cx="5135880" cy="113385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34769" b="73604" l="16379" r="899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401" t="33956" r="9600" b="26400"/>
          <a:stretch/>
        </p:blipFill>
        <p:spPr>
          <a:xfrm>
            <a:off x="669413" y="318935"/>
            <a:ext cx="3519827" cy="1746504"/>
          </a:xfrm>
          <a:prstGeom prst="rect">
            <a:avLst/>
          </a:prstGeom>
          <a:ln w="38100">
            <a:solidFill>
              <a:schemeClr val="bg2">
                <a:lumMod val="50000"/>
              </a:schemeClr>
            </a:solidFill>
          </a:ln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44053" b="72876" l="36215" r="60282">
                        <a14:foregroundMark x1="38944" y1="55097" x2="40127" y2="69539"/>
                        <a14:foregroundMark x1="57325" y1="52609" x2="57461" y2="66141"/>
                        <a14:foregroundMark x1="38535" y1="52245" x2="39354" y2="6844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5332" t="43556" r="39735" b="26043"/>
          <a:stretch/>
        </p:blipFill>
        <p:spPr>
          <a:xfrm>
            <a:off x="6041136" y="114301"/>
            <a:ext cx="2279904" cy="2084832"/>
          </a:xfrm>
          <a:prstGeom prst="rect">
            <a:avLst/>
          </a:prstGeom>
          <a:ln w="38100">
            <a:solidFill>
              <a:schemeClr val="bg2">
                <a:lumMod val="50000"/>
              </a:schemeClr>
            </a:solidFill>
          </a:ln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34284" b="81735" l="35714" r="59418">
                        <a14:foregroundMark x1="40127" y1="72330" x2="40127" y2="72330"/>
                        <a14:foregroundMark x1="54823" y1="66687" x2="54823" y2="66687"/>
                        <a14:backgroundMark x1="40400" y1="62925" x2="54413" y2="5637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4934" t="33777" r="40266" b="18223"/>
          <a:stretch/>
        </p:blipFill>
        <p:spPr>
          <a:xfrm>
            <a:off x="9354108" y="268224"/>
            <a:ext cx="1990547" cy="2889504"/>
          </a:xfrm>
          <a:prstGeom prst="rect">
            <a:avLst/>
          </a:prstGeom>
          <a:ln w="38100">
            <a:solidFill>
              <a:schemeClr val="bg2">
                <a:lumMod val="50000"/>
              </a:schemeClr>
            </a:solidFill>
          </a:ln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41566" b="63471" l="38126" r="5505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8000" t="41777" r="44533" b="36179"/>
          <a:stretch/>
        </p:blipFill>
        <p:spPr>
          <a:xfrm>
            <a:off x="209707" y="3157728"/>
            <a:ext cx="1597152" cy="1511808"/>
          </a:xfrm>
          <a:prstGeom prst="rect">
            <a:avLst/>
          </a:prstGeom>
          <a:ln w="38100">
            <a:solidFill>
              <a:schemeClr val="bg2">
                <a:lumMod val="50000"/>
              </a:schemeClr>
            </a:solidFill>
          </a:ln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30947" b="54551" l="38899" r="5746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8000" t="27022" r="40933" b="42578"/>
          <a:stretch/>
        </p:blipFill>
        <p:spPr>
          <a:xfrm>
            <a:off x="9726168" y="4090416"/>
            <a:ext cx="1926336" cy="2084832"/>
          </a:xfrm>
          <a:prstGeom prst="rect">
            <a:avLst/>
          </a:prstGeom>
          <a:ln w="38100">
            <a:solidFill>
              <a:schemeClr val="bg2">
                <a:lumMod val="50000"/>
              </a:schemeClr>
            </a:solidFill>
          </a:ln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13">
                    <a14:imgEffect>
                      <a14:backgroundRemoval t="26942" b="84648" l="27025" r="64650">
                        <a14:backgroundMark x1="44268" y1="68447" x2="50819" y2="69539"/>
                        <a14:backgroundMark x1="46133" y1="36954" x2="45860" y2="2845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6534" t="26490" r="34933" b="15199"/>
          <a:stretch/>
        </p:blipFill>
        <p:spPr>
          <a:xfrm>
            <a:off x="2910624" y="2659036"/>
            <a:ext cx="2867165" cy="3254083"/>
          </a:xfrm>
          <a:prstGeom prst="rect">
            <a:avLst/>
          </a:prstGeom>
          <a:ln w="38100">
            <a:solidFill>
              <a:schemeClr val="bg2">
                <a:lumMod val="50000"/>
              </a:schemeClr>
            </a:solidFill>
          </a:ln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 xmlns="">
                  <a14:imgLayer r:embed="rId15">
                    <a14:imgEffect>
                      <a14:backgroundRemoval t="43022" b="58313" l="36488" r="5359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3067" t="40355" r="43333" b="37778"/>
          <a:stretch/>
        </p:blipFill>
        <p:spPr>
          <a:xfrm>
            <a:off x="6583680" y="3779520"/>
            <a:ext cx="2157984" cy="1499616"/>
          </a:xfrm>
          <a:prstGeom prst="rect">
            <a:avLst/>
          </a:prstGeom>
          <a:ln w="38100">
            <a:solidFill>
              <a:schemeClr val="bg2">
                <a:lumMod val="50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xmlns="" val="29125528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50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1" dur="250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7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 tmFilter="0, 0; .2, .5; .8, .5; 1, 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3" dur="250" autoRev="1" fill="hold"/>
                                        <p:tgtEl>
                                          <p:spTgt spid="1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500" tmFilter="0, 0; .2, .5; .8, .5; 1, 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9" dur="250" autoRev="1" fill="hold"/>
                                        <p:tgtEl>
                                          <p:spTgt spid="1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9570720" y="85344"/>
            <a:ext cx="2499360" cy="101193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328416" y="5181600"/>
            <a:ext cx="5172456" cy="110947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62" b="100000" l="537" r="97688">
                        <a14:backgroundMark x1="3509" y1="55059" x2="35838" y2="4904"/>
                        <a14:backgroundMark x1="41784" y1="3476" x2="44467" y2="559"/>
                        <a14:backgroundMark x1="54170" y1="745" x2="69901" y2="4736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638684" y="312041"/>
            <a:ext cx="3240630" cy="2155695"/>
          </a:xfrm>
          <a:prstGeom prst="rect">
            <a:avLst/>
          </a:prstGeom>
          <a:ln w="38100">
            <a:solidFill>
              <a:schemeClr val="bg2">
                <a:lumMod val="50000"/>
              </a:schemeClr>
            </a:solidFill>
          </a:ln>
        </p:spPr>
      </p:pic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36286" b="63471" l="39536" r="599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8800" t="36088" r="39734" b="36178"/>
          <a:stretch/>
        </p:blipFill>
        <p:spPr>
          <a:xfrm>
            <a:off x="4427831" y="1097279"/>
            <a:ext cx="1962912" cy="1901952"/>
          </a:xfrm>
          <a:prstGeom prst="rect">
            <a:avLst/>
          </a:prstGeom>
          <a:ln w="38100">
            <a:solidFill>
              <a:schemeClr val="bg2">
                <a:lumMod val="50000"/>
              </a:schemeClr>
            </a:solidFill>
          </a:ln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34769" b="73604" l="16379" r="899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401" t="33956" r="9600" b="26400"/>
          <a:stretch/>
        </p:blipFill>
        <p:spPr>
          <a:xfrm>
            <a:off x="186541" y="57913"/>
            <a:ext cx="3519827" cy="1746504"/>
          </a:xfrm>
          <a:prstGeom prst="rect">
            <a:avLst/>
          </a:prstGeom>
          <a:ln w="38100">
            <a:solidFill>
              <a:schemeClr val="bg2">
                <a:lumMod val="50000"/>
              </a:schemeClr>
            </a:solidFill>
          </a:ln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45692" b="64684" l="33167" r="65605">
                        <a14:backgroundMark x1="61192" y1="56007" x2="61192" y2="5388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2933" t="45156" r="32134" b="35466"/>
          <a:stretch/>
        </p:blipFill>
        <p:spPr>
          <a:xfrm flipV="1">
            <a:off x="430593" y="3752088"/>
            <a:ext cx="3194304" cy="1328928"/>
          </a:xfrm>
          <a:prstGeom prst="rect">
            <a:avLst/>
          </a:prstGeom>
          <a:ln w="38100">
            <a:solidFill>
              <a:schemeClr val="bg2">
                <a:lumMod val="50000"/>
              </a:schemeClr>
            </a:solidFill>
          </a:ln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48544" b="67536" l="30528" r="6041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0533" t="48356" r="39867" b="31377"/>
          <a:stretch/>
        </p:blipFill>
        <p:spPr>
          <a:xfrm>
            <a:off x="9172690" y="4416552"/>
            <a:ext cx="2706624" cy="1389888"/>
          </a:xfrm>
          <a:prstGeom prst="rect">
            <a:avLst/>
          </a:prstGeom>
          <a:ln w="38100">
            <a:solidFill>
              <a:schemeClr val="bg2">
                <a:lumMod val="50000"/>
              </a:schemeClr>
            </a:solidFill>
          </a:ln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13">
                    <a14:imgEffect>
                      <a14:backgroundRemoval t="8485" b="82485" l="37237" r="68174">
                        <a14:foregroundMark x1="59693" y1="21879" x2="59693" y2="21879"/>
                        <a14:backgroundMark x1="40065" y1="31273" x2="38853" y2="5866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5541" t="8000" r="29852" b="20000"/>
          <a:stretch/>
        </p:blipFill>
        <p:spPr>
          <a:xfrm>
            <a:off x="7220576" y="1417041"/>
            <a:ext cx="1063059" cy="2948897"/>
          </a:xfrm>
          <a:prstGeom prst="rect">
            <a:avLst/>
          </a:prstGeom>
          <a:ln w="38100">
            <a:solidFill>
              <a:schemeClr val="bg2">
                <a:lumMod val="50000"/>
              </a:schemeClr>
            </a:solidFill>
          </a:ln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 xmlns="">
                  <a14:imgLayer r:embed="rId15">
                    <a14:imgEffect>
                      <a14:backgroundRemoval t="23301" b="57039" l="50637" r="80801">
                        <a14:foregroundMark x1="51729" y1="46238" x2="54686" y2="55279"/>
                        <a14:foregroundMark x1="61738" y1="25607" x2="65332" y2="35740"/>
                        <a14:foregroundMark x1="73066" y1="24515" x2="79072" y2="31675"/>
                        <a14:backgroundMark x1="58553" y1="29308" x2="59190" y2="56007"/>
                        <a14:backgroundMark x1="59736" y1="36650" x2="78389" y2="4569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9867" t="21155" r="17733" b="42222"/>
          <a:stretch/>
        </p:blipFill>
        <p:spPr>
          <a:xfrm>
            <a:off x="4296715" y="4114911"/>
            <a:ext cx="2351167" cy="1993170"/>
          </a:xfrm>
          <a:prstGeom prst="rect">
            <a:avLst/>
          </a:prstGeom>
          <a:ln w="38100">
            <a:solidFill>
              <a:schemeClr val="bg2">
                <a:lumMod val="50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xmlns="" val="32134173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5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0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1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r>
              <a:rPr lang="cs-CZ" dirty="0" smtClean="0"/>
              <a:t>Vlastní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vnímání,  příroda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musí přijít na to, co plave a co neplave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Dítě bude znát fyzikální vlastnosti jednotlivých předmětů ve vztahu k vodě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Děti klikají na předměty.  Po kliknutí na předmět, který </a:t>
            </a:r>
            <a:r>
              <a:rPr lang="cs-CZ" dirty="0" smtClean="0"/>
              <a:t>neplave, předmět </a:t>
            </a:r>
            <a:r>
              <a:rPr lang="cs-CZ" dirty="0" smtClean="0"/>
              <a:t>zmizí a v opačném případě obrázek zůstává a pouze se zahýbe.</a:t>
            </a:r>
          </a:p>
          <a:p>
            <a:r>
              <a:rPr lang="cs-CZ" dirty="0" smtClean="0"/>
              <a:t>S dětmi tyto pokusy zároveň zkoušíme v praxi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Zaměřovat se na to, co je z poznávacího hlediska důležité</a:t>
            </a:r>
          </a:p>
          <a:p>
            <a:r>
              <a:rPr lang="cs-CZ" dirty="0"/>
              <a:t>Navrhnout další varianty řešení (co by se stalo, </a:t>
            </a:r>
            <a:r>
              <a:rPr lang="cs-CZ" dirty="0" smtClean="0"/>
              <a:t>kdyby…)</a:t>
            </a:r>
            <a:endParaRPr lang="cs-CZ" dirty="0"/>
          </a:p>
          <a:p>
            <a:r>
              <a:rPr lang="cs-CZ" dirty="0"/>
              <a:t>E</a:t>
            </a:r>
            <a:r>
              <a:rPr lang="cs-CZ" dirty="0" smtClean="0"/>
              <a:t>xperimentovat </a:t>
            </a:r>
            <a:r>
              <a:rPr lang="cs-CZ" dirty="0"/>
              <a:t>s materiály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9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264</Words>
  <Application>Microsoft Office PowerPoint</Application>
  <PresentationFormat>Vlastní</PresentationFormat>
  <Paragraphs>49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Sheer Green 16x9</vt:lpstr>
      <vt:lpstr>Plave, neplave</vt:lpstr>
      <vt:lpstr>Snímek 2</vt:lpstr>
      <vt:lpstr>Snímek 3</vt:lpstr>
      <vt:lpstr>Použité odkazy</vt:lpstr>
      <vt:lpstr>Metodický pokyn Integrovaný blok: vnímání,  příroda</vt:lpstr>
      <vt:lpstr>Studijní materiály </vt:lpstr>
      <vt:lpstr>   Práce s interaktivním výukovým materiálem </vt:lpstr>
      <vt:lpstr>Prvky polytechnické výchovy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2015-06-08T12:48:19Z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