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7"/>
  </p:notesMasterIdLst>
  <p:sldIdLst>
    <p:sldId id="310" r:id="rId5"/>
    <p:sldId id="326" r:id="rId6"/>
    <p:sldId id="329" r:id="rId7"/>
    <p:sldId id="327" r:id="rId8"/>
    <p:sldId id="333" r:id="rId9"/>
    <p:sldId id="334" r:id="rId10"/>
    <p:sldId id="337" r:id="rId11"/>
    <p:sldId id="336" r:id="rId12"/>
    <p:sldId id="335" r:id="rId13"/>
    <p:sldId id="338" r:id="rId14"/>
    <p:sldId id="325" r:id="rId15"/>
    <p:sldId id="324" r:id="rId16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105" d="100"/>
          <a:sy n="105" d="100"/>
        </p:scale>
        <p:origin x="-78" y="-58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8.6.2015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8.6.2015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Druhy rýmů a rýmových schémat</a:t>
            </a:r>
          </a:p>
          <a:p>
            <a:endParaRPr lang="cs-CZ" sz="3600" b="1" dirty="0" smtClean="0"/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Gymnázium Dr. Emila Holuba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Mgr. Helena Drahošová</a:t>
            </a:r>
          </a:p>
          <a:p>
            <a:pPr algn="l"/>
            <a:r>
              <a:rPr lang="cs-CZ" dirty="0" smtClean="0"/>
              <a:t>Předmět: Český jazyk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prezentace je určena pro žáky sedmých tříd a odpovídajících ročníků víceletých gymnázií a slouží k naučení druhů rýmů a rýmových schémat a k jejich procvičení. Dále je ponechán prostor k vlastní tvorbě jednoduchých básní.</a:t>
            </a:r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793874"/>
          </a:xfrm>
        </p:spPr>
        <p:txBody>
          <a:bodyPr/>
          <a:lstStyle/>
          <a:p>
            <a:r>
              <a:rPr lang="cs-CZ" dirty="0" smtClean="0"/>
              <a:t>Základní druhy rýmů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491630"/>
            <a:ext cx="6858000" cy="2451720"/>
          </a:xfrm>
        </p:spPr>
        <p:txBody>
          <a:bodyPr>
            <a:normAutofit/>
          </a:bodyPr>
          <a:lstStyle/>
          <a:p>
            <a:r>
              <a:rPr lang="cs-CZ" i="1" u="sng" dirty="0" smtClean="0"/>
              <a:t>                             </a:t>
            </a:r>
            <a:r>
              <a:rPr lang="cs-CZ" b="1" u="sng" dirty="0" smtClean="0"/>
              <a:t>            </a:t>
            </a:r>
            <a:endParaRPr lang="cs-CZ" dirty="0"/>
          </a:p>
          <a:p>
            <a:r>
              <a:rPr lang="cs-CZ" sz="2200" b="1" dirty="0" smtClean="0"/>
              <a:t>SDRUŽENÝ</a:t>
            </a:r>
          </a:p>
          <a:p>
            <a:r>
              <a:rPr lang="cs-CZ" sz="2200" b="1" dirty="0" smtClean="0"/>
              <a:t>STŘÍDAVÝ</a:t>
            </a:r>
          </a:p>
          <a:p>
            <a:r>
              <a:rPr lang="cs-CZ" sz="2200" b="1" dirty="0" smtClean="0"/>
              <a:t>OBKROČNÝ</a:t>
            </a:r>
          </a:p>
          <a:p>
            <a:r>
              <a:rPr lang="cs-CZ" sz="2200" b="1" dirty="0" smtClean="0"/>
              <a:t>PŘERÝVANÝ</a:t>
            </a:r>
          </a:p>
          <a:p>
            <a:r>
              <a:rPr lang="cs-CZ" b="1" dirty="0"/>
              <a:t>	</a:t>
            </a: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xmlns="" val="4264570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865882"/>
          </a:xfrm>
        </p:spPr>
        <p:txBody>
          <a:bodyPr/>
          <a:lstStyle/>
          <a:p>
            <a:r>
              <a:rPr lang="cs-CZ" dirty="0" smtClean="0"/>
              <a:t>Rýmové schéma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851670"/>
            <a:ext cx="7992888" cy="2091680"/>
          </a:xfrm>
        </p:spPr>
        <p:txBody>
          <a:bodyPr>
            <a:normAutofit/>
          </a:bodyPr>
          <a:lstStyle/>
          <a:p>
            <a:r>
              <a:rPr lang="cs-CZ" b="1" u="sng" dirty="0"/>
              <a:t> </a:t>
            </a:r>
            <a:r>
              <a:rPr lang="cs-CZ" b="1" u="sng" dirty="0" smtClean="0"/>
              <a:t>           </a:t>
            </a:r>
            <a:r>
              <a:rPr lang="cs-CZ" i="1" u="sng" dirty="0" smtClean="0"/>
              <a:t>druh                                </a:t>
            </a:r>
            <a:r>
              <a:rPr lang="cs-CZ" i="1" u="sng" dirty="0"/>
              <a:t>rýmové schéma                     příklad	</a:t>
            </a:r>
            <a:r>
              <a:rPr lang="cs-CZ" i="1" u="sng" dirty="0" smtClean="0"/>
              <a:t>                             </a:t>
            </a:r>
            <a:r>
              <a:rPr lang="cs-CZ" b="1" u="sng" dirty="0" smtClean="0"/>
              <a:t>            </a:t>
            </a:r>
            <a:endParaRPr lang="cs-CZ" dirty="0"/>
          </a:p>
          <a:p>
            <a:r>
              <a:rPr lang="cs-CZ" b="1" dirty="0"/>
              <a:t>SDRUŽENÝ	– 	AABB	</a:t>
            </a:r>
            <a:r>
              <a:rPr lang="cs-CZ" dirty="0"/>
              <a:t>pes – les – fouká - louka</a:t>
            </a:r>
          </a:p>
          <a:p>
            <a:r>
              <a:rPr lang="cs-CZ" b="1" dirty="0"/>
              <a:t>STŘÍDAVÝ  	– 	ABAB 	</a:t>
            </a:r>
            <a:r>
              <a:rPr lang="cs-CZ" dirty="0"/>
              <a:t>pes – louka – les - fouká</a:t>
            </a:r>
          </a:p>
          <a:p>
            <a:r>
              <a:rPr lang="cs-CZ" b="1" dirty="0"/>
              <a:t>OBKROČNÝ	– 	ABBA 	</a:t>
            </a:r>
            <a:r>
              <a:rPr lang="cs-CZ" dirty="0"/>
              <a:t>pes – fouká – louka - les</a:t>
            </a:r>
          </a:p>
          <a:p>
            <a:r>
              <a:rPr lang="cs-CZ" b="1" dirty="0"/>
              <a:t>PŘERÝVANÝ 	– </a:t>
            </a:r>
            <a:r>
              <a:rPr lang="cs-CZ" b="1" dirty="0" smtClean="0"/>
              <a:t>	ABCA </a:t>
            </a:r>
            <a:r>
              <a:rPr lang="cs-CZ" b="1" dirty="0"/>
              <a:t>	</a:t>
            </a:r>
            <a:r>
              <a:rPr lang="cs-CZ" dirty="0"/>
              <a:t>pes – fouká – dům - les</a:t>
            </a:r>
          </a:p>
          <a:p>
            <a:r>
              <a:rPr lang="cs-CZ" b="1" dirty="0"/>
              <a:t>		   </a:t>
            </a:r>
            <a:r>
              <a:rPr lang="cs-CZ" b="1" dirty="0" smtClean="0"/>
              <a:t>-</a:t>
            </a:r>
            <a:r>
              <a:rPr lang="cs-CZ" b="1" dirty="0"/>
              <a:t>	</a:t>
            </a:r>
            <a:r>
              <a:rPr lang="cs-CZ" b="1" dirty="0" smtClean="0"/>
              <a:t>  ABCB </a:t>
            </a:r>
            <a:r>
              <a:rPr lang="cs-CZ" b="1" dirty="0"/>
              <a:t>	</a:t>
            </a:r>
            <a:r>
              <a:rPr lang="cs-CZ" dirty="0"/>
              <a:t>pes – fouká – dům – louka</a:t>
            </a:r>
          </a:p>
        </p:txBody>
      </p:sp>
    </p:spTree>
    <p:extLst>
      <p:ext uri="{BB962C8B-B14F-4D97-AF65-F5344CB8AC3E}">
        <p14:creationId xmlns:p14="http://schemas.microsoft.com/office/powerpoint/2010/main" xmlns="" val="240186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219226" y="1013709"/>
            <a:ext cx="302621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i="1" u="sng" dirty="0">
                <a:solidFill>
                  <a:srgbClr val="002060"/>
                </a:solidFill>
              </a:rPr>
              <a:t>Vyberte správné druhy </a:t>
            </a:r>
            <a:r>
              <a:rPr lang="cs-CZ" b="1" i="1" u="sng" dirty="0" smtClean="0">
                <a:solidFill>
                  <a:srgbClr val="002060"/>
                </a:solidFill>
              </a:rPr>
              <a:t>rýmů:</a:t>
            </a:r>
            <a:endParaRPr lang="cs-CZ" b="1" i="1" u="sng" dirty="0">
              <a:solidFill>
                <a:srgbClr val="00206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267744" y="1860962"/>
            <a:ext cx="453650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cs-CZ" dirty="0">
                <a:latin typeface="Times New Roman" panose="02020603050405020304" pitchFamily="18" charset="0"/>
                <a:ea typeface="Times New Roman" panose="02020603050405020304" pitchFamily="18" charset="0"/>
              </a:rPr>
              <a:t>My chlapci z města – co my znali?</a:t>
            </a:r>
          </a:p>
          <a:p>
            <a:pPr>
              <a:spcAft>
                <a:spcPts val="0"/>
              </a:spcAft>
            </a:pPr>
            <a:r>
              <a:rPr lang="cs-CZ" dirty="0">
                <a:latin typeface="Times New Roman" panose="02020603050405020304" pitchFamily="18" charset="0"/>
                <a:ea typeface="Times New Roman" panose="02020603050405020304" pitchFamily="18" charset="0"/>
              </a:rPr>
              <a:t>Sršení jisker pod kladkou,</a:t>
            </a:r>
          </a:p>
          <a:p>
            <a:pPr>
              <a:spcAft>
                <a:spcPts val="0"/>
              </a:spcAft>
            </a:pPr>
            <a:r>
              <a:rPr lang="cs-CZ" dirty="0">
                <a:latin typeface="Times New Roman" panose="02020603050405020304" pitchFamily="18" charset="0"/>
                <a:ea typeface="Times New Roman" panose="02020603050405020304" pitchFamily="18" charset="0"/>
              </a:rPr>
              <a:t>však hvězdy jen tak namátkou,</a:t>
            </a:r>
          </a:p>
          <a:p>
            <a:pPr>
              <a:spcAft>
                <a:spcPts val="0"/>
              </a:spcAft>
            </a:pPr>
            <a:r>
              <a:rPr lang="cs-CZ" dirty="0">
                <a:latin typeface="Times New Roman" panose="02020603050405020304" pitchFamily="18" charset="0"/>
                <a:ea typeface="Times New Roman" panose="02020603050405020304" pitchFamily="18" charset="0"/>
              </a:rPr>
              <a:t>když nad ulicí mihotaly.     </a:t>
            </a:r>
            <a:r>
              <a:rPr lang="cs-CZ" sz="1050" dirty="0">
                <a:latin typeface="Times New Roman" panose="02020603050405020304" pitchFamily="18" charset="0"/>
                <a:ea typeface="Times New Roman" panose="02020603050405020304" pitchFamily="18" charset="0"/>
              </a:rPr>
              <a:t>(J. Seifert)</a:t>
            </a:r>
            <a:endParaRPr lang="cs-CZ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5" name="TextovéPole 4">
            <a:hlinkClick r:id="" action="ppaction://hlinkshowjump?jump=previousslide"/>
          </p:cNvPr>
          <p:cNvSpPr txBox="1"/>
          <p:nvPr/>
        </p:nvSpPr>
        <p:spPr>
          <a:xfrm>
            <a:off x="1219226" y="3252763"/>
            <a:ext cx="11161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hlinkClick r:id="rId2" action="ppaction://hlinksldjump"/>
              </a:rPr>
              <a:t>střídavý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99792" y="3723878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hlinkClick r:id="rId2" action="ppaction://hlinksldjump"/>
              </a:rPr>
              <a:t>obkročný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44008" y="3316153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hlinkClick r:id="" action="ppaction://hlinkshowjump?jump=nextslide"/>
              </a:rPr>
              <a:t>sdružený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60578" y="3630007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hlinkClick r:id="" action="ppaction://hlinkshowjump?jump=previousslide"/>
              </a:rPr>
              <a:t>přerývaný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33557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2286000" y="1079354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spcAft>
                <a:spcPts val="0"/>
              </a:spcAft>
            </a:pPr>
            <a:r>
              <a:rPr lang="cs-CZ" dirty="0">
                <a:latin typeface="Times New Roman" panose="02020603050405020304" pitchFamily="18" charset="0"/>
                <a:ea typeface="Times New Roman" panose="02020603050405020304" pitchFamily="18" charset="0"/>
              </a:rPr>
              <a:t>Znám křišťálovou studánku, </a:t>
            </a:r>
            <a:br>
              <a:rPr lang="cs-CZ" dirty="0"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cs-CZ" dirty="0">
                <a:latin typeface="Times New Roman" panose="02020603050405020304" pitchFamily="18" charset="0"/>
                <a:ea typeface="Times New Roman" panose="02020603050405020304" pitchFamily="18" charset="0"/>
              </a:rPr>
              <a:t>kde nejhlubší je les, </a:t>
            </a:r>
            <a:br>
              <a:rPr lang="cs-CZ" dirty="0"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cs-CZ" dirty="0">
                <a:latin typeface="Times New Roman" panose="02020603050405020304" pitchFamily="18" charset="0"/>
                <a:ea typeface="Times New Roman" panose="02020603050405020304" pitchFamily="18" charset="0"/>
              </a:rPr>
              <a:t>tam roste tmavé kapradí </a:t>
            </a:r>
            <a:br>
              <a:rPr lang="cs-CZ" dirty="0"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cs-CZ" dirty="0">
                <a:latin typeface="Times New Roman" panose="02020603050405020304" pitchFamily="18" charset="0"/>
                <a:ea typeface="Times New Roman" panose="02020603050405020304" pitchFamily="18" charset="0"/>
              </a:rPr>
              <a:t>a vůkol rudý vřes.              </a:t>
            </a:r>
            <a:r>
              <a:rPr lang="cs-CZ" sz="1050" dirty="0">
                <a:latin typeface="Times New Roman" panose="02020603050405020304" pitchFamily="18" charset="0"/>
                <a:ea typeface="Times New Roman" panose="02020603050405020304" pitchFamily="18" charset="0"/>
              </a:rPr>
              <a:t>(J. V. Sládek)</a:t>
            </a:r>
            <a:endParaRPr lang="cs-CZ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TextovéPole 3">
            <a:hlinkClick r:id="" action="ppaction://hlinkshowjump?jump=previousslide"/>
          </p:cNvPr>
          <p:cNvSpPr txBox="1"/>
          <p:nvPr/>
        </p:nvSpPr>
        <p:spPr>
          <a:xfrm>
            <a:off x="1219226" y="3252763"/>
            <a:ext cx="11161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hlinkClick r:id="rId2" action="ppaction://hlinksldjump"/>
              </a:rPr>
              <a:t>střídavý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99792" y="3723878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hlinkClick r:id="rId2" action="ppaction://hlinksldjump"/>
              </a:rPr>
              <a:t>obkročný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44008" y="3316153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hlinkClick r:id="rId2" action="ppaction://hlinksldjump"/>
              </a:rPr>
              <a:t>sdružený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60578" y="3630007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hlinkClick r:id="" action="ppaction://hlinkshowjump?jump=nextslide"/>
              </a:rPr>
              <a:t>přerývaný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96487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2286000" y="1142744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spcAft>
                <a:spcPts val="0"/>
              </a:spcAft>
            </a:pPr>
            <a:r>
              <a:rPr lang="cs-CZ" dirty="0">
                <a:latin typeface="Times New Roman" panose="02020603050405020304" pitchFamily="18" charset="0"/>
                <a:ea typeface="Times New Roman" panose="02020603050405020304" pitchFamily="18" charset="0"/>
              </a:rPr>
              <a:t>Dejte mi, chlapci, trochu hlíny, </a:t>
            </a:r>
            <a:br>
              <a:rPr lang="cs-CZ" dirty="0"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cs-CZ" dirty="0">
                <a:latin typeface="Times New Roman" panose="02020603050405020304" pitchFamily="18" charset="0"/>
                <a:ea typeface="Times New Roman" panose="02020603050405020304" pitchFamily="18" charset="0"/>
              </a:rPr>
              <a:t>chtěl bych si s vámi stavět hráz </a:t>
            </a:r>
            <a:br>
              <a:rPr lang="cs-CZ" dirty="0"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cs-CZ" dirty="0">
                <a:latin typeface="Times New Roman" panose="02020603050405020304" pitchFamily="18" charset="0"/>
                <a:ea typeface="Times New Roman" panose="02020603050405020304" pitchFamily="18" charset="0"/>
              </a:rPr>
              <a:t>a nedívat se na hodiny </a:t>
            </a:r>
            <a:br>
              <a:rPr lang="cs-CZ" dirty="0"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cs-CZ" dirty="0">
                <a:latin typeface="Times New Roman" panose="02020603050405020304" pitchFamily="18" charset="0"/>
                <a:ea typeface="Times New Roman" panose="02020603050405020304" pitchFamily="18" charset="0"/>
              </a:rPr>
              <a:t>a neslyšet, jak míjí čas.       </a:t>
            </a:r>
            <a:r>
              <a:rPr lang="cs-CZ" sz="1050" dirty="0">
                <a:latin typeface="Times New Roman" panose="02020603050405020304" pitchFamily="18" charset="0"/>
                <a:ea typeface="Times New Roman" panose="02020603050405020304" pitchFamily="18" charset="0"/>
              </a:rPr>
              <a:t>(J. Seifert)</a:t>
            </a:r>
            <a:endParaRPr lang="cs-CZ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TextovéPole 3">
            <a:hlinkClick r:id="" action="ppaction://hlinkshowjump?jump=previousslide"/>
          </p:cNvPr>
          <p:cNvSpPr txBox="1"/>
          <p:nvPr/>
        </p:nvSpPr>
        <p:spPr>
          <a:xfrm>
            <a:off x="1219226" y="3252763"/>
            <a:ext cx="11161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hlinkClick r:id="" action="ppaction://hlinkshowjump?jump=nextslide"/>
              </a:rPr>
              <a:t>střídavý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99792" y="3723878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hlinkClick r:id="rId2" action="ppaction://hlinksldjump"/>
              </a:rPr>
              <a:t>obkročný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44008" y="3316153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hlinkClick r:id="rId2" action="ppaction://hlinksldjump"/>
              </a:rPr>
              <a:t>sdružený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60578" y="3630007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hlinkClick r:id="rId2" action="ppaction://hlinksldjump"/>
              </a:rPr>
              <a:t>přerývaný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23485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2286000" y="1173443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spcAft>
                <a:spcPts val="0"/>
              </a:spcAft>
            </a:pPr>
            <a:r>
              <a:rPr lang="cs-CZ" dirty="0">
                <a:latin typeface="Times New Roman" panose="02020603050405020304" pitchFamily="18" charset="0"/>
                <a:ea typeface="Times New Roman" panose="02020603050405020304" pitchFamily="18" charset="0"/>
              </a:rPr>
              <a:t>Halí, </a:t>
            </a:r>
            <a:r>
              <a:rPr lang="cs-CZ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belí</a:t>
            </a:r>
            <a:r>
              <a:rPr lang="cs-CZ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halí, </a:t>
            </a:r>
            <a:r>
              <a:rPr lang="cs-CZ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belí</a:t>
            </a:r>
            <a:r>
              <a:rPr lang="cs-CZ" dirty="0">
                <a:latin typeface="Times New Roman" panose="02020603050405020304" pitchFamily="18" charset="0"/>
                <a:ea typeface="Times New Roman" panose="02020603050405020304" pitchFamily="18" charset="0"/>
              </a:rPr>
              <a:t> –</a:t>
            </a:r>
            <a:br>
              <a:rPr lang="cs-CZ" dirty="0"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cs-CZ" dirty="0">
                <a:latin typeface="Times New Roman" panose="02020603050405020304" pitchFamily="18" charset="0"/>
                <a:ea typeface="Times New Roman" panose="02020603050405020304" pitchFamily="18" charset="0"/>
              </a:rPr>
              <a:t>já mám slona pod postelí,</a:t>
            </a:r>
            <a:br>
              <a:rPr lang="cs-CZ" dirty="0"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cs-CZ" dirty="0">
                <a:latin typeface="Times New Roman" panose="02020603050405020304" pitchFamily="18" charset="0"/>
                <a:ea typeface="Times New Roman" panose="02020603050405020304" pitchFamily="18" charset="0"/>
              </a:rPr>
              <a:t>je to slůně kapesní,</a:t>
            </a:r>
            <a:br>
              <a:rPr lang="cs-CZ" dirty="0"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cs-CZ" dirty="0">
                <a:latin typeface="Times New Roman" panose="02020603050405020304" pitchFamily="18" charset="0"/>
                <a:ea typeface="Times New Roman" panose="02020603050405020304" pitchFamily="18" charset="0"/>
              </a:rPr>
              <a:t>ale zato hodně sní.              </a:t>
            </a:r>
            <a:r>
              <a:rPr lang="cs-CZ" sz="1050" dirty="0">
                <a:latin typeface="Times New Roman" panose="02020603050405020304" pitchFamily="18" charset="0"/>
                <a:ea typeface="Times New Roman" panose="02020603050405020304" pitchFamily="18" charset="0"/>
              </a:rPr>
              <a:t>(J. Žáček)</a:t>
            </a:r>
            <a:endParaRPr lang="cs-CZ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TextovéPole 3">
            <a:hlinkClick r:id="" action="ppaction://hlinkshowjump?jump=previousslide"/>
          </p:cNvPr>
          <p:cNvSpPr txBox="1"/>
          <p:nvPr/>
        </p:nvSpPr>
        <p:spPr>
          <a:xfrm>
            <a:off x="1219226" y="3252763"/>
            <a:ext cx="11161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hlinkClick r:id="rId2" action="ppaction://hlinksldjump"/>
              </a:rPr>
              <a:t>střídavý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99792" y="3723878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hlinkClick r:id="rId2" action="ppaction://hlinksldjump"/>
              </a:rPr>
              <a:t>obkročný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44008" y="3316153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hlinkClick r:id="" action="ppaction://hlinkshowjump?jump=nextslide"/>
              </a:rPr>
              <a:t>sdružený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60578" y="3630007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hlinkClick r:id="rId2" action="ppaction://hlinksldjump"/>
              </a:rPr>
              <a:t>přerývaný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11934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2391710" y="1173443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pPr hangingPunct="0">
              <a:spcAft>
                <a:spcPts val="0"/>
              </a:spcAft>
            </a:pPr>
            <a:r>
              <a:rPr lang="cs-CZ" dirty="0">
                <a:latin typeface="Times New Roman" panose="02020603050405020304" pitchFamily="18" charset="0"/>
                <a:ea typeface="Times New Roman" panose="02020603050405020304" pitchFamily="18" charset="0"/>
              </a:rPr>
              <a:t>Jedna rána, druhá rána,</a:t>
            </a:r>
          </a:p>
          <a:p>
            <a:pPr hangingPunct="0">
              <a:spcAft>
                <a:spcPts val="0"/>
              </a:spcAft>
            </a:pPr>
            <a:r>
              <a:rPr lang="cs-CZ" dirty="0">
                <a:latin typeface="Times New Roman" panose="02020603050405020304" pitchFamily="18" charset="0"/>
                <a:ea typeface="Times New Roman" panose="02020603050405020304" pitchFamily="18" charset="0"/>
              </a:rPr>
              <a:t>co to může být?</a:t>
            </a:r>
          </a:p>
          <a:p>
            <a:pPr hangingPunct="0">
              <a:spcAft>
                <a:spcPts val="0"/>
              </a:spcAft>
            </a:pPr>
            <a:r>
              <a:rPr lang="cs-CZ" dirty="0">
                <a:latin typeface="Times New Roman" panose="02020603050405020304" pitchFamily="18" charset="0"/>
                <a:ea typeface="Times New Roman" panose="02020603050405020304" pitchFamily="18" charset="0"/>
              </a:rPr>
              <a:t>Na hřišti se asi staví</a:t>
            </a:r>
          </a:p>
          <a:p>
            <a:pPr hangingPunct="0">
              <a:spcAft>
                <a:spcPts val="0"/>
              </a:spcAft>
            </a:pPr>
            <a:r>
              <a:rPr lang="cs-CZ" dirty="0">
                <a:latin typeface="Times New Roman" panose="02020603050405020304" pitchFamily="18" charset="0"/>
                <a:ea typeface="Times New Roman" panose="02020603050405020304" pitchFamily="18" charset="0"/>
              </a:rPr>
              <a:t>fotbalová brána!	      </a:t>
            </a:r>
            <a:r>
              <a:rPr lang="cs-CZ" sz="1050" dirty="0">
                <a:latin typeface="Times New Roman" panose="02020603050405020304" pitchFamily="18" charset="0"/>
                <a:ea typeface="Times New Roman" panose="02020603050405020304" pitchFamily="18" charset="0"/>
              </a:rPr>
              <a:t>(lidová tvorba)</a:t>
            </a:r>
            <a:endParaRPr lang="cs-CZ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TextovéPole 3">
            <a:hlinkClick r:id="" action="ppaction://hlinkshowjump?jump=previousslide"/>
          </p:cNvPr>
          <p:cNvSpPr txBox="1"/>
          <p:nvPr/>
        </p:nvSpPr>
        <p:spPr>
          <a:xfrm>
            <a:off x="1219226" y="3252763"/>
            <a:ext cx="11161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hlinkClick r:id="rId2" action="ppaction://hlinksldjump"/>
              </a:rPr>
              <a:t>střídavý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99792" y="3723878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hlinkClick r:id="rId2" action="ppaction://hlinksldjump"/>
              </a:rPr>
              <a:t>obkročný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44008" y="3316153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hlinkClick r:id="rId2" action="ppaction://hlinksldjump"/>
              </a:rPr>
              <a:t>sdružený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60578" y="3630007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hlinkClick r:id="" action="ppaction://hlinkshowjump?jump=nextslide"/>
              </a:rPr>
              <a:t>přerývaný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14890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611560" y="1002090"/>
            <a:ext cx="8064896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cs-CZ" dirty="0" smtClean="0">
                <a:latin typeface="Comic Sans MS" panose="030F0702030302020204" pitchFamily="66" charset="0"/>
                <a:ea typeface="Times New Roman" panose="02020603050405020304" pitchFamily="18" charset="0"/>
              </a:rPr>
              <a:t>Úkol: Staňte </a:t>
            </a:r>
            <a:r>
              <a:rPr lang="cs-CZ" dirty="0">
                <a:latin typeface="Comic Sans MS" panose="030F0702030302020204" pitchFamily="66" charset="0"/>
                <a:ea typeface="Times New Roman" panose="02020603050405020304" pitchFamily="18" charset="0"/>
              </a:rPr>
              <a:t>se básníkem. </a:t>
            </a:r>
            <a:endParaRPr lang="cs-CZ" dirty="0" smtClean="0"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s-CZ" dirty="0" smtClean="0">
                <a:latin typeface="Comic Sans MS" panose="030F0702030302020204" pitchFamily="66" charset="0"/>
                <a:ea typeface="Times New Roman" panose="02020603050405020304" pitchFamily="18" charset="0"/>
              </a:rPr>
              <a:t>Zkuste </a:t>
            </a:r>
            <a:r>
              <a:rPr lang="cs-CZ" dirty="0">
                <a:latin typeface="Comic Sans MS" panose="030F0702030302020204" pitchFamily="66" charset="0"/>
                <a:ea typeface="Times New Roman" panose="02020603050405020304" pitchFamily="18" charset="0"/>
              </a:rPr>
              <a:t>vymyslet jednu sloku básničky, ve které použijete následující slova v daném pořadí. </a:t>
            </a:r>
            <a:endParaRPr lang="cs-CZ" dirty="0" smtClean="0"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s-CZ" dirty="0" smtClean="0">
                <a:latin typeface="Comic Sans MS" panose="030F0702030302020204" pitchFamily="66" charset="0"/>
                <a:ea typeface="Times New Roman" panose="02020603050405020304" pitchFamily="18" charset="0"/>
              </a:rPr>
              <a:t>Vyberte </a:t>
            </a:r>
            <a:r>
              <a:rPr lang="cs-CZ" dirty="0">
                <a:latin typeface="Comic Sans MS" panose="030F0702030302020204" pitchFamily="66" charset="0"/>
                <a:ea typeface="Times New Roman" panose="02020603050405020304" pitchFamily="18" charset="0"/>
              </a:rPr>
              <a:t>si jednu variantu: 	</a:t>
            </a:r>
            <a:endParaRPr lang="cs-CZ" dirty="0" smtClean="0"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s-CZ" b="1" dirty="0" smtClean="0">
                <a:latin typeface="Comic Sans MS" panose="030F0702030302020204" pitchFamily="66" charset="0"/>
                <a:ea typeface="Times New Roman" panose="02020603050405020304" pitchFamily="18" charset="0"/>
              </a:rPr>
              <a:t>	1</a:t>
            </a:r>
            <a:r>
              <a:rPr lang="cs-CZ" b="1" dirty="0">
                <a:latin typeface="Comic Sans MS" panose="030F0702030302020204" pitchFamily="66" charset="0"/>
                <a:ea typeface="Times New Roman" panose="02020603050405020304" pitchFamily="18" charset="0"/>
              </a:rPr>
              <a:t>. drak – mrak – zima – rýma</a:t>
            </a:r>
            <a:endParaRPr lang="cs-CZ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s-CZ" b="1" dirty="0">
                <a:latin typeface="Comic Sans MS" panose="030F0702030302020204" pitchFamily="66" charset="0"/>
                <a:ea typeface="Times New Roman" panose="02020603050405020304" pitchFamily="18" charset="0"/>
              </a:rPr>
              <a:t>							</a:t>
            </a:r>
            <a:endParaRPr lang="cs-CZ" b="1" dirty="0" smtClean="0"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s-CZ" b="1" dirty="0" smtClean="0">
                <a:latin typeface="Comic Sans MS" panose="030F0702030302020204" pitchFamily="66" charset="0"/>
                <a:ea typeface="Times New Roman" panose="02020603050405020304" pitchFamily="18" charset="0"/>
              </a:rPr>
              <a:t>	2</a:t>
            </a:r>
            <a:r>
              <a:rPr lang="cs-CZ" b="1" dirty="0">
                <a:latin typeface="Comic Sans MS" panose="030F0702030302020204" pitchFamily="66" charset="0"/>
                <a:ea typeface="Times New Roman" panose="02020603050405020304" pitchFamily="18" charset="0"/>
              </a:rPr>
              <a:t>. velice - myš - slepice – víš</a:t>
            </a:r>
            <a:endParaRPr lang="cs-CZ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s-CZ" b="1" dirty="0">
                <a:latin typeface="Comic Sans MS" panose="030F0702030302020204" pitchFamily="66" charset="0"/>
                <a:ea typeface="Times New Roman" panose="02020603050405020304" pitchFamily="18" charset="0"/>
              </a:rPr>
              <a:t>							</a:t>
            </a:r>
            <a:endParaRPr lang="cs-CZ" b="1" dirty="0" smtClean="0"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s-CZ" b="1" dirty="0" smtClean="0">
                <a:latin typeface="Comic Sans MS" panose="030F0702030302020204" pitchFamily="66" charset="0"/>
                <a:ea typeface="Times New Roman" panose="02020603050405020304" pitchFamily="18" charset="0"/>
              </a:rPr>
              <a:t>	3</a:t>
            </a:r>
            <a:r>
              <a:rPr lang="cs-CZ" b="1" dirty="0">
                <a:latin typeface="Comic Sans MS" panose="030F0702030302020204" pitchFamily="66" charset="0"/>
                <a:ea typeface="Times New Roman" panose="02020603050405020304" pitchFamily="18" charset="0"/>
              </a:rPr>
              <a:t>. síle – buší – duší </a:t>
            </a:r>
            <a:r>
              <a:rPr lang="cs-CZ" b="1" dirty="0" smtClean="0">
                <a:latin typeface="Comic Sans MS" panose="030F0702030302020204" pitchFamily="66" charset="0"/>
                <a:ea typeface="Times New Roman" panose="02020603050405020304" pitchFamily="18" charset="0"/>
              </a:rPr>
              <a:t>– chvíle</a:t>
            </a:r>
          </a:p>
          <a:p>
            <a:pPr>
              <a:spcAft>
                <a:spcPts val="0"/>
              </a:spcAft>
            </a:pPr>
            <a:endParaRPr lang="cs-CZ" dirty="0" smtClean="0">
              <a:effectLst/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s-CZ" dirty="0" smtClean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Výslednou básničku </a:t>
            </a:r>
            <a:r>
              <a:rPr lang="cs-CZ" dirty="0" err="1" smtClean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nasdílejte</a:t>
            </a:r>
            <a:r>
              <a:rPr lang="cs-CZ" dirty="0" smtClean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 celé třídě.</a:t>
            </a:r>
            <a:endParaRPr lang="cs-CZ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27089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samostatnou práci s tablety při hodině literární výchovy. </a:t>
            </a:r>
            <a:endParaRPr lang="cs-CZ" sz="1800" i="1" dirty="0"/>
          </a:p>
          <a:p>
            <a:r>
              <a:rPr lang="cs-CZ" sz="1800" dirty="0" smtClean="0"/>
              <a:t>Očekávání </a:t>
            </a:r>
            <a:r>
              <a:rPr lang="cs-CZ" sz="1800" dirty="0" smtClean="0"/>
              <a:t>a cíle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/>
              <a:t>ž</a:t>
            </a:r>
            <a:r>
              <a:rPr lang="cs-CZ" sz="1800" i="1" dirty="0" smtClean="0"/>
              <a:t>ák se naučí druhy rýmů a rýmových schémat, následně je procvičí na konkrétních slokách básniček. V neposlední řadě vytvoří samy jednu sloku básně dle zadání.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2"/>
            <a:ext cx="8003232" cy="3312367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Viktorčiny </a:t>
            </a:r>
            <a:r>
              <a:rPr lang="cs-CZ" dirty="0"/>
              <a:t>stránky. [online]. [cit. 2012-09-02]. Dostupné z: http://www.viktorkaod splavu.wz.cz/</a:t>
            </a:r>
            <a:r>
              <a:rPr lang="cs-CZ" dirty="0" err="1"/>
              <a:t>dilo.php?id</a:t>
            </a:r>
            <a:r>
              <a:rPr lang="cs-CZ" dirty="0"/>
              <a:t>=50adek.htm#b-pro-deti.html 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Česká literatura. [online]. [cit. 2012-09-05]. Dostupné z: http://www.ceskaliteratura.cz/texty/sladek.htm#b-pro-deti.html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Český jazyk. [online]. [cit. 2012-09-05]. Dostupné z: http://www.cesky-jazyk.cz/citanka/jaroslav-seifert/pisen-o-detstvi-chlapec-a-hvezdy.htmladek.htm#b-pro-deti.html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Autorské stránky Jiří Žáček. [online]. [cit. 2012-09-05]. Dostupné z: http://www.jirizacek.cz/ukazky-tvorba-pro-deti.html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1" ma:contentTypeDescription="Vytvoří nový dokument" ma:contentTypeScope="" ma:versionID="0f71cd1b7ca38315f7d305545b15fb92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c7d50061927b9b77762b595bd42e59e9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A7043CA-DE95-4BE6-BD7E-E6ADDDF1612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2F33400-E7C1-402A-9D11-37931DDB1730}">
  <ds:schemaRefs>
    <ds:schemaRef ds:uri="http://schemas.openxmlformats.org/package/2006/metadata/core-properties"/>
    <ds:schemaRef ds:uri="http://purl.org/dc/dcmitype/"/>
    <ds:schemaRef ds:uri="http://schemas.microsoft.com/office/2006/documentManagement/types"/>
    <ds:schemaRef ds:uri="d19d6491-b662-4d98-996c-1e38fe9d0183"/>
    <ds:schemaRef ds:uri="http://purl.org/dc/terms/"/>
    <ds:schemaRef ds:uri="http://schemas.microsoft.com/office/infopath/2007/PartnerControls"/>
    <ds:schemaRef ds:uri="http://schemas.microsoft.com/office/2006/metadata/properties"/>
    <ds:schemaRef ds:uri="http://www.w3.org/XML/1998/namespace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148</TotalTime>
  <Words>294</Words>
  <Application>Microsoft Office PowerPoint</Application>
  <PresentationFormat>Předvádění na obrazovce (16:9)</PresentationFormat>
  <Paragraphs>81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boxed_powerpoint_16x9_2012-08</vt:lpstr>
      <vt:lpstr>  Dotkněte se inovací CZ.1.07/1.3.00/51.0024  </vt:lpstr>
      <vt:lpstr>Snímek 2</vt:lpstr>
      <vt:lpstr>Základní druhy rýmů</vt:lpstr>
      <vt:lpstr>Rýmové schéma</vt:lpstr>
      <vt:lpstr>Snímek 5</vt:lpstr>
      <vt:lpstr>Snímek 6</vt:lpstr>
      <vt:lpstr>Snímek 7</vt:lpstr>
      <vt:lpstr>Snímek 8</vt:lpstr>
      <vt:lpstr>Snímek 9</vt:lpstr>
      <vt:lpstr>Snímek 10</vt:lpstr>
      <vt:lpstr>Metodický pokyn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29</cp:revision>
  <dcterms:created xsi:type="dcterms:W3CDTF">2014-10-07T08:27:59Z</dcterms:created>
  <dcterms:modified xsi:type="dcterms:W3CDTF">2015-06-08T15:14:42Z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