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22" d="100"/>
          <a:sy n="122" d="100"/>
        </p:scale>
        <p:origin x="504" y="9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18. 5. 2015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18. 5. 2015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240" y="1752655"/>
            <a:ext cx="3523769" cy="26994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5592" y="1752655"/>
            <a:ext cx="3525044" cy="26994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3236" y="4452141"/>
            <a:ext cx="2057400" cy="273844"/>
          </a:xfrm>
          <a:prstGeom prst="rect">
            <a:avLst/>
          </a:prstGeom>
        </p:spPr>
        <p:txBody>
          <a:bodyPr/>
          <a:lstStyle/>
          <a:p>
            <a:fld id="{4E5A6C69-6797-4E8A-BF37-F2C3751466E9}" type="datetimeFigureOut">
              <a:rPr lang="en-US" dirty="0"/>
              <a:t>5/18/2015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0241" y="4452141"/>
            <a:ext cx="5152995" cy="273844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593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77680"/>
            <a:ext cx="7828359" cy="240873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478425"/>
            <a:ext cx="1202248" cy="10820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63236" y="4452141"/>
            <a:ext cx="2057400" cy="273844"/>
          </a:xfrm>
          <a:prstGeom prst="rect">
            <a:avLst/>
          </a:prstGeom>
        </p:spPr>
        <p:txBody>
          <a:bodyPr/>
          <a:lstStyle/>
          <a:p>
            <a:fld id="{12DE42F4-6EEF-4EF7-8ED4-2208F0F89A08}" type="datetimeFigureOut">
              <a:rPr lang="en-US" dirty="0"/>
              <a:t>5/18/2015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4452141"/>
            <a:ext cx="5152995" cy="273844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212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Páka </a:t>
            </a:r>
            <a:r>
              <a:rPr lang="cs-CZ" sz="3600" b="1" dirty="0" smtClean="0"/>
              <a:t>dvojzvratná a jednozvratná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Gymnázium Dr. Emila Holuba, Na Mušce 1110, Holice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Jiří Nechvíle</a:t>
            </a:r>
            <a:endParaRPr lang="cs-CZ" dirty="0" smtClean="0"/>
          </a:p>
          <a:p>
            <a:pPr algn="l"/>
            <a:r>
              <a:rPr lang="cs-CZ" dirty="0" smtClean="0"/>
              <a:t>Předmět: Fyzika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 smtClean="0"/>
              <a:t>Tento výukový materiál je použitelný při výuce fyziky v sekundě osmiletého gymnázia v tematickém celku jednoduché stroje, části věnované rovnováze na páce. Žáci již před tím mají vysvětlen moment síly.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</a:t>
            </a:r>
            <a:r>
              <a:rPr lang="cs-CZ" sz="1800" i="1" dirty="0" smtClean="0"/>
              <a:t> </a:t>
            </a:r>
            <a:r>
              <a:rPr lang="cs-CZ" sz="1800" i="1" dirty="0" smtClean="0"/>
              <a:t>tablety</a:t>
            </a:r>
            <a:endParaRPr lang="cs-CZ" sz="1800" i="1" dirty="0"/>
          </a:p>
          <a:p>
            <a:r>
              <a:rPr lang="cs-CZ" sz="1800" dirty="0" smtClean="0"/>
              <a:t>Očekávání </a:t>
            </a:r>
            <a:r>
              <a:rPr lang="cs-CZ" sz="1800" dirty="0" smtClean="0"/>
              <a:t>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Žáci si osvojí vztahy, které platí pro rovnováhu na páce. Procvičí si výpočty, které si mohou na následujícím snímku zkontrolovat. Žáci pracují ve dvojici a mohou mít k dispozici model páky.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843558"/>
            <a:ext cx="8445624" cy="459000"/>
          </a:xfrm>
        </p:spPr>
        <p:txBody>
          <a:bodyPr/>
          <a:lstStyle/>
          <a:p>
            <a:r>
              <a:rPr lang="cs-CZ" dirty="0" smtClean="0"/>
              <a:t>Páka dvojzvratná.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56586" y="1701332"/>
            <a:ext cx="3523769" cy="2457087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95592" y="1752655"/>
            <a:ext cx="4696888" cy="2699487"/>
          </a:xfrm>
        </p:spPr>
        <p:txBody>
          <a:bodyPr>
            <a:normAutofit/>
          </a:bodyPr>
          <a:lstStyle/>
          <a:p>
            <a:r>
              <a:rPr lang="cs-CZ" dirty="0" smtClean="0"/>
              <a:t>M</a:t>
            </a:r>
            <a:r>
              <a:rPr lang="cs-CZ" baseline="-25000" dirty="0" smtClean="0"/>
              <a:t>1</a:t>
            </a:r>
            <a:r>
              <a:rPr lang="cs-CZ" dirty="0" smtClean="0"/>
              <a:t> = 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endParaRPr lang="cs-CZ" dirty="0" smtClean="0"/>
          </a:p>
          <a:p>
            <a:r>
              <a:rPr lang="cs-CZ" dirty="0" smtClean="0"/>
              <a:t>M</a:t>
            </a:r>
            <a:r>
              <a:rPr lang="cs-CZ" baseline="-25000" dirty="0" smtClean="0"/>
              <a:t>2</a:t>
            </a:r>
            <a:r>
              <a:rPr lang="cs-CZ" dirty="0" smtClean="0"/>
              <a:t> = -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M = M</a:t>
            </a:r>
            <a:r>
              <a:rPr lang="cs-CZ" baseline="-25000" dirty="0" smtClean="0"/>
              <a:t>1</a:t>
            </a:r>
            <a:r>
              <a:rPr lang="cs-CZ" dirty="0" smtClean="0"/>
              <a:t> + M</a:t>
            </a:r>
            <a:r>
              <a:rPr lang="cs-CZ" baseline="-25000" dirty="0" smtClean="0"/>
              <a:t>2</a:t>
            </a:r>
            <a:r>
              <a:rPr lang="cs-CZ" dirty="0" smtClean="0"/>
              <a:t> = 0</a:t>
            </a:r>
          </a:p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r>
              <a:rPr lang="cs-CZ" dirty="0" smtClean="0"/>
              <a:t> –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r>
              <a:rPr lang="cs-CZ" dirty="0" smtClean="0"/>
              <a:t> = 0    / +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sz="2400" dirty="0">
                <a:solidFill>
                  <a:srgbClr val="FFFF00"/>
                </a:solidFill>
              </a:rPr>
              <a:t>F</a:t>
            </a:r>
            <a:r>
              <a:rPr lang="cs-CZ" sz="2400" baseline="-25000" dirty="0">
                <a:solidFill>
                  <a:srgbClr val="FFFF00"/>
                </a:solidFill>
              </a:rPr>
              <a:t>1</a:t>
            </a:r>
            <a:r>
              <a:rPr lang="cs-CZ" sz="2400" dirty="0">
                <a:solidFill>
                  <a:srgbClr val="FFFF00"/>
                </a:solidFill>
              </a:rPr>
              <a:t> . r</a:t>
            </a:r>
            <a:r>
              <a:rPr lang="cs-CZ" sz="2400" baseline="-25000" dirty="0">
                <a:solidFill>
                  <a:srgbClr val="FFFF00"/>
                </a:solidFill>
              </a:rPr>
              <a:t>1</a:t>
            </a:r>
            <a:r>
              <a:rPr lang="cs-CZ" sz="2400" dirty="0">
                <a:solidFill>
                  <a:srgbClr val="FFFF00"/>
                </a:solidFill>
              </a:rPr>
              <a:t> = F</a:t>
            </a:r>
            <a:r>
              <a:rPr lang="cs-CZ" sz="2400" baseline="-25000" dirty="0">
                <a:solidFill>
                  <a:srgbClr val="FFFF00"/>
                </a:solidFill>
              </a:rPr>
              <a:t>2</a:t>
            </a:r>
            <a:r>
              <a:rPr lang="cs-CZ" sz="2400" dirty="0">
                <a:solidFill>
                  <a:srgbClr val="FFFF00"/>
                </a:solidFill>
              </a:rPr>
              <a:t> . r</a:t>
            </a:r>
            <a:r>
              <a:rPr lang="cs-CZ" sz="2400" baseline="-25000" dirty="0">
                <a:solidFill>
                  <a:srgbClr val="FFFF00"/>
                </a:solidFill>
              </a:rPr>
              <a:t>2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</a:p>
          <a:p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35181" y="2486025"/>
            <a:ext cx="2766580" cy="1324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0" name="Rovnoramenný trojúhelník 9"/>
          <p:cNvSpPr/>
          <p:nvPr/>
        </p:nvSpPr>
        <p:spPr>
          <a:xfrm>
            <a:off x="2109485" y="2618509"/>
            <a:ext cx="417971" cy="28753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2" name="Šipka dolů 11"/>
          <p:cNvSpPr/>
          <p:nvPr/>
        </p:nvSpPr>
        <p:spPr>
          <a:xfrm>
            <a:off x="1418357" y="2628636"/>
            <a:ext cx="363474" cy="733806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5" name="Šipka dolů 14"/>
          <p:cNvSpPr/>
          <p:nvPr/>
        </p:nvSpPr>
        <p:spPr>
          <a:xfrm>
            <a:off x="3338286" y="2628636"/>
            <a:ext cx="363474" cy="473051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8" name="Ovál 7"/>
          <p:cNvSpPr/>
          <p:nvPr/>
        </p:nvSpPr>
        <p:spPr>
          <a:xfrm>
            <a:off x="1943415" y="3001897"/>
            <a:ext cx="467590" cy="38966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F</a:t>
            </a:r>
            <a:r>
              <a:rPr lang="cs-CZ" sz="1350" baseline="-25000" dirty="0"/>
              <a:t>1</a:t>
            </a:r>
            <a:endParaRPr lang="cs-CZ" sz="1350" dirty="0"/>
          </a:p>
        </p:txBody>
      </p:sp>
      <p:sp>
        <p:nvSpPr>
          <p:cNvPr id="9" name="Ovál 8"/>
          <p:cNvSpPr/>
          <p:nvPr/>
        </p:nvSpPr>
        <p:spPr>
          <a:xfrm>
            <a:off x="1675927" y="1701332"/>
            <a:ext cx="446678" cy="39745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r</a:t>
            </a:r>
            <a:r>
              <a:rPr lang="cs-CZ" sz="1350" baseline="-25000" dirty="0"/>
              <a:t>1</a:t>
            </a:r>
            <a:endParaRPr lang="cs-CZ" sz="1350" dirty="0"/>
          </a:p>
        </p:txBody>
      </p:sp>
      <p:sp>
        <p:nvSpPr>
          <p:cNvPr id="17" name="Ovál 16"/>
          <p:cNvSpPr/>
          <p:nvPr/>
        </p:nvSpPr>
        <p:spPr>
          <a:xfrm>
            <a:off x="2769386" y="2903266"/>
            <a:ext cx="508200" cy="38966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F</a:t>
            </a:r>
            <a:r>
              <a:rPr lang="cs-CZ" sz="1350" baseline="-25000" dirty="0"/>
              <a:t>2</a:t>
            </a:r>
            <a:endParaRPr lang="cs-CZ" sz="1350" dirty="0"/>
          </a:p>
        </p:txBody>
      </p:sp>
      <p:sp>
        <p:nvSpPr>
          <p:cNvPr id="18" name="Ovál 17"/>
          <p:cNvSpPr/>
          <p:nvPr/>
        </p:nvSpPr>
        <p:spPr>
          <a:xfrm>
            <a:off x="2738265" y="1729680"/>
            <a:ext cx="539319" cy="38966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r</a:t>
            </a:r>
            <a:r>
              <a:rPr lang="cs-CZ" sz="1350" baseline="-25000" dirty="0"/>
              <a:t>2</a:t>
            </a:r>
            <a:endParaRPr lang="cs-CZ" sz="1350" dirty="0"/>
          </a:p>
        </p:txBody>
      </p:sp>
      <p:sp>
        <p:nvSpPr>
          <p:cNvPr id="22" name="Levá složená závorka 21"/>
          <p:cNvSpPr/>
          <p:nvPr/>
        </p:nvSpPr>
        <p:spPr>
          <a:xfrm rot="5400000">
            <a:off x="1834754" y="1946576"/>
            <a:ext cx="235761" cy="677121"/>
          </a:xfrm>
          <a:prstGeom prst="leftBrac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5" name="Levá složená závorka 24"/>
          <p:cNvSpPr/>
          <p:nvPr/>
        </p:nvSpPr>
        <p:spPr>
          <a:xfrm rot="5400000">
            <a:off x="2834883" y="1658321"/>
            <a:ext cx="195870" cy="1283247"/>
          </a:xfrm>
          <a:prstGeom prst="leftBrac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6" name="Zahnutá šipka doprava 25"/>
          <p:cNvSpPr/>
          <p:nvPr/>
        </p:nvSpPr>
        <p:spPr>
          <a:xfrm rot="19205201">
            <a:off x="1008632" y="3058888"/>
            <a:ext cx="548640" cy="1087060"/>
          </a:xfrm>
          <a:prstGeom prst="curved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>
              <a:solidFill>
                <a:schemeClr val="tx1"/>
              </a:solidFill>
            </a:endParaRPr>
          </a:p>
        </p:txBody>
      </p:sp>
      <p:sp>
        <p:nvSpPr>
          <p:cNvPr id="29" name="Zahnutá šipka doleva 28"/>
          <p:cNvSpPr/>
          <p:nvPr/>
        </p:nvSpPr>
        <p:spPr>
          <a:xfrm rot="1476797">
            <a:off x="3582746" y="2807821"/>
            <a:ext cx="548640" cy="1088115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88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771550"/>
            <a:ext cx="6750089" cy="1035501"/>
          </a:xfrm>
        </p:spPr>
        <p:txBody>
          <a:bodyPr/>
          <a:lstStyle/>
          <a:p>
            <a:r>
              <a:rPr lang="cs-CZ" dirty="0" smtClean="0"/>
              <a:t>Doplňte následující tabulku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/>
          </p:nvPr>
        </p:nvGraphicFramePr>
        <p:xfrm>
          <a:off x="510779" y="1752598"/>
          <a:ext cx="7210424" cy="22842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2606"/>
                <a:gridCol w="1802606"/>
                <a:gridCol w="1802606"/>
                <a:gridCol w="1802606"/>
              </a:tblGrid>
              <a:tr h="3263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</a:t>
                      </a:r>
                      <a:r>
                        <a:rPr lang="cs-CZ" sz="1400" baseline="-25000" dirty="0" smtClean="0"/>
                        <a:t>1</a:t>
                      </a:r>
                      <a:endParaRPr lang="cs-CZ" sz="1400" baseline="-25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</a:t>
                      </a:r>
                      <a:r>
                        <a:rPr lang="cs-CZ" sz="1400" baseline="-25000" dirty="0" smtClean="0"/>
                        <a:t>1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</a:t>
                      </a:r>
                      <a:r>
                        <a:rPr lang="cs-CZ" sz="1400" baseline="-25000" dirty="0" smtClean="0"/>
                        <a:t>2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</a:t>
                      </a:r>
                      <a:r>
                        <a:rPr lang="cs-CZ" sz="1400" baseline="-25000" dirty="0" smtClean="0"/>
                        <a:t>2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3263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68580" marR="68580" marT="34290" marB="34290"/>
                </a:tc>
              </a:tr>
              <a:tr h="3263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 </a:t>
                      </a:r>
                      <a:r>
                        <a:rPr lang="cs-CZ" sz="1400" dirty="0" err="1" smtClean="0"/>
                        <a:t>kN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68580" marR="68580" marT="34290" marB="34290"/>
                </a:tc>
              </a:tr>
              <a:tr h="3263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500</a:t>
                      </a:r>
                      <a:r>
                        <a:rPr lang="cs-CZ" sz="1400" baseline="0" dirty="0" smtClean="0"/>
                        <a:t>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 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326324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0,8 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3263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 </a:t>
                      </a:r>
                      <a:r>
                        <a:rPr lang="cs-CZ" sz="1400" dirty="0" err="1" smtClean="0"/>
                        <a:t>kN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 </a:t>
                      </a:r>
                      <a:r>
                        <a:rPr lang="cs-CZ" sz="1400" dirty="0" err="1" smtClean="0"/>
                        <a:t>kN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 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3263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300 mm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87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Vyplněná 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/>
          </p:nvPr>
        </p:nvGraphicFramePr>
        <p:xfrm>
          <a:off x="510779" y="1752600"/>
          <a:ext cx="7210424" cy="1973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2606"/>
                <a:gridCol w="1802606"/>
                <a:gridCol w="1802606"/>
                <a:gridCol w="1802606"/>
              </a:tblGrid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 </a:t>
                      </a:r>
                      <a:r>
                        <a:rPr lang="cs-CZ" sz="1400" dirty="0" err="1" smtClean="0"/>
                        <a:t>kN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 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375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0,8 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500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 </a:t>
                      </a:r>
                      <a:r>
                        <a:rPr lang="cs-CZ" sz="1400" dirty="0" err="1" smtClean="0"/>
                        <a:t>kN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0,08 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 </a:t>
                      </a:r>
                      <a:r>
                        <a:rPr lang="cs-CZ" sz="1400" dirty="0" err="1" smtClean="0"/>
                        <a:t>kN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 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60 cm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 N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300 mm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371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7668" y="776711"/>
            <a:ext cx="6437997" cy="990106"/>
          </a:xfrm>
        </p:spPr>
        <p:txBody>
          <a:bodyPr/>
          <a:lstStyle/>
          <a:p>
            <a:r>
              <a:rPr lang="cs-CZ" dirty="0" smtClean="0"/>
              <a:t>Páka  jednozvratná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195592" y="1752655"/>
            <a:ext cx="4177562" cy="269948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baseline="-25000" dirty="0" smtClean="0"/>
              <a:t>1</a:t>
            </a:r>
            <a:r>
              <a:rPr lang="cs-CZ" dirty="0" smtClean="0"/>
              <a:t> = - 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baseline="-25000" dirty="0" smtClean="0"/>
              <a:t>2</a:t>
            </a:r>
            <a:r>
              <a:rPr lang="cs-CZ" dirty="0" smtClean="0"/>
              <a:t> =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 = M</a:t>
            </a:r>
            <a:r>
              <a:rPr lang="cs-CZ" baseline="-25000" dirty="0" smtClean="0"/>
              <a:t>1</a:t>
            </a:r>
            <a:r>
              <a:rPr lang="cs-CZ" dirty="0" smtClean="0"/>
              <a:t> + M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r>
              <a:rPr lang="cs-CZ" dirty="0" smtClean="0"/>
              <a:t> +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r>
              <a:rPr lang="cs-CZ" dirty="0" smtClean="0"/>
              <a:t> = 0 / + 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>
                <a:solidFill>
                  <a:srgbClr val="FFFF00"/>
                </a:solidFill>
              </a:rPr>
              <a:t>F</a:t>
            </a:r>
            <a:r>
              <a:rPr lang="cs-CZ" baseline="-25000" dirty="0">
                <a:solidFill>
                  <a:srgbClr val="FFFF00"/>
                </a:solidFill>
              </a:rPr>
              <a:t>1</a:t>
            </a:r>
            <a:r>
              <a:rPr lang="cs-CZ" dirty="0">
                <a:solidFill>
                  <a:srgbClr val="FFFF00"/>
                </a:solidFill>
              </a:rPr>
              <a:t> . r</a:t>
            </a:r>
            <a:r>
              <a:rPr lang="cs-CZ" baseline="-25000" dirty="0">
                <a:solidFill>
                  <a:srgbClr val="FFFF00"/>
                </a:solidFill>
              </a:rPr>
              <a:t>1</a:t>
            </a:r>
            <a:r>
              <a:rPr lang="cs-CZ" dirty="0">
                <a:solidFill>
                  <a:srgbClr val="FFFF00"/>
                </a:solidFill>
              </a:rPr>
              <a:t> = F</a:t>
            </a:r>
            <a:r>
              <a:rPr lang="cs-CZ" baseline="-25000" dirty="0">
                <a:solidFill>
                  <a:srgbClr val="FFFF00"/>
                </a:solidFill>
              </a:rPr>
              <a:t>2</a:t>
            </a:r>
            <a:r>
              <a:rPr lang="cs-CZ" dirty="0">
                <a:solidFill>
                  <a:srgbClr val="FFFF00"/>
                </a:solidFill>
              </a:rPr>
              <a:t> . r</a:t>
            </a:r>
            <a:r>
              <a:rPr lang="cs-CZ" baseline="-25000" dirty="0">
                <a:solidFill>
                  <a:srgbClr val="FFFF00"/>
                </a:solidFill>
              </a:rPr>
              <a:t>2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947283" y="2501612"/>
            <a:ext cx="2649682" cy="1168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3" name="Rovnoramenný trojúhelník 12"/>
          <p:cNvSpPr/>
          <p:nvPr/>
        </p:nvSpPr>
        <p:spPr>
          <a:xfrm>
            <a:off x="3376059" y="2618510"/>
            <a:ext cx="382490" cy="33429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9" name="Šipka nahoru 18"/>
          <p:cNvSpPr/>
          <p:nvPr/>
        </p:nvSpPr>
        <p:spPr>
          <a:xfrm>
            <a:off x="872837" y="1987262"/>
            <a:ext cx="363474" cy="514350"/>
          </a:xfrm>
          <a:prstGeom prst="up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4" name="Šipka dolů 23"/>
          <p:cNvSpPr/>
          <p:nvPr/>
        </p:nvSpPr>
        <p:spPr>
          <a:xfrm>
            <a:off x="2090387" y="2618509"/>
            <a:ext cx="363474" cy="1098838"/>
          </a:xfrm>
          <a:prstGeom prst="down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6" name="Ovál 25"/>
          <p:cNvSpPr/>
          <p:nvPr/>
        </p:nvSpPr>
        <p:spPr>
          <a:xfrm>
            <a:off x="2243367" y="1827940"/>
            <a:ext cx="501175" cy="34988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r</a:t>
            </a:r>
            <a:r>
              <a:rPr lang="cs-CZ" sz="1350" baseline="-25000" dirty="0"/>
              <a:t>1</a:t>
            </a:r>
            <a:endParaRPr lang="cs-CZ" sz="1350" dirty="0"/>
          </a:p>
        </p:txBody>
      </p:sp>
      <p:sp>
        <p:nvSpPr>
          <p:cNvPr id="27" name="Ovál 26"/>
          <p:cNvSpPr/>
          <p:nvPr/>
        </p:nvSpPr>
        <p:spPr>
          <a:xfrm>
            <a:off x="381357" y="1775856"/>
            <a:ext cx="491480" cy="34988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F</a:t>
            </a:r>
            <a:r>
              <a:rPr lang="cs-CZ" sz="1350" baseline="-25000" dirty="0"/>
              <a:t>1</a:t>
            </a:r>
            <a:endParaRPr lang="cs-CZ" sz="1350" dirty="0"/>
          </a:p>
        </p:txBody>
      </p:sp>
      <p:sp>
        <p:nvSpPr>
          <p:cNvPr id="28" name="Ovál 27"/>
          <p:cNvSpPr/>
          <p:nvPr/>
        </p:nvSpPr>
        <p:spPr>
          <a:xfrm>
            <a:off x="1608822" y="2967415"/>
            <a:ext cx="481565" cy="33089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F</a:t>
            </a:r>
            <a:r>
              <a:rPr lang="cs-CZ" sz="1350" baseline="-25000" dirty="0"/>
              <a:t>2</a:t>
            </a:r>
            <a:endParaRPr lang="cs-CZ" sz="1350" dirty="0"/>
          </a:p>
        </p:txBody>
      </p:sp>
      <p:sp>
        <p:nvSpPr>
          <p:cNvPr id="29" name="Ovál 28"/>
          <p:cNvSpPr/>
          <p:nvPr/>
        </p:nvSpPr>
        <p:spPr>
          <a:xfrm>
            <a:off x="2744543" y="3094214"/>
            <a:ext cx="431583" cy="334944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r</a:t>
            </a:r>
            <a:r>
              <a:rPr lang="cs-CZ" sz="1350" baseline="-25000" dirty="0"/>
              <a:t>2</a:t>
            </a:r>
            <a:endParaRPr lang="cs-CZ" sz="1350" dirty="0"/>
          </a:p>
        </p:txBody>
      </p:sp>
      <p:sp>
        <p:nvSpPr>
          <p:cNvPr id="37" name="Pravá složená závorka 36"/>
          <p:cNvSpPr/>
          <p:nvPr/>
        </p:nvSpPr>
        <p:spPr>
          <a:xfrm rot="16200000">
            <a:off x="2241830" y="1058392"/>
            <a:ext cx="214327" cy="2562650"/>
          </a:xfrm>
          <a:prstGeom prst="rightBrac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39" name="Pravá složená závorka 38"/>
          <p:cNvSpPr/>
          <p:nvPr/>
        </p:nvSpPr>
        <p:spPr>
          <a:xfrm rot="5400000">
            <a:off x="2800785" y="2179563"/>
            <a:ext cx="279874" cy="1353597"/>
          </a:xfrm>
          <a:prstGeom prst="rightBrac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40" name="Zahnutá šipka doleva 39"/>
          <p:cNvSpPr/>
          <p:nvPr/>
        </p:nvSpPr>
        <p:spPr>
          <a:xfrm rot="8877115">
            <a:off x="474065" y="2342842"/>
            <a:ext cx="548640" cy="912114"/>
          </a:xfrm>
          <a:prstGeom prst="curved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>
              <a:solidFill>
                <a:schemeClr val="tx1"/>
              </a:solidFill>
            </a:endParaRPr>
          </a:p>
        </p:txBody>
      </p:sp>
      <p:sp>
        <p:nvSpPr>
          <p:cNvPr id="41" name="Zahnutá šipka doprava 40"/>
          <p:cNvSpPr/>
          <p:nvPr/>
        </p:nvSpPr>
        <p:spPr>
          <a:xfrm rot="19340053">
            <a:off x="1710215" y="3387548"/>
            <a:ext cx="548640" cy="1066096"/>
          </a:xfrm>
          <a:prstGeom prst="curved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97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27584" y="771550"/>
            <a:ext cx="6678081" cy="1035501"/>
          </a:xfrm>
        </p:spPr>
        <p:txBody>
          <a:bodyPr/>
          <a:lstStyle/>
          <a:p>
            <a:r>
              <a:rPr lang="cs-CZ" dirty="0" smtClean="0"/>
              <a:t>Doplňte chybějící údaje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220384"/>
              </p:ext>
            </p:extLst>
          </p:nvPr>
        </p:nvGraphicFramePr>
        <p:xfrm>
          <a:off x="510779" y="1752600"/>
          <a:ext cx="7210424" cy="8458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2606"/>
                <a:gridCol w="1802606"/>
                <a:gridCol w="1802606"/>
                <a:gridCol w="1802606"/>
              </a:tblGrid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</a:t>
                      </a:r>
                      <a:r>
                        <a:rPr lang="cs-CZ" sz="1400" baseline="-25000" dirty="0" smtClean="0"/>
                        <a:t>1</a:t>
                      </a:r>
                      <a:r>
                        <a:rPr lang="cs-CZ" sz="1400" dirty="0" smtClean="0"/>
                        <a:t> ( N )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</a:t>
                      </a:r>
                      <a:r>
                        <a:rPr lang="cs-CZ" sz="1400" baseline="-25000" dirty="0" smtClean="0"/>
                        <a:t>1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smtClean="0"/>
                        <a:t>(cm </a:t>
                      </a:r>
                      <a:r>
                        <a:rPr lang="cs-CZ" sz="1400" dirty="0" smtClean="0"/>
                        <a:t>)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</a:t>
                      </a:r>
                      <a:r>
                        <a:rPr lang="cs-CZ" sz="1400" baseline="-25000" dirty="0" smtClean="0"/>
                        <a:t>2</a:t>
                      </a:r>
                      <a:r>
                        <a:rPr lang="cs-CZ" sz="1400" dirty="0" smtClean="0"/>
                        <a:t> ( N )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r</a:t>
                      </a:r>
                      <a:r>
                        <a:rPr lang="cs-CZ" sz="1400" baseline="-25000" dirty="0" smtClean="0"/>
                        <a:t>2</a:t>
                      </a:r>
                      <a:r>
                        <a:rPr lang="cs-CZ" sz="1400" dirty="0" smtClean="0"/>
                        <a:t> ( </a:t>
                      </a:r>
                      <a:r>
                        <a:rPr lang="cs-CZ" sz="1400" dirty="0" smtClean="0"/>
                        <a:t>cm </a:t>
                      </a:r>
                      <a:r>
                        <a:rPr lang="cs-CZ" sz="1400" dirty="0" smtClean="0"/>
                        <a:t>)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200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800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200</a:t>
                      </a:r>
                      <a:endParaRPr lang="cs-CZ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207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788350"/>
            <a:ext cx="6894105" cy="1018701"/>
          </a:xfrm>
        </p:spPr>
        <p:txBody>
          <a:bodyPr/>
          <a:lstStyle/>
          <a:p>
            <a:r>
              <a:rPr lang="cs-CZ" dirty="0" smtClean="0"/>
              <a:t>Příklad pro </a:t>
            </a:r>
            <a:r>
              <a:rPr lang="cs-CZ" dirty="0" smtClean="0"/>
              <a:t>důvtipné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95591" y="1752655"/>
            <a:ext cx="3963553" cy="2699487"/>
          </a:xfrm>
        </p:spPr>
        <p:txBody>
          <a:bodyPr>
            <a:normAutofit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= 50 N    r</a:t>
            </a:r>
            <a:r>
              <a:rPr lang="cs-CZ" baseline="-25000" dirty="0" smtClean="0"/>
              <a:t>1</a:t>
            </a:r>
            <a:r>
              <a:rPr lang="cs-CZ" dirty="0" smtClean="0"/>
              <a:t> = 80 cm</a:t>
            </a:r>
          </a:p>
          <a:p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 = 20 N    r</a:t>
            </a:r>
            <a:r>
              <a:rPr lang="cs-CZ" baseline="-25000" dirty="0" smtClean="0"/>
              <a:t>2</a:t>
            </a:r>
            <a:r>
              <a:rPr lang="cs-CZ" dirty="0" smtClean="0"/>
              <a:t> = 30 cm</a:t>
            </a:r>
          </a:p>
          <a:p>
            <a:r>
              <a:rPr lang="cs-CZ" dirty="0" smtClean="0"/>
              <a:t>F</a:t>
            </a:r>
            <a:r>
              <a:rPr lang="cs-CZ" baseline="-25000" dirty="0" smtClean="0"/>
              <a:t>3</a:t>
            </a:r>
            <a:r>
              <a:rPr lang="cs-CZ" dirty="0" smtClean="0"/>
              <a:t> = ?          r</a:t>
            </a:r>
            <a:r>
              <a:rPr lang="cs-CZ" baseline="-25000" dirty="0" smtClean="0"/>
              <a:t>3</a:t>
            </a:r>
            <a:r>
              <a:rPr lang="cs-CZ" dirty="0" smtClean="0"/>
              <a:t> = 170 cm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43921" y="2724259"/>
            <a:ext cx="2906857" cy="1817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8" name="Rovnoramenný trojúhelník 7"/>
          <p:cNvSpPr/>
          <p:nvPr/>
        </p:nvSpPr>
        <p:spPr>
          <a:xfrm>
            <a:off x="1645234" y="2916126"/>
            <a:ext cx="351263" cy="32954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0" name="Šipka dolů 9"/>
          <p:cNvSpPr/>
          <p:nvPr/>
        </p:nvSpPr>
        <p:spPr>
          <a:xfrm>
            <a:off x="2039671" y="2901844"/>
            <a:ext cx="363474" cy="733806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1" name="Šipka dolů 10"/>
          <p:cNvSpPr/>
          <p:nvPr/>
        </p:nvSpPr>
        <p:spPr>
          <a:xfrm>
            <a:off x="3453615" y="2904350"/>
            <a:ext cx="363474" cy="733806"/>
          </a:xfrm>
          <a:prstGeom prst="down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2" name="Šipka dolů 11"/>
          <p:cNvSpPr/>
          <p:nvPr/>
        </p:nvSpPr>
        <p:spPr>
          <a:xfrm>
            <a:off x="765789" y="2916127"/>
            <a:ext cx="363474" cy="1165967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13" name="Ovál 12"/>
          <p:cNvSpPr/>
          <p:nvPr/>
        </p:nvSpPr>
        <p:spPr>
          <a:xfrm>
            <a:off x="1075281" y="3995732"/>
            <a:ext cx="495224" cy="37004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F</a:t>
            </a:r>
            <a:r>
              <a:rPr lang="cs-CZ" sz="1350" baseline="-25000" dirty="0"/>
              <a:t>1</a:t>
            </a:r>
            <a:endParaRPr lang="cs-CZ" sz="1350" dirty="0"/>
          </a:p>
        </p:txBody>
      </p:sp>
      <p:sp>
        <p:nvSpPr>
          <p:cNvPr id="14" name="Ovál 13"/>
          <p:cNvSpPr/>
          <p:nvPr/>
        </p:nvSpPr>
        <p:spPr>
          <a:xfrm>
            <a:off x="2543742" y="1634318"/>
            <a:ext cx="516090" cy="38276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r</a:t>
            </a:r>
            <a:r>
              <a:rPr lang="cs-CZ" sz="1350" baseline="-25000" dirty="0"/>
              <a:t>3</a:t>
            </a:r>
            <a:endParaRPr lang="cs-CZ" sz="1350" dirty="0"/>
          </a:p>
        </p:txBody>
      </p:sp>
      <p:sp>
        <p:nvSpPr>
          <p:cNvPr id="15" name="Ovál 14"/>
          <p:cNvSpPr/>
          <p:nvPr/>
        </p:nvSpPr>
        <p:spPr>
          <a:xfrm>
            <a:off x="1864368" y="1950669"/>
            <a:ext cx="490623" cy="35561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r</a:t>
            </a:r>
            <a:r>
              <a:rPr lang="cs-CZ" sz="1350" baseline="-25000" dirty="0"/>
              <a:t>2</a:t>
            </a:r>
            <a:endParaRPr lang="cs-CZ" sz="1350" dirty="0"/>
          </a:p>
        </p:txBody>
      </p:sp>
      <p:sp>
        <p:nvSpPr>
          <p:cNvPr id="16" name="Ovál 15"/>
          <p:cNvSpPr/>
          <p:nvPr/>
        </p:nvSpPr>
        <p:spPr>
          <a:xfrm>
            <a:off x="3059832" y="3571470"/>
            <a:ext cx="526543" cy="370048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F</a:t>
            </a:r>
            <a:r>
              <a:rPr lang="cs-CZ" sz="1350" baseline="-25000" dirty="0"/>
              <a:t>3</a:t>
            </a:r>
            <a:endParaRPr lang="cs-CZ" sz="1350" dirty="0"/>
          </a:p>
        </p:txBody>
      </p:sp>
      <p:sp>
        <p:nvSpPr>
          <p:cNvPr id="17" name="Ovál 16"/>
          <p:cNvSpPr/>
          <p:nvPr/>
        </p:nvSpPr>
        <p:spPr>
          <a:xfrm>
            <a:off x="2205995" y="3623258"/>
            <a:ext cx="452699" cy="37004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F</a:t>
            </a:r>
            <a:r>
              <a:rPr lang="cs-CZ" sz="1350" baseline="-25000" dirty="0"/>
              <a:t>2</a:t>
            </a:r>
            <a:endParaRPr lang="cs-CZ" sz="1350" dirty="0"/>
          </a:p>
        </p:txBody>
      </p:sp>
      <p:sp>
        <p:nvSpPr>
          <p:cNvPr id="18" name="Ovál 17"/>
          <p:cNvSpPr/>
          <p:nvPr/>
        </p:nvSpPr>
        <p:spPr>
          <a:xfrm>
            <a:off x="1163719" y="1943796"/>
            <a:ext cx="537793" cy="37458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r</a:t>
            </a:r>
            <a:r>
              <a:rPr lang="cs-CZ" sz="1350" baseline="-25000" dirty="0"/>
              <a:t>1</a:t>
            </a:r>
            <a:endParaRPr lang="cs-CZ" sz="1350" dirty="0"/>
          </a:p>
        </p:txBody>
      </p:sp>
      <p:sp>
        <p:nvSpPr>
          <p:cNvPr id="19" name="Pravá složená závorka 18"/>
          <p:cNvSpPr/>
          <p:nvPr/>
        </p:nvSpPr>
        <p:spPr>
          <a:xfrm rot="5400000" flipH="1">
            <a:off x="1877539" y="2328036"/>
            <a:ext cx="383821" cy="396734"/>
          </a:xfrm>
          <a:prstGeom prst="rightBrac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0" name="Pravá složená závorka 19"/>
          <p:cNvSpPr/>
          <p:nvPr/>
        </p:nvSpPr>
        <p:spPr>
          <a:xfrm rot="16200000">
            <a:off x="2463142" y="1434640"/>
            <a:ext cx="599609" cy="1799702"/>
          </a:xfrm>
          <a:prstGeom prst="rightBrac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21" name="Pravá složená závorka 20"/>
          <p:cNvSpPr/>
          <p:nvPr/>
        </p:nvSpPr>
        <p:spPr>
          <a:xfrm rot="16200000">
            <a:off x="1203068" y="2064212"/>
            <a:ext cx="344769" cy="943064"/>
          </a:xfrm>
          <a:prstGeom prst="rightBrac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</p:spTree>
    <p:extLst>
      <p:ext uri="{BB962C8B-B14F-4D97-AF65-F5344CB8AC3E}">
        <p14:creationId xmlns:p14="http://schemas.microsoft.com/office/powerpoint/2010/main" val="263303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r>
              <a:rPr lang="cs-CZ" dirty="0" smtClean="0"/>
              <a:t> =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r>
              <a:rPr lang="cs-CZ" dirty="0" smtClean="0"/>
              <a:t> + F</a:t>
            </a:r>
            <a:r>
              <a:rPr lang="cs-CZ" baseline="-25000" dirty="0" smtClean="0"/>
              <a:t>3</a:t>
            </a:r>
            <a:r>
              <a:rPr lang="cs-CZ" dirty="0" smtClean="0"/>
              <a:t> . r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50 . 80 = 20 . 30 + F</a:t>
            </a:r>
            <a:r>
              <a:rPr lang="cs-CZ" baseline="-25000" dirty="0" smtClean="0"/>
              <a:t>3</a:t>
            </a:r>
            <a:r>
              <a:rPr lang="cs-CZ" dirty="0" smtClean="0"/>
              <a:t> . 170</a:t>
            </a:r>
          </a:p>
          <a:p>
            <a:pPr marL="0" indent="0">
              <a:buNone/>
            </a:pPr>
            <a:r>
              <a:rPr lang="cs-CZ" dirty="0" smtClean="0"/>
              <a:t>4 000 = 600 + 170. F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3 400 = 170 . F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F</a:t>
            </a:r>
            <a:r>
              <a:rPr lang="cs-CZ" baseline="-25000" smtClean="0"/>
              <a:t>3</a:t>
            </a:r>
            <a:r>
              <a:rPr lang="cs-CZ" smtClean="0"/>
              <a:t> </a:t>
            </a:r>
            <a:r>
              <a:rPr lang="cs-CZ" dirty="0" smtClean="0"/>
              <a:t>= </a:t>
            </a:r>
            <a:r>
              <a:rPr lang="cs-CZ" smtClean="0"/>
              <a:t>20 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02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elements/1.1/"/>
    <ds:schemaRef ds:uri="d19d6491-b662-4d98-996c-1e38fe9d0183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411</Words>
  <Application>Microsoft Office PowerPoint</Application>
  <PresentationFormat>Předvádění na obrazovce (16:9)</PresentationFormat>
  <Paragraphs>121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Wingdings</vt:lpstr>
      <vt:lpstr>boxed_powerpoint_16x9_2012-08</vt:lpstr>
      <vt:lpstr>  Dotkněte se inovací CZ.1.07/1.3.00/51.0024  </vt:lpstr>
      <vt:lpstr>Prezentace aplikace PowerPoint</vt:lpstr>
      <vt:lpstr>Metodický pokyn</vt:lpstr>
      <vt:lpstr>Páka dvojzvratná.</vt:lpstr>
      <vt:lpstr>Doplňte následující tabulku</vt:lpstr>
      <vt:lpstr>Vyplněná tabulka</vt:lpstr>
      <vt:lpstr>Páka  jednozvratná</vt:lpstr>
      <vt:lpstr>Doplňte chybějící údaje</vt:lpstr>
      <vt:lpstr>Příklad pro důvtipné</vt:lpstr>
      <vt:lpstr>řešení</vt:lpstr>
      <vt:lpstr>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Nechvile Jiri</cp:lastModifiedBy>
  <cp:revision>19</cp:revision>
  <dcterms:created xsi:type="dcterms:W3CDTF">2014-10-07T08:27:59Z</dcterms:created>
  <dcterms:modified xsi:type="dcterms:W3CDTF">2015-05-18T14:41:37Z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