
<file path=[Content_Types].xml><?xml version="1.0" encoding="utf-8"?>
<Types xmlns="http://schemas.openxmlformats.org/package/2006/content-types"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customXml/itemProps1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docProps/custom.xml" ContentType="application/vnd.openxmlformats-officedocument.custom-properties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20"/>
  </p:notesMasterIdLst>
  <p:sldIdLst>
    <p:sldId id="310" r:id="rId5"/>
    <p:sldId id="326" r:id="rId6"/>
    <p:sldId id="339" r:id="rId7"/>
    <p:sldId id="327" r:id="rId8"/>
    <p:sldId id="328" r:id="rId9"/>
    <p:sldId id="329" r:id="rId10"/>
    <p:sldId id="330" r:id="rId11"/>
    <p:sldId id="331" r:id="rId12"/>
    <p:sldId id="332" r:id="rId13"/>
    <p:sldId id="333" r:id="rId14"/>
    <p:sldId id="334" r:id="rId15"/>
    <p:sldId id="335" r:id="rId16"/>
    <p:sldId id="336" r:id="rId17"/>
    <p:sldId id="337" r:id="rId18"/>
    <p:sldId id="338" r:id="rId19"/>
  </p:sldIdLst>
  <p:sldSz cx="9144000" cy="5143500" type="screen16x9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="">
        <p15:guide id="1" orient="horz" pos="162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 xmlns="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  <p:ext uri="{FD5EFAAD-0ECE-453E-9831-46B23BE46B34}">
      <p15:chartTrackingRefBased xmlns:p15="http://schemas.microsoft.com/office/powerpoint/2012/main" xmlns="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301B821-A1FF-4177-AEE7-76D212191A09}" styleName="Střední styl 1 – zvýraznění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8013" autoAdjust="0"/>
    <p:restoredTop sz="96866" autoAdjust="0"/>
  </p:normalViewPr>
  <p:slideViewPr>
    <p:cSldViewPr>
      <p:cViewPr varScale="1">
        <p:scale>
          <a:sx n="101" d="100"/>
          <a:sy n="101" d="100"/>
        </p:scale>
        <p:origin x="-84" y="-654"/>
      </p:cViewPr>
      <p:guideLst>
        <p:guide orient="horz" pos="1620"/>
        <p:guide pos="2880"/>
      </p:guideLst>
    </p:cSldViewPr>
  </p:slideViewPr>
  <p:outlineViewPr>
    <p:cViewPr>
      <p:scale>
        <a:sx n="33" d="100"/>
        <a:sy n="33" d="100"/>
      </p:scale>
      <p:origin x="0" y="-18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notesViewPr>
    <p:cSldViewPr>
      <p:cViewPr varScale="1">
        <p:scale>
          <a:sx n="101" d="100"/>
          <a:sy n="101" d="100"/>
        </p:scale>
        <p:origin x="2670" y="72"/>
      </p:cViewPr>
      <p:guideLst/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3" Type="http://schemas.openxmlformats.org/officeDocument/2006/relationships/customXml" Target="../customXml/item3.xml"/><Relationship Id="rId21" Type="http://schemas.openxmlformats.org/officeDocument/2006/relationships/presProps" Target="presProp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notesMaster" Target="notesMasters/notesMaster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tableStyles" Target="tableStyle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theme" Target="theme/theme1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98835A4-60F7-44ED-8EFD-BEEA171BCEF9}" type="datetimeFigureOut">
              <a:rPr lang="cs-CZ" smtClean="0"/>
              <a:pPr/>
              <a:t>8.6.2015</a:t>
            </a:fld>
            <a:endParaRPr lang="cs-CZ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2B72D31-BA1C-4AC9-9613-9D2BCD5B9C2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84431260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1597819"/>
            <a:ext cx="7772400" cy="1102519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2914650"/>
            <a:ext cx="6400800" cy="131445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06641012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27410553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3305176"/>
            <a:ext cx="7772400" cy="1021556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180035"/>
            <a:ext cx="7772400" cy="1125140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86674518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347613"/>
            <a:ext cx="4038600" cy="3247009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347613"/>
            <a:ext cx="4038600" cy="3247009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75777090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347614"/>
            <a:ext cx="4040188" cy="576064"/>
          </a:xfrm>
        </p:spPr>
        <p:txBody>
          <a:bodyPr anchor="b">
            <a:noAutofit/>
          </a:bodyPr>
          <a:lstStyle>
            <a:lvl1pPr marL="0" indent="0">
              <a:buNone/>
              <a:defRPr sz="20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1923678"/>
            <a:ext cx="4040188" cy="2670944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6" y="1347614"/>
            <a:ext cx="4041775" cy="576064"/>
          </a:xfrm>
        </p:spPr>
        <p:txBody>
          <a:bodyPr anchor="b">
            <a:noAutofit/>
          </a:bodyPr>
          <a:lstStyle>
            <a:lvl1pPr marL="0" indent="0">
              <a:buNone/>
              <a:defRPr sz="20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6" y="1923678"/>
            <a:ext cx="4041775" cy="2670944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93859089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6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67125178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5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96768566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1" y="843558"/>
            <a:ext cx="3008313" cy="576064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843557"/>
            <a:ext cx="5111750" cy="375106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1" y="1419621"/>
            <a:ext cx="3008313" cy="317500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81463168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3600450"/>
            <a:ext cx="5486400" cy="425054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843558"/>
            <a:ext cx="5486400" cy="2702123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4025503"/>
            <a:ext cx="5486400" cy="603647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7524709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65308835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843557"/>
            <a:ext cx="2057400" cy="375106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843557"/>
            <a:ext cx="6019800" cy="375106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31909552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143000" y="841772"/>
            <a:ext cx="6858000" cy="1790700"/>
          </a:xfrm>
        </p:spPr>
        <p:txBody>
          <a:bodyPr anchor="b"/>
          <a:lstStyle>
            <a:lvl1pPr algn="ctr">
              <a:defRPr sz="4500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143000" y="2701528"/>
            <a:ext cx="6858000" cy="1241822"/>
          </a:xfrm>
        </p:spPr>
        <p:txBody>
          <a:bodyPr/>
          <a:lstStyle>
            <a:lvl1pPr marL="0" indent="0" algn="ctr">
              <a:buNone/>
              <a:defRPr sz="1800"/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628650" y="4767263"/>
            <a:ext cx="2057400" cy="273844"/>
          </a:xfrm>
          <a:prstGeom prst="rect">
            <a:avLst/>
          </a:prstGeom>
        </p:spPr>
        <p:txBody>
          <a:bodyPr/>
          <a:lstStyle/>
          <a:p>
            <a:fld id="{8A3A43DF-04A3-4662-88CA-28FDED1CFC09}" type="datetimeFigureOut">
              <a:rPr lang="cs-CZ" smtClean="0"/>
              <a:pPr/>
              <a:t>8.6.2015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3028950" y="4767263"/>
            <a:ext cx="3086100" cy="273844"/>
          </a:xfrm>
          <a:prstGeom prst="rect">
            <a:avLst/>
          </a:prstGeom>
        </p:spPr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D58ADA-DDE5-40A5-9BF1-B0BC81F4C7C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58001984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18" Type="http://schemas.openxmlformats.org/officeDocument/2006/relationships/image" Target="../media/image5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image" Target="../media/image4.png"/><Relationship Id="rId2" Type="http://schemas.openxmlformats.org/officeDocument/2006/relationships/slideLayout" Target="../slideLayouts/slideLayout2.xml"/><Relationship Id="rId16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image" Target="../media/image2.png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6.jpe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1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Skupina 3"/>
          <p:cNvGrpSpPr/>
          <p:nvPr/>
        </p:nvGrpSpPr>
        <p:grpSpPr>
          <a:xfrm>
            <a:off x="0" y="3284537"/>
            <a:ext cx="9144000" cy="1858963"/>
            <a:chOff x="0" y="3284537"/>
            <a:chExt cx="9144000" cy="1858963"/>
          </a:xfrm>
        </p:grpSpPr>
        <p:pic>
          <p:nvPicPr>
            <p:cNvPr id="1027" name="Picture 3"/>
            <p:cNvPicPr>
              <a:picLocks noChangeAspect="1" noChangeArrowheads="1"/>
            </p:cNvPicPr>
            <p:nvPr userDrawn="1"/>
          </p:nvPicPr>
          <p:blipFill>
            <a:blip r:embed="rId14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0" y="3284537"/>
              <a:ext cx="9144000" cy="1858963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 xmlns="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grpSp>
          <p:nvGrpSpPr>
            <p:cNvPr id="11" name="Skupina 10"/>
            <p:cNvGrpSpPr>
              <a:grpSpLocks noChangeAspect="1"/>
            </p:cNvGrpSpPr>
            <p:nvPr userDrawn="1"/>
          </p:nvGrpSpPr>
          <p:grpSpPr>
            <a:xfrm>
              <a:off x="35536" y="4300030"/>
              <a:ext cx="720000" cy="792000"/>
              <a:chOff x="23056" y="6093296"/>
              <a:chExt cx="720000" cy="792000"/>
            </a:xfrm>
          </p:grpSpPr>
          <p:sp>
            <p:nvSpPr>
              <p:cNvPr id="15" name="Zaoblený obdélník 14"/>
              <p:cNvSpPr/>
              <p:nvPr userDrawn="1"/>
            </p:nvSpPr>
            <p:spPr>
              <a:xfrm>
                <a:off x="23056" y="6093296"/>
                <a:ext cx="720000" cy="792000"/>
              </a:xfrm>
              <a:prstGeom prst="roundRect">
                <a:avLst/>
              </a:prstGeom>
              <a:ln>
                <a:noFill/>
              </a:ln>
              <a:effectLst>
                <a:softEdge rad="31750"/>
              </a:effectLst>
            </p:spPr>
            <p:style>
              <a:lnRef idx="2">
                <a:schemeClr val="accent5"/>
              </a:lnRef>
              <a:fillRef idx="1">
                <a:schemeClr val="lt1"/>
              </a:fillRef>
              <a:effectRef idx="0">
                <a:schemeClr val="accent5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pic>
            <p:nvPicPr>
              <p:cNvPr id="16" name="Picture 12"/>
              <p:cNvPicPr>
                <a:picLocks noChangeAspect="1" noChangeArrowheads="1"/>
              </p:cNvPicPr>
              <p:nvPr userDrawn="1"/>
            </p:nvPicPr>
            <p:blipFill>
              <a:blip r:embed="rId15" cstate="print">
                <a:extLst>
                  <a:ext uri="{28A0092B-C50C-407E-A947-70E740481C1C}">
                    <a14:useLocalDpi xmlns:a14="http://schemas.microsoft.com/office/drawing/2010/main" xmlns="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70861" y="6201296"/>
                <a:ext cx="624390" cy="576000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 xmlns="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xmlns="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 xmlns="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</p:pic>
        </p:grpSp>
      </p:grp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1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1858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" name="Picture 10"/>
          <p:cNvPicPr>
            <a:picLocks noChangeAspect="1" noChangeArrowheads="1"/>
          </p:cNvPicPr>
          <p:nvPr/>
        </p:nvPicPr>
        <p:blipFill>
          <a:blip r:embed="rId1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688965" y="201165"/>
            <a:ext cx="1862069" cy="540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419623"/>
            <a:ext cx="8229600" cy="31750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67544" y="843558"/>
            <a:ext cx="8229600" cy="45900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dirty="0" smtClean="0"/>
              <a:t>Kliknutím lze upravit styl.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4767263"/>
            <a:ext cx="2133600" cy="2738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pic>
        <p:nvPicPr>
          <p:cNvPr id="12" name="Obrázek 11"/>
          <p:cNvPicPr/>
          <p:nvPr userDrawn="1"/>
        </p:nvPicPr>
        <p:blipFill>
          <a:blip r:embed="rId1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79512" y="143420"/>
            <a:ext cx="2776686" cy="563416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 userDrawn="1"/>
        </p:nvPicPr>
        <p:blipFill>
          <a:blip r:embed="rId1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7884368" y="4417415"/>
            <a:ext cx="1078260" cy="56661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87472330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xStyles>
    <p:titleStyle>
      <a:lvl1pPr algn="ctr" defTabSz="914400" rtl="0" eaLnBrk="1" latinLnBrk="0" hangingPunct="1">
        <a:spcBef>
          <a:spcPct val="0"/>
        </a:spcBef>
        <a:buNone/>
        <a:tabLst>
          <a:tab pos="1790700" algn="l"/>
        </a:tabLst>
        <a:defRPr sz="32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143000" y="1203598"/>
            <a:ext cx="6858000" cy="1428874"/>
          </a:xfrm>
        </p:spPr>
        <p:txBody>
          <a:bodyPr/>
          <a:lstStyle/>
          <a:p>
            <a:r>
              <a:rPr lang="cs-CZ" sz="1600" dirty="0" smtClean="0"/>
              <a:t/>
            </a:r>
            <a:br>
              <a:rPr lang="cs-CZ" sz="1600" dirty="0" smtClean="0"/>
            </a:br>
            <a:r>
              <a:rPr lang="cs-CZ" sz="1600" dirty="0"/>
              <a:t/>
            </a:r>
            <a:br>
              <a:rPr lang="cs-CZ" sz="1600" dirty="0"/>
            </a:br>
            <a:r>
              <a:rPr lang="cs-CZ" sz="1600" dirty="0" smtClean="0"/>
              <a:t>Dotkněte se inovací</a:t>
            </a:r>
            <a:br>
              <a:rPr lang="cs-CZ" sz="1600" dirty="0" smtClean="0"/>
            </a:br>
            <a:r>
              <a:rPr lang="cs-CZ" sz="1600" dirty="0" smtClean="0"/>
              <a:t>CZ.1.07/1.3.00/51.0024</a:t>
            </a:r>
            <a:r>
              <a:rPr lang="cs-CZ" sz="2000" dirty="0" smtClean="0"/>
              <a:t/>
            </a:r>
            <a:br>
              <a:rPr lang="cs-CZ" sz="2000" dirty="0" smtClean="0"/>
            </a:b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143000" y="1707654"/>
            <a:ext cx="6858000" cy="2235696"/>
          </a:xfrm>
        </p:spPr>
        <p:txBody>
          <a:bodyPr>
            <a:normAutofit/>
          </a:bodyPr>
          <a:lstStyle/>
          <a:p>
            <a:r>
              <a:rPr lang="cs-CZ" sz="3600" b="1" dirty="0" smtClean="0"/>
              <a:t>MENDELOVY ZÁKONY</a:t>
            </a:r>
          </a:p>
        </p:txBody>
      </p:sp>
    </p:spTree>
    <p:extLst>
      <p:ext uri="{BB962C8B-B14F-4D97-AF65-F5344CB8AC3E}">
        <p14:creationId xmlns:p14="http://schemas.microsoft.com/office/powerpoint/2010/main" xmlns="" val="11314455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83568" y="1302558"/>
            <a:ext cx="8208912" cy="3573448"/>
          </a:xfrm>
        </p:spPr>
        <p:txBody>
          <a:bodyPr>
            <a:normAutofit/>
          </a:bodyPr>
          <a:lstStyle/>
          <a:p>
            <a:pPr algn="l"/>
            <a:r>
              <a:rPr lang="cs-CZ" dirty="0" smtClean="0"/>
              <a:t>Škola: Gymnázium Dr. Emila Holuba, Na Mušce 1110, 53401 Holice</a:t>
            </a:r>
          </a:p>
          <a:p>
            <a:pPr algn="l"/>
            <a:r>
              <a:rPr lang="cs-CZ" dirty="0" smtClean="0"/>
              <a:t>Autor</a:t>
            </a:r>
            <a:r>
              <a:rPr lang="cs-CZ" dirty="0"/>
              <a:t>: </a:t>
            </a:r>
            <a:r>
              <a:rPr lang="cs-CZ" dirty="0" smtClean="0"/>
              <a:t>Mgr. Marek Janů</a:t>
            </a:r>
          </a:p>
          <a:p>
            <a:pPr algn="l"/>
            <a:r>
              <a:rPr lang="cs-CZ" dirty="0" smtClean="0"/>
              <a:t>Předmět: Biologie</a:t>
            </a:r>
          </a:p>
          <a:p>
            <a:pPr algn="l"/>
            <a:endParaRPr lang="cs-CZ" dirty="0" smtClean="0"/>
          </a:p>
          <a:p>
            <a:pPr algn="l"/>
            <a:r>
              <a:rPr lang="cs-CZ" dirty="0" smtClean="0"/>
              <a:t>Anotace: Materiál obsahuje elementární informace o zákonech dědičnosti. Slouží jako základní a nezbytný základ pro další výuku genetiky. Každý ze tří Mendelových zákonů je stručně popsán pomocí Mendelových čtverců.</a:t>
            </a:r>
          </a:p>
          <a:p>
            <a:pPr algn="l"/>
            <a:endParaRPr lang="cs-CZ" dirty="0" smtClean="0"/>
          </a:p>
          <a:p>
            <a:pPr algn="l"/>
            <a:endParaRPr lang="cs-CZ" dirty="0" smtClean="0"/>
          </a:p>
          <a:p>
            <a:pPr algn="l"/>
            <a:endParaRPr lang="cs-CZ" dirty="0"/>
          </a:p>
          <a:p>
            <a:pPr algn="l"/>
            <a:r>
              <a:rPr lang="cs-CZ" dirty="0" smtClean="0"/>
              <a:t>Materiál </a:t>
            </a:r>
            <a:r>
              <a:rPr lang="cs-CZ" dirty="0"/>
              <a:t>je zpracován v rámci projektu </a:t>
            </a:r>
            <a:r>
              <a:rPr lang="cs-CZ" dirty="0" smtClean="0"/>
              <a:t>Dotkněte se inovací CZ.1.07/1.3.00/51.0024 </a:t>
            </a:r>
            <a:endParaRPr lang="cs-CZ" dirty="0"/>
          </a:p>
          <a:p>
            <a:pPr algn="l"/>
            <a:endParaRPr lang="cs-CZ" dirty="0"/>
          </a:p>
        </p:txBody>
      </p:sp>
      <p:sp>
        <p:nvSpPr>
          <p:cNvPr id="4" name="Nadpis 1"/>
          <p:cNvSpPr txBox="1">
            <a:spLocks/>
          </p:cNvSpPr>
          <p:nvPr/>
        </p:nvSpPr>
        <p:spPr>
          <a:xfrm>
            <a:off x="683568" y="843558"/>
            <a:ext cx="8013576" cy="4590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tabLst>
                <a:tab pos="1790700" algn="l"/>
              </a:tabLst>
              <a:defRPr sz="45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cs-CZ" sz="3200" b="1" dirty="0" smtClean="0"/>
              <a:t>Základní informace</a:t>
            </a:r>
            <a:endParaRPr lang="cs-CZ" sz="3200" b="1" dirty="0"/>
          </a:p>
        </p:txBody>
      </p:sp>
    </p:spTree>
    <p:extLst>
      <p:ext uri="{BB962C8B-B14F-4D97-AF65-F5344CB8AC3E}">
        <p14:creationId xmlns:p14="http://schemas.microsoft.com/office/powerpoint/2010/main" xmlns="" val="39610559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b="1" dirty="0" smtClean="0"/>
              <a:t>Metodický pokyn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302559"/>
            <a:ext cx="8229600" cy="3357424"/>
          </a:xfrm>
        </p:spPr>
        <p:txBody>
          <a:bodyPr>
            <a:normAutofit fontScale="77500" lnSpcReduction="20000"/>
          </a:bodyPr>
          <a:lstStyle/>
          <a:p>
            <a:pPr marL="0" indent="0">
              <a:buNone/>
            </a:pPr>
            <a:r>
              <a:rPr lang="cs-CZ" sz="1800" dirty="0" smtClean="0"/>
              <a:t>Popis práce s materiálem</a:t>
            </a:r>
          </a:p>
          <a:p>
            <a:pPr marL="0" indent="0">
              <a:buNone/>
            </a:pPr>
            <a:r>
              <a:rPr lang="cs-CZ" sz="1800" i="1" dirty="0" smtClean="0"/>
              <a:t>	Materiál je určen pro práci s interaktivní tabulí a TABLETY. Vyučující postupně studentům promítá jednotlivé snímky a komentuje jejich obsah. Přechod na následující snímek provádí DOTYKEM prstu na TABLETU. Průběžně kontroluje, zda žáci problematice rozumí. K tomu používá vhodně zvolené otevřené a uzavřené otázky.  </a:t>
            </a:r>
          </a:p>
          <a:p>
            <a:pPr marL="0" indent="0">
              <a:buNone/>
            </a:pPr>
            <a:endParaRPr lang="cs-CZ" sz="1800" i="1" dirty="0"/>
          </a:p>
          <a:p>
            <a:pPr marL="0" indent="0">
              <a:buNone/>
            </a:pPr>
            <a:r>
              <a:rPr lang="cs-CZ" sz="1800" i="1" dirty="0" smtClean="0"/>
              <a:t>Didaktická příprava </a:t>
            </a:r>
          </a:p>
          <a:p>
            <a:pPr marL="0" indent="0">
              <a:buNone/>
            </a:pPr>
            <a:r>
              <a:rPr lang="cs-CZ" sz="1800" i="1" dirty="0" smtClean="0"/>
              <a:t>	Autor prezentace předpokládá, že vyučující, který prezentaci využije ve výuce je aprobovaný profesionál. To znamená, že je s probíranou problematikou natolik obeznámen, že je schopen studentům vysvětlit podstatu věci a s pomocí vhodně zvolených příkladů demonstrovat funkčnost základních pouček. Prezentace slouží pouze jako nástroj k úspoře času při výuce. Hlavní podstatou výukového procesu i přes zapojení moderních DOTYKOVÝCH zařízení zůstává i nadále interakce mezi vyučujícím a vyučovaným. TABLET jako takový sám o sobě kvalitní výuku nezajistí.</a:t>
            </a:r>
          </a:p>
          <a:p>
            <a:pPr marL="0" indent="0">
              <a:buNone/>
            </a:pPr>
            <a:endParaRPr lang="cs-CZ" sz="1800" i="1" dirty="0"/>
          </a:p>
          <a:p>
            <a:pPr marL="0" indent="0">
              <a:buNone/>
            </a:pPr>
            <a:r>
              <a:rPr lang="cs-CZ" sz="1800" dirty="0" smtClean="0"/>
              <a:t>Očekávání a cíle</a:t>
            </a:r>
          </a:p>
          <a:p>
            <a:pPr marL="0" indent="0">
              <a:buNone/>
            </a:pPr>
            <a:r>
              <a:rPr lang="cs-CZ" sz="1800" i="1" dirty="0" smtClean="0"/>
              <a:t>	Primárním cílem prezentace je přispět k osvojení základních informací o Mendelových zákonech. Sekundární cíl je úspora času, který je možné věnovat praktickým příkladům mendelistické dědičnosti, která patří mezi základní pilíře genetiky a moderní vědy vůbec.</a:t>
            </a:r>
            <a:endParaRPr lang="cs-CZ" sz="1800" i="1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quarter" idx="13"/>
          </p:nvPr>
        </p:nvSpPr>
        <p:spPr/>
        <p:txBody>
          <a:bodyPr>
            <a:normAutofit fontScale="92500" lnSpcReduction="20000"/>
          </a:bodyPr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27891590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spcBef>
                <a:spcPct val="50000"/>
              </a:spcBef>
            </a:pPr>
            <a:r>
              <a:rPr lang="cs-CZ" altLang="cs-CZ" b="1" i="1" dirty="0">
                <a:solidFill>
                  <a:srgbClr val="008000"/>
                </a:solidFill>
              </a:rPr>
              <a:t>MENDELOVY ZÁKONY DĚDIČNOSTI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419623"/>
            <a:ext cx="8280920" cy="3175000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cs-CZ" sz="2400" b="1" dirty="0"/>
              <a:t>Gregor Johann Mendel</a:t>
            </a:r>
            <a:r>
              <a:rPr lang="cs-CZ" sz="2400" dirty="0"/>
              <a:t> </a:t>
            </a:r>
            <a:endParaRPr lang="cs-CZ" sz="2400" dirty="0" smtClean="0"/>
          </a:p>
          <a:p>
            <a:pPr marL="0" indent="0">
              <a:buNone/>
            </a:pPr>
            <a:r>
              <a:rPr lang="cs-CZ" sz="2400" dirty="0" smtClean="0"/>
              <a:t>(1822 – 1884) </a:t>
            </a:r>
          </a:p>
          <a:p>
            <a:r>
              <a:rPr lang="cs-CZ" sz="2400" dirty="0" smtClean="0"/>
              <a:t>přírodovědec</a:t>
            </a:r>
            <a:r>
              <a:rPr lang="cs-CZ" sz="2400" dirty="0"/>
              <a:t>, zakladatel genetiky a objevitel základních zákonů </a:t>
            </a:r>
            <a:r>
              <a:rPr lang="cs-CZ" sz="2400" dirty="0" smtClean="0"/>
              <a:t>dědičnosti</a:t>
            </a:r>
          </a:p>
          <a:p>
            <a:r>
              <a:rPr lang="cs-CZ" sz="2400" dirty="0" smtClean="0"/>
              <a:t>mnich </a:t>
            </a:r>
            <a:r>
              <a:rPr lang="cs-CZ" sz="2400" dirty="0"/>
              <a:t>a později opat augustiniánského kláštera </a:t>
            </a:r>
            <a:r>
              <a:rPr lang="cs-CZ" sz="2400" dirty="0" smtClean="0"/>
              <a:t>v Brně</a:t>
            </a:r>
          </a:p>
          <a:p>
            <a:endParaRPr lang="cs-CZ" sz="2400" dirty="0"/>
          </a:p>
          <a:p>
            <a:pPr marL="0" indent="0" algn="r">
              <a:buNone/>
            </a:pPr>
            <a:r>
              <a:rPr lang="cs-CZ" sz="2400" dirty="0" smtClean="0"/>
              <a:t>   	</a:t>
            </a:r>
            <a:r>
              <a:rPr lang="cs-CZ" sz="2400" b="1" dirty="0" smtClean="0"/>
              <a:t>…NA ZAČÁTKU BYLO SLOVO…</a:t>
            </a:r>
            <a:endParaRPr lang="cs-CZ" sz="2400" b="1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quarter" idx="13"/>
          </p:nvPr>
        </p:nvSpPr>
        <p:spPr/>
        <p:txBody>
          <a:bodyPr>
            <a:normAutofit fontScale="92500" lnSpcReduction="20000"/>
          </a:bodyPr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7009098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pPr marL="0" indent="0" algn="ctr">
              <a:buNone/>
            </a:pPr>
            <a:r>
              <a:rPr lang="cs-CZ" sz="19900" dirty="0" smtClean="0"/>
              <a:t>MEIÓZA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quarter" idx="13"/>
          </p:nvPr>
        </p:nvSpPr>
        <p:spPr/>
        <p:txBody>
          <a:bodyPr>
            <a:normAutofit fontScale="92500" lnSpcReduction="20000"/>
          </a:bodyPr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8790897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MEIÓZA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Mendel o tom nevěděl ani </a:t>
            </a:r>
            <a:r>
              <a:rPr lang="cs-CZ" dirty="0" smtClean="0"/>
              <a:t>zbla.</a:t>
            </a:r>
            <a:endParaRPr lang="cs-CZ" dirty="0" smtClean="0"/>
          </a:p>
          <a:p>
            <a:r>
              <a:rPr lang="cs-CZ" dirty="0" smtClean="0"/>
              <a:t>Pochopení základních principů je ale potřeba pro pochopení Mendelových zákonů.</a:t>
            </a:r>
          </a:p>
          <a:p>
            <a:r>
              <a:rPr lang="cs-CZ" dirty="0" smtClean="0"/>
              <a:t>Důležité pojmy: redukční dělení, gameta, zygota, haploidie, diploidie, recesivita, dominance, alela, gen, heterozygot, homozygot.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quarter" idx="13"/>
          </p:nvPr>
        </p:nvSpPr>
        <p:spPr/>
        <p:txBody>
          <a:bodyPr>
            <a:normAutofit fontScale="92500" lnSpcReduction="20000"/>
          </a:bodyPr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9278858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altLang="cs-CZ" i="1" dirty="0">
                <a:solidFill>
                  <a:schemeClr val="accent2"/>
                </a:solidFill>
              </a:rPr>
              <a:t>1.MENDELŮV ZÁKON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altLang="cs-CZ" i="1" dirty="0"/>
              <a:t>KŘÍŽÍME DVA ROZDÍLNÉ </a:t>
            </a:r>
            <a:r>
              <a:rPr lang="cs-CZ" altLang="cs-CZ" i="1" dirty="0" smtClean="0"/>
              <a:t>HOMOZYGOTY</a:t>
            </a:r>
          </a:p>
          <a:p>
            <a:r>
              <a:rPr lang="cs-CZ" altLang="cs-CZ" i="1" dirty="0"/>
              <a:t>KŘÍŽENCI ROZDÍLNĚ HOMOZYGOTNÍCH RODIČŮ JSOU VŽDY HETEROZYGOTNÍ</a:t>
            </a:r>
          </a:p>
          <a:p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quarter" idx="13"/>
          </p:nvPr>
        </p:nvSpPr>
        <p:spPr/>
        <p:txBody>
          <a:bodyPr>
            <a:normAutofit fontScale="92500" lnSpcReduction="20000"/>
          </a:bodyPr>
          <a:lstStyle/>
          <a:p>
            <a:endParaRPr lang="cs-CZ"/>
          </a:p>
        </p:txBody>
      </p:sp>
      <p:pic>
        <p:nvPicPr>
          <p:cNvPr id="5" name="Picture 4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0139" t="40147" r="35970" b="26418"/>
          <a:stretch>
            <a:fillRect/>
          </a:stretch>
        </p:blipFill>
        <p:spPr bwMode="auto">
          <a:xfrm>
            <a:off x="2537867" y="2755241"/>
            <a:ext cx="4068266" cy="183938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12039242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altLang="cs-CZ" sz="2800" i="1" dirty="0"/>
              <a:t>ZÁKON O STEJNORODOSTI PRVNÍ GENERACE KŘÍŽENCŮ</a:t>
            </a:r>
            <a:endParaRPr lang="cs-CZ" sz="2800" dirty="0"/>
          </a:p>
        </p:txBody>
      </p:sp>
      <p:pic>
        <p:nvPicPr>
          <p:cNvPr id="7" name="Zástupný symbol pro obsah 6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2690777" y="1302558"/>
            <a:ext cx="3500473" cy="3171017"/>
          </a:xfrm>
          <a:prstGeom prst="rect">
            <a:avLst/>
          </a:prstGeom>
        </p:spPr>
      </p:pic>
      <p:sp>
        <p:nvSpPr>
          <p:cNvPr id="4" name="Zástupný symbol pro text 3"/>
          <p:cNvSpPr>
            <a:spLocks noGrp="1"/>
          </p:cNvSpPr>
          <p:nvPr>
            <p:ph type="body" sz="quarter" idx="13"/>
          </p:nvPr>
        </p:nvSpPr>
        <p:spPr/>
        <p:txBody>
          <a:bodyPr>
            <a:normAutofit fontScale="92500" lnSpcReduction="20000"/>
          </a:bodyPr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993671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altLang="cs-CZ" i="1" dirty="0">
                <a:solidFill>
                  <a:schemeClr val="accent2"/>
                </a:solidFill>
              </a:rPr>
              <a:t>2.MENDELŮV ZÁKON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altLang="cs-CZ" i="1" dirty="0"/>
              <a:t>KŘÍŽÍME DVA HETEROZYGOTY ( F</a:t>
            </a:r>
            <a:r>
              <a:rPr lang="cs-CZ" altLang="cs-CZ" i="1" baseline="-25000" dirty="0"/>
              <a:t>1 </a:t>
            </a:r>
            <a:r>
              <a:rPr lang="cs-CZ" altLang="cs-CZ" i="1" dirty="0"/>
              <a:t>)</a:t>
            </a:r>
            <a:r>
              <a:rPr lang="cs-CZ" altLang="cs-CZ" sz="3600" i="1" dirty="0"/>
              <a:t> </a:t>
            </a:r>
          </a:p>
          <a:p>
            <a:r>
              <a:rPr lang="cs-CZ" altLang="cs-CZ" i="1" dirty="0"/>
              <a:t>KŘÍŽENCI HETEROZYGOTNÍCH RODIČŮ JSOU RŮZNÍ </a:t>
            </a:r>
          </a:p>
          <a:p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quarter" idx="13"/>
          </p:nvPr>
        </p:nvSpPr>
        <p:spPr/>
        <p:txBody>
          <a:bodyPr>
            <a:normAutofit fontScale="92500" lnSpcReduction="20000"/>
          </a:bodyPr>
          <a:lstStyle/>
          <a:p>
            <a:endParaRPr lang="cs-CZ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2243822" y="2571750"/>
            <a:ext cx="4656356" cy="175488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8914510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altLang="cs-CZ" sz="2400" i="1" dirty="0"/>
              <a:t>ZÁKON O NESTEJNORODOSTI DRUHÉ GENERACE KŘÍŽENCŮ</a:t>
            </a:r>
            <a:endParaRPr lang="cs-CZ" sz="2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lnSpc>
                <a:spcPct val="90000"/>
              </a:lnSpc>
            </a:pPr>
            <a:r>
              <a:rPr lang="cs-CZ" altLang="cs-CZ" b="1" dirty="0"/>
              <a:t>GENOTYPOVÝ POMĚR 1:2:1</a:t>
            </a:r>
          </a:p>
          <a:p>
            <a:pPr>
              <a:lnSpc>
                <a:spcPct val="90000"/>
              </a:lnSpc>
            </a:pPr>
            <a:r>
              <a:rPr lang="cs-CZ" altLang="cs-CZ" b="1" dirty="0"/>
              <a:t>FENOTYPOVÝ </a:t>
            </a:r>
            <a:r>
              <a:rPr lang="cs-CZ" altLang="cs-CZ" b="1" dirty="0" smtClean="0"/>
              <a:t>POMĚR </a:t>
            </a:r>
            <a:r>
              <a:rPr lang="cs-CZ" altLang="cs-CZ" b="1" dirty="0"/>
              <a:t>3:1</a:t>
            </a:r>
          </a:p>
          <a:p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quarter" idx="13"/>
          </p:nvPr>
        </p:nvSpPr>
        <p:spPr/>
        <p:txBody>
          <a:bodyPr>
            <a:normAutofit fontScale="92500" lnSpcReduction="20000"/>
          </a:bodyPr>
          <a:lstStyle/>
          <a:p>
            <a:endParaRPr lang="cs-CZ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5292080" y="1419623"/>
            <a:ext cx="3240361" cy="290581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0898202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altLang="cs-CZ" i="1" dirty="0">
                <a:solidFill>
                  <a:schemeClr val="accent2"/>
                </a:solidFill>
              </a:rPr>
              <a:t>3.MENDELŮV ZÁKON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Tx/>
              <a:buNone/>
            </a:pPr>
            <a:r>
              <a:rPr lang="cs-CZ" altLang="cs-CZ" dirty="0"/>
              <a:t>DIHYBRID – SLEDUJEME DVA ZNAKY, DVA PÁRY ALEL</a:t>
            </a:r>
          </a:p>
          <a:p>
            <a:pPr>
              <a:buFontTx/>
              <a:buNone/>
            </a:pPr>
            <a:r>
              <a:rPr lang="cs-CZ" altLang="cs-CZ" dirty="0"/>
              <a:t>PŘÍKLAD: HETEROZYGOTNÍ DIHYBRIDI        </a:t>
            </a:r>
          </a:p>
          <a:p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quarter" idx="13"/>
          </p:nvPr>
        </p:nvSpPr>
        <p:spPr/>
        <p:txBody>
          <a:bodyPr>
            <a:normAutofit fontScale="92500" lnSpcReduction="20000"/>
          </a:bodyPr>
          <a:lstStyle/>
          <a:p>
            <a:endParaRPr lang="cs-CZ"/>
          </a:p>
        </p:txBody>
      </p:sp>
      <p:pic>
        <p:nvPicPr>
          <p:cNvPr id="5" name="Picture 4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125" t="47049" r="11604" b="31293"/>
          <a:stretch>
            <a:fillRect/>
          </a:stretch>
        </p:blipFill>
        <p:spPr bwMode="auto">
          <a:xfrm>
            <a:off x="783927" y="2499742"/>
            <a:ext cx="7596833" cy="144715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27565389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altLang="cs-CZ" i="1" dirty="0"/>
              <a:t>ZÁKON O VOLNÉ KOMBINOVATELNOSTI ALEL</a:t>
            </a:r>
            <a:endParaRPr lang="cs-CZ" dirty="0"/>
          </a:p>
        </p:txBody>
      </p:sp>
      <p:pic>
        <p:nvPicPr>
          <p:cNvPr id="5" name="Zástupný symbol pro obsah 4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1924050" y="1525587"/>
            <a:ext cx="5295900" cy="2962275"/>
          </a:xfrm>
          <a:prstGeom prst="rect">
            <a:avLst/>
          </a:prstGeom>
        </p:spPr>
      </p:pic>
      <p:sp>
        <p:nvSpPr>
          <p:cNvPr id="4" name="Zástupný symbol pro text 3"/>
          <p:cNvSpPr>
            <a:spLocks noGrp="1"/>
          </p:cNvSpPr>
          <p:nvPr>
            <p:ph type="body" sz="quarter" idx="13"/>
          </p:nvPr>
        </p:nvSpPr>
        <p:spPr/>
        <p:txBody>
          <a:bodyPr>
            <a:normAutofit fontScale="92500" lnSpcReduction="20000"/>
          </a:bodyPr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2915446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843558"/>
            <a:ext cx="8229600" cy="792088"/>
          </a:xfrm>
        </p:spPr>
        <p:txBody>
          <a:bodyPr/>
          <a:lstStyle/>
          <a:p>
            <a:r>
              <a:rPr lang="cs-CZ" altLang="cs-CZ" sz="2800" b="1" dirty="0"/>
              <a:t>OBA PÁRY ALEL SE KOMBINUJÍ NEZÁVISLE, MOHOU NASTAT VŠECHNY MOŽNÉ KOMBINACE</a:t>
            </a:r>
            <a:endParaRPr lang="cs-CZ" sz="2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779661"/>
            <a:ext cx="8229600" cy="2814961"/>
          </a:xfrm>
        </p:spPr>
        <p:txBody>
          <a:bodyPr/>
          <a:lstStyle/>
          <a:p>
            <a:pPr marL="0" indent="0">
              <a:buNone/>
            </a:pPr>
            <a:r>
              <a:rPr lang="cs-CZ" altLang="cs-CZ" sz="2400" dirty="0">
                <a:solidFill>
                  <a:srgbClr val="CC0000"/>
                </a:solidFill>
              </a:rPr>
              <a:t>1</a:t>
            </a:r>
            <a:r>
              <a:rPr lang="cs-CZ" altLang="cs-CZ" sz="2400" dirty="0"/>
              <a:t>AABB:</a:t>
            </a:r>
            <a:r>
              <a:rPr lang="cs-CZ" altLang="cs-CZ" sz="2400" dirty="0">
                <a:solidFill>
                  <a:srgbClr val="CC0000"/>
                </a:solidFill>
              </a:rPr>
              <a:t>2</a:t>
            </a:r>
            <a:r>
              <a:rPr lang="cs-CZ" altLang="cs-CZ" sz="2400" dirty="0"/>
              <a:t>AABb:</a:t>
            </a:r>
            <a:r>
              <a:rPr lang="cs-CZ" altLang="cs-CZ" sz="2400" dirty="0">
                <a:solidFill>
                  <a:srgbClr val="CC0000"/>
                </a:solidFill>
              </a:rPr>
              <a:t>1</a:t>
            </a:r>
            <a:r>
              <a:rPr lang="cs-CZ" altLang="cs-CZ" sz="2400" dirty="0"/>
              <a:t>AAbb:</a:t>
            </a:r>
            <a:r>
              <a:rPr lang="cs-CZ" altLang="cs-CZ" sz="2400" dirty="0">
                <a:solidFill>
                  <a:srgbClr val="CC0000"/>
                </a:solidFill>
              </a:rPr>
              <a:t>2</a:t>
            </a:r>
            <a:r>
              <a:rPr lang="cs-CZ" altLang="cs-CZ" sz="2400" dirty="0"/>
              <a:t>AaBB:</a:t>
            </a:r>
            <a:r>
              <a:rPr lang="cs-CZ" altLang="cs-CZ" sz="2400" dirty="0">
                <a:solidFill>
                  <a:srgbClr val="CC0000"/>
                </a:solidFill>
              </a:rPr>
              <a:t>4</a:t>
            </a:r>
            <a:r>
              <a:rPr lang="cs-CZ" altLang="cs-CZ" sz="2400" dirty="0"/>
              <a:t>AaBb:</a:t>
            </a:r>
            <a:r>
              <a:rPr lang="cs-CZ" altLang="cs-CZ" sz="2400" dirty="0">
                <a:solidFill>
                  <a:srgbClr val="CC0000"/>
                </a:solidFill>
              </a:rPr>
              <a:t>2</a:t>
            </a:r>
            <a:r>
              <a:rPr lang="cs-CZ" altLang="cs-CZ" sz="2400" dirty="0"/>
              <a:t>Aabb:</a:t>
            </a:r>
            <a:r>
              <a:rPr lang="cs-CZ" altLang="cs-CZ" sz="2400" dirty="0">
                <a:solidFill>
                  <a:srgbClr val="CC0000"/>
                </a:solidFill>
              </a:rPr>
              <a:t>1</a:t>
            </a:r>
            <a:r>
              <a:rPr lang="cs-CZ" altLang="cs-CZ" sz="2400" dirty="0"/>
              <a:t>aaBB:</a:t>
            </a:r>
            <a:r>
              <a:rPr lang="cs-CZ" altLang="cs-CZ" sz="2400" dirty="0">
                <a:solidFill>
                  <a:srgbClr val="CC0000"/>
                </a:solidFill>
              </a:rPr>
              <a:t>2</a:t>
            </a:r>
            <a:r>
              <a:rPr lang="cs-CZ" altLang="cs-CZ" sz="2400" dirty="0"/>
              <a:t>aaBb:</a:t>
            </a:r>
            <a:r>
              <a:rPr lang="cs-CZ" altLang="cs-CZ" sz="2400" dirty="0">
                <a:solidFill>
                  <a:srgbClr val="CC0000"/>
                </a:solidFill>
              </a:rPr>
              <a:t>1</a:t>
            </a:r>
            <a:r>
              <a:rPr lang="cs-CZ" altLang="cs-CZ" sz="2400" dirty="0"/>
              <a:t>aabb</a:t>
            </a:r>
          </a:p>
          <a:p>
            <a:pPr marL="0" indent="0">
              <a:buNone/>
            </a:pPr>
            <a:endParaRPr lang="cs-CZ" altLang="cs-CZ" b="1" dirty="0" smtClean="0"/>
          </a:p>
          <a:p>
            <a:pPr marL="0" indent="0">
              <a:buNone/>
            </a:pPr>
            <a:r>
              <a:rPr lang="cs-CZ" altLang="cs-CZ" b="1" dirty="0" smtClean="0"/>
              <a:t>GENOTYPOVÝ </a:t>
            </a:r>
            <a:r>
              <a:rPr lang="cs-CZ" altLang="cs-CZ" b="1" dirty="0"/>
              <a:t>POMĚR </a:t>
            </a:r>
            <a:r>
              <a:rPr lang="cs-CZ" altLang="cs-CZ" b="1" dirty="0" smtClean="0"/>
              <a:t>1:2:1:2:4:2:1:2:1</a:t>
            </a:r>
          </a:p>
          <a:p>
            <a:pPr marL="0" indent="0">
              <a:buNone/>
            </a:pPr>
            <a:endParaRPr lang="cs-CZ" altLang="cs-CZ" b="1" dirty="0"/>
          </a:p>
          <a:p>
            <a:pPr marL="0" indent="0">
              <a:buNone/>
            </a:pPr>
            <a:r>
              <a:rPr lang="cs-CZ" altLang="cs-CZ" b="1" dirty="0"/>
              <a:t>FENOTYPOVÝ POMĚR 9:3:3:1</a:t>
            </a:r>
          </a:p>
          <a:p>
            <a:pPr marL="0" indent="0">
              <a:buNone/>
            </a:pPr>
            <a:endParaRPr lang="cs-CZ" altLang="cs-CZ" b="1" dirty="0"/>
          </a:p>
          <a:p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quarter" idx="13"/>
          </p:nvPr>
        </p:nvSpPr>
        <p:spPr/>
        <p:txBody>
          <a:bodyPr>
            <a:normAutofit fontScale="92500" lnSpcReduction="20000"/>
          </a:bodyPr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2311587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Zástupný symbol pro obsah 4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1762125" y="915566"/>
            <a:ext cx="5619750" cy="3133725"/>
          </a:xfrm>
          <a:prstGeom prst="rect">
            <a:avLst/>
          </a:prstGeom>
        </p:spPr>
      </p:pic>
      <p:sp>
        <p:nvSpPr>
          <p:cNvPr id="4" name="Zástupný symbol pro text 3"/>
          <p:cNvSpPr>
            <a:spLocks noGrp="1"/>
          </p:cNvSpPr>
          <p:nvPr>
            <p:ph type="body" sz="quarter" idx="13"/>
          </p:nvPr>
        </p:nvSpPr>
        <p:spPr/>
        <p:txBody>
          <a:bodyPr>
            <a:normAutofit fontScale="92500" lnSpcReduction="20000"/>
          </a:bodyPr>
          <a:lstStyle/>
          <a:p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539553" y="4158173"/>
            <a:ext cx="8136904" cy="40011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altLang="cs-CZ" sz="2000" b="1" dirty="0">
                <a:solidFill>
                  <a:srgbClr val="3333CC"/>
                </a:solidFill>
              </a:rPr>
              <a:t>„úhlopříčka heterozygotů</a:t>
            </a:r>
            <a:r>
              <a:rPr lang="cs-CZ" altLang="cs-CZ" sz="2000" dirty="0" smtClean="0">
                <a:solidFill>
                  <a:srgbClr val="3333CC"/>
                </a:solidFill>
              </a:rPr>
              <a:t>“                   </a:t>
            </a:r>
            <a:r>
              <a:rPr lang="cs-CZ" altLang="cs-CZ" sz="2000" b="1" dirty="0" smtClean="0">
                <a:solidFill>
                  <a:srgbClr val="FF0000"/>
                </a:solidFill>
              </a:rPr>
              <a:t>„</a:t>
            </a:r>
            <a:r>
              <a:rPr lang="cs-CZ" altLang="cs-CZ" sz="2000" b="1" dirty="0">
                <a:solidFill>
                  <a:srgbClr val="FF0000"/>
                </a:solidFill>
              </a:rPr>
              <a:t>úhlopříčka homozygotů</a:t>
            </a:r>
            <a:r>
              <a:rPr lang="cs-CZ" altLang="cs-CZ" sz="2000" b="1" dirty="0" smtClean="0">
                <a:solidFill>
                  <a:srgbClr val="FF0000"/>
                </a:solidFill>
              </a:rPr>
              <a:t>“ 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xmlns="" val="18103811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3568" y="843558"/>
            <a:ext cx="8013576" cy="459000"/>
          </a:xfrm>
        </p:spPr>
        <p:txBody>
          <a:bodyPr/>
          <a:lstStyle/>
          <a:p>
            <a:pPr algn="l"/>
            <a:r>
              <a:rPr lang="cs-CZ" b="1" dirty="0" smtClean="0"/>
              <a:t>Zdroje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83568" y="1419623"/>
            <a:ext cx="8003232" cy="3175000"/>
          </a:xfrm>
        </p:spPr>
        <p:txBody>
          <a:bodyPr/>
          <a:lstStyle/>
          <a:p>
            <a:r>
              <a:rPr lang="cs-CZ" dirty="0" smtClean="0"/>
              <a:t>Žádné zdroje jsem nepoužíval. Informace obsažené v prezentaci znám již dlouhou dobu a nepamatuji si, kde jsem je četl, či kdo mi problematiku vysvětloval. Jednu věc však vím zcela jistě. </a:t>
            </a:r>
            <a:r>
              <a:rPr lang="cs-CZ" smtClean="0"/>
              <a:t>Johann </a:t>
            </a:r>
            <a:r>
              <a:rPr lang="cs-CZ" dirty="0" smtClean="0"/>
              <a:t>Gregor  Mendel to určitě nebyl.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endParaRPr lang="cs-CZ" dirty="0"/>
          </a:p>
          <a:p>
            <a:pPr marL="0" indent="0">
              <a:buNone/>
            </a:pPr>
            <a:endParaRPr lang="cs-CZ" dirty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quarter" idx="13"/>
          </p:nvPr>
        </p:nvSpPr>
        <p:spPr/>
        <p:txBody>
          <a:bodyPr>
            <a:normAutofit fontScale="92500" lnSpcReduction="20000"/>
          </a:bodyPr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061278635"/>
      </p:ext>
    </p:extLst>
  </p:cSld>
  <p:clrMapOvr>
    <a:masterClrMapping/>
  </p:clrMapOvr>
</p:sld>
</file>

<file path=ppt/theme/theme1.xml><?xml version="1.0" encoding="utf-8"?>
<a:theme xmlns:a="http://schemas.openxmlformats.org/drawingml/2006/main" name="boxed_powerpoint_16x9_2012-08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Prezentace4" id="{FA648B46-5DFB-4817-A984-0EDF8C590859}" vid="{9C3AC370-3180-4625-AB9F-69495A826E3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kument" ma:contentTypeID="0x0101009CE513F370EBC24DB3058E48E01F3A2B" ma:contentTypeVersion="1" ma:contentTypeDescription="Vytvoří nový dokument" ma:contentTypeScope="" ma:versionID="0f71cd1b7ca38315f7d305545b15fb92">
  <xsd:schema xmlns:xsd="http://www.w3.org/2001/XMLSchema" xmlns:xs="http://www.w3.org/2001/XMLSchema" xmlns:p="http://schemas.microsoft.com/office/2006/metadata/properties" xmlns:ns2="d19d6491-b662-4d98-996c-1e38fe9d0183" targetNamespace="http://schemas.microsoft.com/office/2006/metadata/properties" ma:root="true" ma:fieldsID="c7d50061927b9b77762b595bd42e59e9" ns2:_="">
    <xsd:import namespace="d19d6491-b662-4d98-996c-1e38fe9d0183"/>
    <xsd:element name="properties">
      <xsd:complexType>
        <xsd:sequence>
          <xsd:element name="documentManagement">
            <xsd:complexType>
              <xsd:all>
                <xsd:element ref="ns2:SharedWithUser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d19d6491-b662-4d98-996c-1e38fe9d0183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dílí se s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Typ obsahu"/>
        <xsd:element ref="dc:title" minOccurs="0" maxOccurs="1" ma:index="4" ma:displayName="Nadpis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42F33400-E7C1-402A-9D11-37931DDB1730}">
  <ds:schemaRefs>
    <ds:schemaRef ds:uri="http://purl.org/dc/elements/1.1/"/>
    <ds:schemaRef ds:uri="http://schemas.microsoft.com/office/2006/documentManagement/types"/>
    <ds:schemaRef ds:uri="http://purl.org/dc/dcmitype/"/>
    <ds:schemaRef ds:uri="http://schemas.microsoft.com/office/infopath/2007/PartnerControls"/>
    <ds:schemaRef ds:uri="d19d6491-b662-4d98-996c-1e38fe9d0183"/>
    <ds:schemaRef ds:uri="http://www.w3.org/XML/1998/namespace"/>
    <ds:schemaRef ds:uri="http://schemas.openxmlformats.org/package/2006/metadata/core-properties"/>
    <ds:schemaRef ds:uri="http://schemas.microsoft.com/office/2006/metadata/properties"/>
    <ds:schemaRef ds:uri="http://purl.org/dc/terms/"/>
  </ds:schemaRefs>
</ds:datastoreItem>
</file>

<file path=customXml/itemProps2.xml><?xml version="1.0" encoding="utf-8"?>
<ds:datastoreItem xmlns:ds="http://schemas.openxmlformats.org/officeDocument/2006/customXml" ds:itemID="{2D0B5DD7-4F81-4539-BEEE-DE05DE870D91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3A7043CA-DE95-4BE6-BD7E-E6ADDDF16122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d19d6491-b662-4d98-996c-1e38fe9d0183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2942</TotalTime>
  <Words>285</Words>
  <Application>Microsoft Office PowerPoint</Application>
  <PresentationFormat>Předvádění na obrazovce (16:9)</PresentationFormat>
  <Paragraphs>58</Paragraphs>
  <Slides>15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6" baseType="lpstr">
      <vt:lpstr>boxed_powerpoint_16x9_2012-08</vt:lpstr>
      <vt:lpstr>  Dotkněte se inovací CZ.1.07/1.3.00/51.0024  </vt:lpstr>
      <vt:lpstr>Snímek 2</vt:lpstr>
      <vt:lpstr>Metodický pokyn</vt:lpstr>
      <vt:lpstr>MENDELOVY ZÁKONY DĚDIČNOSTI</vt:lpstr>
      <vt:lpstr>Snímek 5</vt:lpstr>
      <vt:lpstr>MEIÓZA</vt:lpstr>
      <vt:lpstr>1.MENDELŮV ZÁKON</vt:lpstr>
      <vt:lpstr>ZÁKON O STEJNORODOSTI PRVNÍ GENERACE KŘÍŽENCŮ</vt:lpstr>
      <vt:lpstr>2.MENDELŮV ZÁKON</vt:lpstr>
      <vt:lpstr>ZÁKON O NESTEJNORODOSTI DRUHÉ GENERACE KŘÍŽENCŮ</vt:lpstr>
      <vt:lpstr>3.MENDELŮV ZÁKON</vt:lpstr>
      <vt:lpstr>ZÁKON O VOLNÉ KOMBINOVATELNOSTI ALEL</vt:lpstr>
      <vt:lpstr>OBA PÁRY ALEL SE KOMBINUJÍ NEZÁVISLE, MOHOU NASTAT VŠECHNY MOŽNÉ KOMBINACE</vt:lpstr>
      <vt:lpstr>Snímek 14</vt:lpstr>
      <vt:lpstr>Zdroje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Účet Microsoft</dc:creator>
  <cp:lastModifiedBy>Dum</cp:lastModifiedBy>
  <cp:revision>26</cp:revision>
  <dcterms:created xsi:type="dcterms:W3CDTF">2014-10-07T08:27:59Z</dcterms:created>
  <dcterms:modified xsi:type="dcterms:W3CDTF">2015-06-08T15:11:42Z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0x0101009CE513F370EBC24DB3058E48E01F3A2B</vt:lpwstr>
  </property>
  <property fmtid="{D5CDD505-2E9C-101B-9397-08002B2CF9AE}" pid="3" name="IsMyDocuments">
    <vt:bool>true</vt:bool>
  </property>
</Properties>
</file>