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9" d="100"/>
          <a:sy n="109" d="100"/>
        </p:scale>
        <p:origin x="102" y="31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18. 5. 2015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18. 5. 2015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ydney.com.au/bridge.html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merriam-webster.com/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2.postcards.org/postcards/cards/5900/5.shtml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131590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>
              <a:solidFill>
                <a:schemeClr val="tx2"/>
              </a:solidFill>
              <a:latin typeface="Algerian" panose="04020705040A02060702" pitchFamily="82" charset="0"/>
            </a:endParaRPr>
          </a:p>
          <a:p>
            <a:r>
              <a:rPr lang="cs-CZ" sz="3600" b="1" dirty="0" smtClean="0">
                <a:solidFill>
                  <a:srgbClr val="0000CC"/>
                </a:solidFill>
                <a:latin typeface="Algerian" panose="04020705040A02060702" pitchFamily="82" charset="0"/>
              </a:rPr>
              <a:t>Sydney </a:t>
            </a:r>
            <a:r>
              <a:rPr lang="cs-CZ" sz="3600" b="1" dirty="0" err="1" smtClean="0">
                <a:solidFill>
                  <a:srgbClr val="0000CC"/>
                </a:solidFill>
                <a:latin typeface="Algerian" panose="04020705040A02060702" pitchFamily="82" charset="0"/>
              </a:rPr>
              <a:t>WebQuest</a:t>
            </a:r>
            <a:endParaRPr lang="cs-CZ" sz="3600" b="1" dirty="0" smtClean="0">
              <a:solidFill>
                <a:srgbClr val="0000CC"/>
              </a:solidFill>
              <a:latin typeface="Algerian" panose="04020705040A02060702" pitchFamily="82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864" y="2499742"/>
            <a:ext cx="2857500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 smtClean="0"/>
              <a:t>Gymnázium Dr. Emila Holuba, Holice, Na Mušce 1110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Andrea Daňková</a:t>
            </a:r>
            <a:endParaRPr lang="cs-CZ" dirty="0" smtClean="0"/>
          </a:p>
          <a:p>
            <a:pPr algn="l"/>
            <a:r>
              <a:rPr lang="cs-CZ" dirty="0" smtClean="0"/>
              <a:t>Předmět</a:t>
            </a:r>
            <a:r>
              <a:rPr lang="cs-CZ" dirty="0" smtClean="0"/>
              <a:t>: Anglický jazyk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</a:t>
            </a:r>
          </a:p>
          <a:p>
            <a:pPr algn="l"/>
            <a:r>
              <a:rPr lang="cs-CZ" dirty="0" smtClean="0"/>
              <a:t>Prezentace obsahuje aktivitu na seznámení s reáliemi Austrálie v kombinaci s nácvikem psaní pohledů v angličtině. Předpokládaná jazyková úroveň A2/B1.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Popis práce s </a:t>
            </a:r>
            <a:r>
              <a:rPr lang="cs-CZ" sz="1800" b="1" dirty="0" smtClean="0"/>
              <a:t>materiálem  (určeno pro práci s interaktivní tabulí a tablety)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Konverzace na téma symbolů a notoricky známých staveb měst po celém světě (Paříž – </a:t>
            </a:r>
            <a:r>
              <a:rPr lang="cs-CZ" sz="1800" dirty="0" err="1" smtClean="0"/>
              <a:t>Eiffelova</a:t>
            </a:r>
            <a:r>
              <a:rPr lang="cs-CZ" sz="1800" dirty="0" smtClean="0"/>
              <a:t> věž, Londýn – </a:t>
            </a:r>
            <a:r>
              <a:rPr lang="cs-CZ" sz="1800" dirty="0" err="1" smtClean="0"/>
              <a:t>the</a:t>
            </a:r>
            <a:r>
              <a:rPr lang="cs-CZ" sz="1800" dirty="0" smtClean="0"/>
              <a:t> Tower, New York –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Statue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Liberty</a:t>
            </a:r>
            <a:r>
              <a:rPr lang="cs-CZ" sz="1800" dirty="0" smtClean="0"/>
              <a:t>,…)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Co je symbolem Sydney (kromě Opera House)?</a:t>
            </a:r>
          </a:p>
          <a:p>
            <a:pPr>
              <a:buFont typeface="+mj-lt"/>
              <a:buAutoNum type="arabicPeriod"/>
            </a:pPr>
            <a:r>
              <a:rPr lang="cs-CZ" sz="1800" dirty="0" smtClean="0"/>
              <a:t>Dále žáci postupují dle instrukcí na jednotlivých snímcích. </a:t>
            </a:r>
            <a:r>
              <a:rPr lang="cs-CZ" sz="1800" dirty="0" smtClean="0"/>
              <a:t>Kliknutím na šipku přejdou na potřebnou www stránku.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b="1" dirty="0" smtClean="0"/>
              <a:t>Očekávané výstupy</a:t>
            </a:r>
          </a:p>
          <a:p>
            <a:pPr marL="0" indent="0">
              <a:buNone/>
            </a:pPr>
            <a:r>
              <a:rPr lang="cs-CZ" sz="1800" dirty="0" smtClean="0"/>
              <a:t>Žáci se seznámí s další známou turistickou atrakcí Sydney, budou schopni zorientovat se v krátkém, neupravovaném, textu (turistický leták) a napíší krátkou pohlednici.</a:t>
            </a: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5057" y="2643758"/>
            <a:ext cx="603556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 fontScale="70000" lnSpcReduction="20000"/>
          </a:bodyPr>
          <a:lstStyle/>
          <a:p>
            <a:r>
              <a:rPr lang="cs-CZ" sz="2000" b="1" dirty="0" smtClean="0"/>
              <a:t>I</a:t>
            </a:r>
            <a:r>
              <a:rPr lang="en-US" sz="2000" b="1" dirty="0" smtClean="0"/>
              <a:t>t </a:t>
            </a:r>
            <a:r>
              <a:rPr lang="en-US" sz="2000" b="1" dirty="0"/>
              <a:t>goes without saying that bridges are one of the most remarkable features of every city. Some of them even became a symbol of a particular city. Take the Sydney ____________  ____________ for example. ____________ workers started to build it in ____________  and the bridge was officially opened for public in ____________ . The total cost of the bridge was ____________ and unfortunately ____________ workers were killed during the construction.</a:t>
            </a:r>
          </a:p>
          <a:p>
            <a:r>
              <a:rPr lang="en-US" sz="2000" b="1" dirty="0"/>
              <a:t>Nowadays the Sydney inhabitants can` t imagine their city without their “____________  ____________ “ as they call it. It made Sydney transport easier. Before 1932 the only way how to get from the north of the city to the city </a:t>
            </a:r>
            <a:r>
              <a:rPr lang="en-US" sz="2000" b="1" dirty="0" err="1"/>
              <a:t>centre</a:t>
            </a:r>
            <a:r>
              <a:rPr lang="en-US" sz="2000" b="1" dirty="0"/>
              <a:t> was by ____________ or by a long road route when people had to cross ____________ bridges. If you want to use the bridge, you have to pay $ ____________  for a car.</a:t>
            </a:r>
          </a:p>
          <a:p>
            <a:endParaRPr lang="cs-CZ" sz="2000" b="1" dirty="0" smtClean="0"/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7308304" y="4015358"/>
            <a:ext cx="576064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811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30856"/>
            <a:ext cx="6858000" cy="2235696"/>
          </a:xfrm>
        </p:spPr>
        <p:txBody>
          <a:bodyPr>
            <a:normAutofit/>
          </a:bodyPr>
          <a:lstStyle/>
          <a:p>
            <a:r>
              <a:rPr lang="en-US" sz="3600" b="1" dirty="0"/>
              <a:t>What`s </a:t>
            </a:r>
            <a:r>
              <a:rPr lang="cs-CZ" sz="3600" b="1" dirty="0" smtClean="0"/>
              <a:t>„</a:t>
            </a:r>
            <a:r>
              <a:rPr lang="en-US" sz="3600" b="1" dirty="0" smtClean="0"/>
              <a:t>a </a:t>
            </a:r>
            <a:r>
              <a:rPr lang="en-US" sz="3600" b="1" dirty="0"/>
              <a:t>coat </a:t>
            </a:r>
            <a:r>
              <a:rPr lang="en-US" sz="3600" b="1" dirty="0" smtClean="0"/>
              <a:t>hanger</a:t>
            </a:r>
            <a:r>
              <a:rPr lang="cs-CZ" sz="3600" b="1" dirty="0" smtClean="0"/>
              <a:t>“</a:t>
            </a:r>
            <a:r>
              <a:rPr lang="en-US" sz="3600" b="1" dirty="0" smtClean="0"/>
              <a:t>?</a:t>
            </a:r>
            <a:endParaRPr lang="cs-CZ" sz="3600" b="1" dirty="0" smtClean="0"/>
          </a:p>
          <a:p>
            <a:r>
              <a:rPr lang="en-US" sz="3600" b="1" dirty="0" smtClean="0"/>
              <a:t>Look </a:t>
            </a:r>
            <a:r>
              <a:rPr lang="en-US" sz="3600" b="1" dirty="0"/>
              <a:t>it up in your dictionary.</a:t>
            </a:r>
            <a:endParaRPr lang="cs-CZ" sz="3600" b="1" dirty="0" smtClean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0222" y="3064936"/>
            <a:ext cx="603556" cy="49381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873778" y="3801118"/>
            <a:ext cx="28356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____________ in Czech.</a:t>
            </a:r>
          </a:p>
        </p:txBody>
      </p:sp>
    </p:spTree>
    <p:extLst>
      <p:ext uri="{BB962C8B-B14F-4D97-AF65-F5344CB8AC3E}">
        <p14:creationId xmlns:p14="http://schemas.microsoft.com/office/powerpoint/2010/main" val="1893546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en-US" sz="2000" b="1" dirty="0"/>
              <a:t>Send your friend a postcard from Sydney as if you visited Sydney </a:t>
            </a:r>
            <a:r>
              <a:rPr lang="en-US" sz="2000" b="1" dirty="0" err="1"/>
              <a:t>Harbour</a:t>
            </a:r>
            <a:r>
              <a:rPr lang="en-US" sz="2000" b="1" dirty="0"/>
              <a:t> Bridge. Write your message </a:t>
            </a:r>
            <a:r>
              <a:rPr lang="cs-CZ" sz="2000" b="1" dirty="0" smtClean="0"/>
              <a:t>and </a:t>
            </a:r>
            <a:r>
              <a:rPr lang="en-US" sz="2000" b="1" dirty="0" smtClean="0"/>
              <a:t>don’t </a:t>
            </a:r>
            <a:r>
              <a:rPr lang="en-US" sz="2000" b="1" dirty="0"/>
              <a:t>forget to sign </a:t>
            </a:r>
            <a:r>
              <a:rPr lang="en-US" sz="2000" b="1" dirty="0" smtClean="0"/>
              <a:t>it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Type </a:t>
            </a:r>
            <a:r>
              <a:rPr lang="cs-CZ" sz="2000" b="1" dirty="0" err="1" smtClean="0"/>
              <a:t>it</a:t>
            </a:r>
            <a:r>
              <a:rPr lang="cs-CZ" sz="2000" b="1" dirty="0" smtClean="0"/>
              <a:t> on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following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slide</a:t>
            </a:r>
            <a:r>
              <a:rPr lang="cs-CZ" sz="2000" b="1" dirty="0" smtClean="0"/>
              <a:t>.</a:t>
            </a:r>
            <a:r>
              <a:rPr lang="en-US" sz="2000" b="1" dirty="0" smtClean="0"/>
              <a:t> </a:t>
            </a: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val="302352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1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419622"/>
            <a:ext cx="7200800" cy="3024336"/>
          </a:xfrm>
          <a:prstGeom prst="rect">
            <a:avLst/>
          </a:prstGeom>
          <a:noFill/>
          <a:ln w="28575">
            <a:solidFill>
              <a:schemeClr val="tx1"/>
            </a:solidFill>
            <a:prstDash val="sysDash"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219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en-US" sz="2000" b="1" dirty="0" smtClean="0"/>
              <a:t>Go </a:t>
            </a:r>
            <a:r>
              <a:rPr lang="en-US" sz="2000" b="1" dirty="0"/>
              <a:t>to </a:t>
            </a:r>
            <a:r>
              <a:rPr lang="en-US" sz="2000" b="1" dirty="0" smtClean="0">
                <a:hlinkClick r:id="rId2"/>
              </a:rPr>
              <a:t>Sydney Postcards</a:t>
            </a:r>
            <a:r>
              <a:rPr lang="en-US" sz="2000" b="1" dirty="0" smtClean="0"/>
              <a:t>, </a:t>
            </a:r>
            <a:r>
              <a:rPr lang="en-US" sz="2000" b="1" dirty="0"/>
              <a:t>choose a picture, copy your </a:t>
            </a:r>
            <a:r>
              <a:rPr lang="en-US" sz="2000" b="1" dirty="0" smtClean="0"/>
              <a:t>message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from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previous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slide</a:t>
            </a:r>
            <a:r>
              <a:rPr lang="en-US" sz="2000" b="1" dirty="0" smtClean="0"/>
              <a:t> </a:t>
            </a:r>
            <a:r>
              <a:rPr lang="en-US" sz="2000" b="1" dirty="0"/>
              <a:t>and send it to my e-mail </a:t>
            </a:r>
            <a:r>
              <a:rPr lang="en-US" sz="2000" b="1" dirty="0" smtClean="0"/>
              <a:t>address</a:t>
            </a:r>
            <a:r>
              <a:rPr lang="cs-CZ" sz="2000" b="1" dirty="0" smtClean="0"/>
              <a:t>.</a:t>
            </a:r>
            <a:endParaRPr lang="cs-CZ" sz="20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752" y="2499742"/>
            <a:ext cx="4453948" cy="20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75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JJ Harrison. Wikipedia.org </a:t>
            </a:r>
            <a:r>
              <a:rPr lang="en-GB" dirty="0" smtClean="0"/>
              <a:t>[online]</a:t>
            </a:r>
            <a:r>
              <a:rPr lang="cs-CZ" dirty="0" smtClean="0"/>
              <a:t>. </a:t>
            </a:r>
            <a:r>
              <a:rPr lang="en-GB" dirty="0" smtClean="0"/>
              <a:t>[</a:t>
            </a:r>
            <a:r>
              <a:rPr lang="cs-CZ" dirty="0" smtClean="0"/>
              <a:t>cit. 2015-05-18</a:t>
            </a:r>
            <a:r>
              <a:rPr lang="en-GB" dirty="0" smtClean="0"/>
              <a:t>]</a:t>
            </a:r>
            <a:r>
              <a:rPr lang="cs-CZ" dirty="0" smtClean="0"/>
              <a:t>. Dostupné pod licencí </a:t>
            </a:r>
            <a:r>
              <a:rPr lang="en-US" dirty="0" smtClean="0"/>
              <a:t>Creative </a:t>
            </a:r>
            <a:r>
              <a:rPr lang="en-US" dirty="0"/>
              <a:t>Commons Attribution-Share Alike 3.0 </a:t>
            </a:r>
            <a:r>
              <a:rPr lang="en-US" dirty="0" err="1" smtClean="0"/>
              <a:t>Unported</a:t>
            </a:r>
            <a:r>
              <a:rPr lang="cs-CZ" dirty="0" smtClean="0"/>
              <a:t> z http</a:t>
            </a:r>
            <a:r>
              <a:rPr lang="cs-CZ" dirty="0"/>
              <a:t>://en.wikipedia.org/wiki/File:Sydney_Harbour_Bridge_from_Circular_Quay.jpg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d19d6491-b662-4d98-996c-1e38fe9d0183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160</TotalTime>
  <Words>424</Words>
  <Application>Microsoft Office PowerPoint</Application>
  <PresentationFormat>Předvádění na obrazovce (16:9)</PresentationFormat>
  <Paragraphs>38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Algerian</vt:lpstr>
      <vt:lpstr>Arial</vt:lpstr>
      <vt:lpstr>Calibri</vt:lpstr>
      <vt:lpstr>boxed_powerpoint_16x9_2012-08</vt:lpstr>
      <vt:lpstr>  Dotkněte se inovací CZ.1.07/1.3.00/51.0024  </vt:lpstr>
      <vt:lpstr>Prezentace aplikace PowerPoint</vt:lpstr>
      <vt:lpstr>Metodický pokyn</vt:lpstr>
      <vt:lpstr>  Dotkněte se inovací CZ.1.07/1.3.00/51.0024  </vt:lpstr>
      <vt:lpstr>  Dotkněte se inovací CZ.1.07/1.3.00/51.0024  </vt:lpstr>
      <vt:lpstr>  Dotkněte se inovací CZ.1.07/1.3.00/51.0024  </vt:lpstr>
      <vt:lpstr>  Dotkněte se inovací CZ.1.07/1.3.00/51.0024  </vt:lpstr>
      <vt:lpstr>  Dotkněte se inovací CZ.1.07/1.3.00/51.0024  </vt:lpstr>
      <vt:lpstr>Zdroje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Dankova Andrea</cp:lastModifiedBy>
  <cp:revision>23</cp:revision>
  <dcterms:created xsi:type="dcterms:W3CDTF">2014-10-07T08:27:59Z</dcterms:created>
  <dcterms:modified xsi:type="dcterms:W3CDTF">2015-05-18T14:45:34Z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