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7" d="100"/>
          <a:sy n="107" d="100"/>
        </p:scale>
        <p:origin x="-108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704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813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769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432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6224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871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161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2999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52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biblio.org/ebooks/Poe/Black_Cat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biblio.org/ebooks/Poe/Black_Cat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arnesandnoble.com/w/the-black-cat-edgar-allen-poe-edgar-allan-poe/1110113329?ean=29400144732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The Black Cat </a:t>
            </a:r>
          </a:p>
          <a:p>
            <a:r>
              <a:rPr lang="cs-CZ" sz="3200" b="1" dirty="0"/>
              <a:t>by Allan Edgar Poe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cs-CZ" dirty="0"/>
              <a:t>Škola: Gymnázium Dr. </a:t>
            </a:r>
            <a:r>
              <a:rPr lang="cs-CZ" dirty="0" smtClean="0"/>
              <a:t> Emila </a:t>
            </a:r>
            <a:r>
              <a:rPr lang="cs-CZ" dirty="0"/>
              <a:t>Holuba, Holice </a:t>
            </a:r>
          </a:p>
          <a:p>
            <a:pPr algn="l"/>
            <a:r>
              <a:rPr lang="cs-CZ" dirty="0"/>
              <a:t>Autor: Mgr. Kateřina Kay</a:t>
            </a:r>
          </a:p>
          <a:p>
            <a:pPr algn="l"/>
            <a:r>
              <a:rPr lang="cs-CZ" dirty="0"/>
              <a:t>Předmět: Angličtina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Prezentace slouží jako materiál v tematické hodině věnované povídce </a:t>
            </a:r>
            <a:r>
              <a:rPr lang="cs-CZ" i="1" dirty="0"/>
              <a:t>The Black Cat</a:t>
            </a:r>
            <a:r>
              <a:rPr lang="cs-CZ" dirty="0"/>
              <a:t> od Allana Edgara Poea. Prezentace obsahuje základní informace o </a:t>
            </a:r>
            <a:r>
              <a:rPr lang="cs-CZ" dirty="0" smtClean="0"/>
              <a:t>A. </a:t>
            </a:r>
            <a:r>
              <a:rPr lang="cs-CZ" dirty="0"/>
              <a:t>E</a:t>
            </a:r>
            <a:r>
              <a:rPr lang="cs-CZ" dirty="0" smtClean="0"/>
              <a:t>. </a:t>
            </a:r>
            <a:r>
              <a:rPr lang="cs-CZ" dirty="0"/>
              <a:t>Poeovi, </a:t>
            </a:r>
            <a:r>
              <a:rPr lang="cs-CZ" dirty="0" smtClean="0"/>
              <a:t>významné mezníky v jeho životě nutné pro pochopení díla </a:t>
            </a:r>
            <a:r>
              <a:rPr lang="cs-CZ" dirty="0"/>
              <a:t>a zejména </a:t>
            </a:r>
            <a:r>
              <a:rPr lang="pl-PL" dirty="0"/>
              <a:t>pracuje s výše uvedenou povídkou.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sz="1800" dirty="0"/>
              <a:t>Popis práce s materiálem</a:t>
            </a:r>
          </a:p>
          <a:p>
            <a:pPr marL="0" indent="0">
              <a:buNone/>
            </a:pPr>
            <a:r>
              <a:rPr lang="cs-CZ" sz="1800" i="1" dirty="0"/>
              <a:t> Materiál je určen pro práci s interaktivní tabulí a tablety a předpokladem použití je domácí příprava studentů, kteří si v elektronické verzi přečtou povídku </a:t>
            </a:r>
            <a:r>
              <a:rPr lang="cs-CZ" sz="1800" b="1" i="1" dirty="0"/>
              <a:t>The Black Cat </a:t>
            </a:r>
            <a:r>
              <a:rPr lang="cs-CZ" sz="1800" i="1" dirty="0"/>
              <a:t>v angličtině.</a:t>
            </a:r>
          </a:p>
          <a:p>
            <a:r>
              <a:rPr lang="cs-CZ" sz="1800" dirty="0"/>
              <a:t>Přílohy </a:t>
            </a:r>
          </a:p>
          <a:p>
            <a:pPr marL="0" indent="0">
              <a:buNone/>
            </a:pPr>
            <a:r>
              <a:rPr lang="cs-CZ" sz="1800" dirty="0"/>
              <a:t>A</a:t>
            </a:r>
            <a:r>
              <a:rPr lang="cs-CZ" sz="1800" dirty="0" smtClean="0"/>
              <a:t>. </a:t>
            </a:r>
            <a:r>
              <a:rPr lang="cs-CZ" sz="1800" dirty="0"/>
              <a:t>E</a:t>
            </a:r>
            <a:r>
              <a:rPr lang="cs-CZ" sz="1800" dirty="0" smtClean="0"/>
              <a:t>. </a:t>
            </a:r>
            <a:r>
              <a:rPr lang="cs-CZ" sz="1800" dirty="0"/>
              <a:t>Poe: "The Black Cat" </a:t>
            </a:r>
            <a:r>
              <a:rPr lang="cs-CZ" sz="1800" dirty="0">
                <a:latin typeface="Calibri" charset="0"/>
                <a:hlinkClick r:id="rId3"/>
              </a:rPr>
              <a:t>http://www.ibiblio.org/ebooks/Poe/Black_Cat.pdf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Didaktická příprava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Učitel zadá četbu povídky a nasdílí se studenty odkaz, kde mohou povídku najít na Internetu v elektronické verzi</a:t>
            </a:r>
            <a:r>
              <a:rPr lang="cs-CZ" sz="1800" i="1" dirty="0" smtClean="0"/>
              <a:t>. Četba povídky bude domácí přípravou před touto tematickou hodinou.</a:t>
            </a:r>
            <a:endParaRPr lang="cs-CZ" sz="1800" dirty="0"/>
          </a:p>
          <a:p>
            <a:pPr marL="0" indent="0">
              <a:buNone/>
            </a:pPr>
            <a:r>
              <a:rPr lang="cs-CZ" sz="1800" i="1" dirty="0"/>
              <a:t>Cílem prezentace je seznámit studenty s autorem E. A. Poem a jeho povídkou The Black Cat. Základem práce je četba povídky, kterou studenti vykonají doma a následně pak v hodině pracují s textem, diskutují na interpretací povídky a sdílí informace o postavě E. A. Poea.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en-US" dirty="0">
                <a:latin typeface="Calibri" charset="0"/>
              </a:rPr>
              <a:t>What do you know about A. E. Poe?</a:t>
            </a:r>
            <a:endParaRPr lang="cs-CZ" dirty="0">
              <a:latin typeface="Calibri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sz="4000" dirty="0">
                <a:latin typeface="Calibri" charset="0"/>
              </a:rPr>
              <a:t>an American author, poet, editor, and literary critic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considered part of the American Romantic Movement </a:t>
            </a:r>
          </a:p>
          <a:p>
            <a:pPr marL="0" indent="0">
              <a:buNone/>
            </a:pPr>
            <a:endParaRPr lang="en-US" sz="4000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best known for his tales of mystery </a:t>
            </a:r>
          </a:p>
          <a:p>
            <a:pPr marL="0" indent="0">
              <a:buNone/>
            </a:pPr>
            <a:endParaRPr lang="en-US" sz="4000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one of the first practitioners of the short story </a:t>
            </a:r>
          </a:p>
          <a:p>
            <a:pPr marL="0" indent="0">
              <a:buNone/>
            </a:pPr>
            <a:endParaRPr lang="en-US" sz="4000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considered the inventor of the detective fiction genre 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835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en-US" dirty="0">
                <a:latin typeface="Calibri" charset="0"/>
              </a:rPr>
              <a:t>What do you know about A. E. Poe´s life?</a:t>
            </a:r>
            <a:endParaRPr lang="cs-CZ" dirty="0">
              <a:latin typeface="Calibri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US" sz="6400" dirty="0">
                <a:latin typeface="Calibri" charset="0"/>
              </a:rPr>
              <a:t>Born in 1809 in Boston </a:t>
            </a:r>
          </a:p>
          <a:p>
            <a:r>
              <a:rPr lang="en-US" sz="6400" dirty="0">
                <a:latin typeface="Calibri" charset="0"/>
              </a:rPr>
              <a:t>His parents died when he was just three years old </a:t>
            </a:r>
          </a:p>
          <a:p>
            <a:r>
              <a:rPr lang="en-US" sz="6400" dirty="0">
                <a:latin typeface="Calibri" charset="0"/>
              </a:rPr>
              <a:t>Was taken into home of </a:t>
            </a:r>
            <a:r>
              <a:rPr lang="cs-CZ" sz="6400" dirty="0" smtClean="0">
                <a:latin typeface="Calibri" charset="0"/>
              </a:rPr>
              <a:t>a rich man </a:t>
            </a:r>
            <a:r>
              <a:rPr lang="en-US" sz="6400" dirty="0" smtClean="0">
                <a:latin typeface="Calibri" charset="0"/>
              </a:rPr>
              <a:t>John </a:t>
            </a:r>
            <a:r>
              <a:rPr lang="en-US" sz="6400" dirty="0">
                <a:latin typeface="Calibri" charset="0"/>
              </a:rPr>
              <a:t>Allan </a:t>
            </a:r>
          </a:p>
          <a:p>
            <a:r>
              <a:rPr lang="en-US" sz="6400" dirty="0">
                <a:latin typeface="Calibri" charset="0"/>
              </a:rPr>
              <a:t>Moved several times (Baltimore, New York, Philadelphia) </a:t>
            </a:r>
          </a:p>
          <a:p>
            <a:r>
              <a:rPr lang="en-US" sz="6400" dirty="0">
                <a:latin typeface="Calibri" charset="0"/>
              </a:rPr>
              <a:t>Published his work and tried to establish himself in literary journalism </a:t>
            </a:r>
          </a:p>
          <a:p>
            <a:r>
              <a:rPr lang="en-US" sz="6400" dirty="0">
                <a:latin typeface="Calibri" charset="0"/>
              </a:rPr>
              <a:t>In Baltimore in 1835, he married Virginia Clemm, his 13-year-old cousin </a:t>
            </a:r>
          </a:p>
          <a:p>
            <a:r>
              <a:rPr lang="en-US" sz="6400" dirty="0">
                <a:latin typeface="Calibri" charset="0"/>
              </a:rPr>
              <a:t>Alcoholism</a:t>
            </a:r>
          </a:p>
          <a:p>
            <a:r>
              <a:rPr lang="en-US" sz="6400" dirty="0">
                <a:latin typeface="Calibri" charset="0"/>
              </a:rPr>
              <a:t>Died in 1849 after he was found unconscious on a street in Baltimore (several speculations over his death) </a:t>
            </a:r>
          </a:p>
          <a:p>
            <a:endParaRPr lang="cs-CZ" dirty="0"/>
          </a:p>
        </p:txBody>
      </p:sp>
      <p:pic>
        <p:nvPicPr>
          <p:cNvPr id="6" name="Zástupný symbol pro obsah 5" descr="Edgar Allan Poe (Presumed Public Domain, via Wikipedia)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50763" y="1347788"/>
            <a:ext cx="2433473" cy="324643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598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/>
              <a:t>The Black Cat (1843) - questions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4000" dirty="0">
                <a:latin typeface="Calibri" charset="0"/>
              </a:rPr>
              <a:t>Briefly summarize the story. 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What do you think abou the narrator´s  relationships with people and animals?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What is the significance of the cat and its name Pluto?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r>
              <a:rPr lang="en-US" sz="4000" dirty="0">
                <a:latin typeface="Calibri" charset="0"/>
              </a:rPr>
              <a:t>What causes the change in the narrator´s behaviour?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03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/>
              <a:t>The Black Cat (1843) - questions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" charset="0"/>
              </a:rPr>
              <a:t>What causes the change in the narrator´s behaviour?</a:t>
            </a:r>
          </a:p>
          <a:p>
            <a:endParaRPr lang="en-US" dirty="0">
              <a:latin typeface="Calibri" charset="0"/>
            </a:endParaRPr>
          </a:p>
          <a:p>
            <a:r>
              <a:rPr lang="en-US" dirty="0" smtClean="0">
                <a:latin typeface="Calibri" charset="0"/>
              </a:rPr>
              <a:t>What </a:t>
            </a:r>
            <a:r>
              <a:rPr lang="en-US" dirty="0">
                <a:latin typeface="Calibri" charset="0"/>
              </a:rPr>
              <a:t>is your opinion about this story?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endParaRPr lang="cs-CZ" dirty="0"/>
          </a:p>
        </p:txBody>
      </p:sp>
      <p:pic>
        <p:nvPicPr>
          <p:cNvPr id="7" name="Zástupný symbol pro obsah 6" descr="2940014473255_p0_v1_s260x42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40649" y="1347788"/>
            <a:ext cx="2453702" cy="3246437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936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/>
              <a:t>Quiz - true or false?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b="1" dirty="0" smtClean="0">
                <a:solidFill>
                  <a:srgbClr val="0C0C0C"/>
                </a:solidFill>
              </a:rPr>
              <a:t>Based on the end of the story</a:t>
            </a:r>
            <a:r>
              <a:rPr lang="en-GB" sz="2000" b="1" i="1" dirty="0" smtClean="0">
                <a:solidFill>
                  <a:srgbClr val="0C0C0C"/>
                </a:solidFill>
              </a:rPr>
              <a:t> The Black Cat</a:t>
            </a:r>
            <a:r>
              <a:rPr lang="en-GB" sz="2000" b="1" dirty="0" smtClean="0">
                <a:solidFill>
                  <a:srgbClr val="0C0C0C"/>
                </a:solidFill>
              </a:rPr>
              <a:t>, decide which of the sentences 1 - 10 are true (T) or false (F).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woman tried to protect the cat from her husband.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One of the places where the man wanted to bury his wife was the garden.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man decided to hide the body in the wall covered with new plaster.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It was easy to make a hole in the wall.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man was satisfied with the place he had hidden his wife´s body in.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After the murder, the man searched for the cat the whole night.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man was unhappy when the cat didn´t return home the day after the crime.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police broke down the wall because they heard a scream coming from inside the wall.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police discovered a dead cat and woman inside the wall.</a:t>
            </a:r>
          </a:p>
          <a:p>
            <a:pPr marL="457200" indent="-457200">
              <a:buAutoNum type="arabicPeriod"/>
            </a:pPr>
            <a:r>
              <a:rPr lang="en-GB" sz="2000" dirty="0" smtClean="0">
                <a:solidFill>
                  <a:srgbClr val="0C0C0C"/>
                </a:solidFill>
              </a:rPr>
              <a:t>The cat revealed the crime the narrator had committed.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C0C0C"/>
                </a:solidFill>
                <a:latin typeface="Calibri" charset="0"/>
              </a:rPr>
              <a:t> </a:t>
            </a:r>
            <a:endParaRPr lang="en-GB" sz="2000" dirty="0">
              <a:solidFill>
                <a:srgbClr val="0C0C0C"/>
              </a:solidFill>
              <a:latin typeface="Calibri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380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Poe, A. E.: The Black Cat </a:t>
            </a:r>
            <a:r>
              <a:rPr lang="cs-CZ" dirty="0">
                <a:latin typeface="Calibri" charset="0"/>
              </a:rPr>
              <a:t> </a:t>
            </a:r>
          </a:p>
          <a:p>
            <a:pPr>
              <a:buNone/>
            </a:pPr>
            <a:r>
              <a:rPr lang="cs-CZ" dirty="0">
                <a:latin typeface="Calibri" charset="0"/>
                <a:hlinkClick r:id="rId3"/>
              </a:rPr>
              <a:t>http://</a:t>
            </a:r>
            <a:r>
              <a:rPr lang="cs-CZ" dirty="0" smtClean="0">
                <a:latin typeface="Calibri" charset="0"/>
                <a:hlinkClick r:id="rId3"/>
              </a:rPr>
              <a:t>www.</a:t>
            </a:r>
            <a:r>
              <a:rPr lang="cs-CZ" dirty="0" err="1" smtClean="0">
                <a:latin typeface="Calibri" charset="0"/>
                <a:hlinkClick r:id="rId3"/>
              </a:rPr>
              <a:t>ibiblio.org</a:t>
            </a:r>
            <a:r>
              <a:rPr lang="cs-CZ" dirty="0" smtClean="0">
                <a:latin typeface="Calibri" charset="0"/>
                <a:hlinkClick r:id="rId3"/>
              </a:rPr>
              <a:t>/</a:t>
            </a:r>
            <a:r>
              <a:rPr lang="cs-CZ" dirty="0" err="1" smtClean="0">
                <a:latin typeface="Calibri" charset="0"/>
                <a:hlinkClick r:id="rId3"/>
              </a:rPr>
              <a:t>ebooks</a:t>
            </a:r>
            <a:r>
              <a:rPr lang="cs-CZ" dirty="0" smtClean="0">
                <a:latin typeface="Calibri" charset="0"/>
                <a:hlinkClick r:id="rId3"/>
              </a:rPr>
              <a:t>/</a:t>
            </a:r>
            <a:r>
              <a:rPr lang="cs-CZ" dirty="0" err="1" smtClean="0">
                <a:latin typeface="Calibri" charset="0"/>
                <a:hlinkClick r:id="rId3"/>
              </a:rPr>
              <a:t>Poe</a:t>
            </a:r>
            <a:r>
              <a:rPr lang="cs-CZ" dirty="0" smtClean="0">
                <a:latin typeface="Calibri" charset="0"/>
                <a:hlinkClick r:id="rId3"/>
              </a:rPr>
              <a:t>/</a:t>
            </a:r>
            <a:r>
              <a:rPr lang="cs-CZ" dirty="0" err="1" smtClean="0">
                <a:latin typeface="Calibri" charset="0"/>
                <a:hlinkClick r:id="rId3"/>
              </a:rPr>
              <a:t>Black</a:t>
            </a:r>
            <a:r>
              <a:rPr lang="cs-CZ" dirty="0" smtClean="0">
                <a:latin typeface="Calibri" charset="0"/>
                <a:hlinkClick r:id="rId3"/>
              </a:rPr>
              <a:t>_</a:t>
            </a:r>
            <a:r>
              <a:rPr lang="cs-CZ" dirty="0" err="1" smtClean="0">
                <a:latin typeface="Calibri" charset="0"/>
                <a:hlinkClick r:id="rId3"/>
              </a:rPr>
              <a:t>Cat.pdf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Bridge magazine, říjen 2010, str. 4 </a:t>
            </a:r>
            <a:r>
              <a:rPr lang="cs-CZ" dirty="0" smtClean="0"/>
              <a:t>– 5, </a:t>
            </a:r>
            <a:r>
              <a:rPr lang="cs-CZ" dirty="0" err="1" smtClean="0"/>
              <a:t>Teacher</a:t>
            </a:r>
            <a:r>
              <a:rPr lang="cs-CZ" dirty="0" smtClean="0"/>
              <a:t>´s </a:t>
            </a:r>
            <a:r>
              <a:rPr lang="cs-CZ" dirty="0" err="1" smtClean="0"/>
              <a:t>file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barnesandnoble.com</a:t>
            </a:r>
            <a:r>
              <a:rPr lang="cs-CZ" dirty="0" smtClean="0">
                <a:hlinkClick r:id="rId4"/>
              </a:rPr>
              <a:t>/w/</a:t>
            </a:r>
            <a:r>
              <a:rPr lang="cs-CZ" dirty="0" err="1" smtClean="0">
                <a:hlinkClick r:id="rId4"/>
              </a:rPr>
              <a:t>the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black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cat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edgar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allen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poe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edgar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allan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poe</a:t>
            </a:r>
            <a:r>
              <a:rPr lang="cs-CZ" dirty="0" smtClean="0">
                <a:hlinkClick r:id="rId4"/>
              </a:rPr>
              <a:t>/1110113329?</a:t>
            </a:r>
            <a:r>
              <a:rPr lang="cs-CZ" dirty="0" err="1" smtClean="0">
                <a:hlinkClick r:id="rId4"/>
              </a:rPr>
              <a:t>ean</a:t>
            </a:r>
            <a:r>
              <a:rPr lang="cs-CZ" dirty="0" smtClean="0">
                <a:hlinkClick r:id="rId4"/>
              </a:rPr>
              <a:t>=2940014473255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Vlastní zdroje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654</Words>
  <Application>Microsoft Office PowerPoint</Application>
  <PresentationFormat>Předvádění na obrazovce (16:9)</PresentationFormat>
  <Paragraphs>83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Metodický pokyn</vt:lpstr>
      <vt:lpstr>What do you know about A. E. Poe?</vt:lpstr>
      <vt:lpstr>What do you know about A. E. Poe´s life?</vt:lpstr>
      <vt:lpstr>The Black Cat (1843) - questions</vt:lpstr>
      <vt:lpstr>The Black Cat (1843) - questions</vt:lpstr>
      <vt:lpstr>Quiz - true or false?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Katerina Malkova</cp:lastModifiedBy>
  <cp:revision>21</cp:revision>
  <dcterms:created xsi:type="dcterms:W3CDTF">2014-10-07T08:27:59Z</dcterms:created>
  <dcterms:modified xsi:type="dcterms:W3CDTF">2015-05-26T07:44:46Z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