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310" r:id="rId5"/>
    <p:sldId id="326" r:id="rId6"/>
    <p:sldId id="325" r:id="rId7"/>
    <p:sldId id="336" r:id="rId8"/>
    <p:sldId id="327" r:id="rId9"/>
    <p:sldId id="340" r:id="rId10"/>
    <p:sldId id="339" r:id="rId11"/>
    <p:sldId id="328" r:id="rId12"/>
    <p:sldId id="329" r:id="rId13"/>
    <p:sldId id="330" r:id="rId14"/>
    <p:sldId id="331" r:id="rId15"/>
    <p:sldId id="332" r:id="rId16"/>
    <p:sldId id="333" r:id="rId17"/>
    <p:sldId id="334" r:id="rId18"/>
    <p:sldId id="335" r:id="rId19"/>
    <p:sldId id="337" r:id="rId20"/>
    <p:sldId id="338" r:id="rId21"/>
    <p:sldId id="324" r:id="rId2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98" d="100"/>
          <a:sy n="98" d="100"/>
        </p:scale>
        <p:origin x="600" y="8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8. 6. 2015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8823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41578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186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5959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8849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4219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987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9188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0221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3348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7617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2150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7860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47444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8604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62571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71581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B72D31-BA1C-4AC9-9613-9D2BCD5B9C2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6045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8. 6. 2015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lideshare.net/thelawofscience/human-population-26811774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Projections_of_population_growth" TargetMode="External"/><Relationship Id="rId5" Type="http://schemas.openxmlformats.org/officeDocument/2006/relationships/hyperlink" Target="http://www.susps.org/overview/numbers.html" TargetMode="External"/><Relationship Id="rId4" Type="http://schemas.openxmlformats.org/officeDocument/2006/relationships/hyperlink" Target="http://zebu.uoregon.edu/1998/es202/archive/l13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z="3600" b="1" dirty="0"/>
              <a:t>Světový populační vývoj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cs-CZ" dirty="0"/>
              <a:t>Škola: Gymnázium Dr. Emila Holuba, Holice</a:t>
            </a:r>
          </a:p>
          <a:p>
            <a:pPr algn="l"/>
            <a:r>
              <a:rPr lang="cs-CZ" dirty="0"/>
              <a:t>Autor: Veronika Rožková</a:t>
            </a:r>
          </a:p>
          <a:p>
            <a:pPr algn="l"/>
            <a:r>
              <a:rPr lang="cs-CZ" dirty="0"/>
              <a:t>Předmět: Zeměpis</a:t>
            </a:r>
          </a:p>
          <a:p>
            <a:pPr algn="l"/>
            <a:endParaRPr lang="cs-CZ" dirty="0"/>
          </a:p>
          <a:p>
            <a:pPr algn="l"/>
            <a:r>
              <a:rPr lang="cs-CZ" dirty="0"/>
              <a:t>Anotace: Prezentace je určena jako textová a obrazová podpora k výkladu na téma světový populační vývoj. Obsahuje základní pojmy a spoléhá na aktivní zapojení žáků při práci s geografickými daty a informacemi.</a:t>
            </a:r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endParaRPr lang="cs-CZ" dirty="0"/>
          </a:p>
          <a:p>
            <a:pPr algn="l"/>
            <a:r>
              <a:rPr lang="cs-CZ" dirty="0"/>
              <a:t>Materiál je zpracován v rámci projektu Dotkněte se inovací CZ.1.07/1.3.00/51.0024 </a:t>
            </a:r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1800" dirty="0"/>
              <a:t>Popis práce s materiálem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800" i="1" dirty="0"/>
              <a:t>Materiál je určen pro práci s interaktivní tabulí, tablety a internetem</a:t>
            </a:r>
            <a:endParaRPr lang="pl-PL" sz="1800" i="1" dirty="0"/>
          </a:p>
          <a:p>
            <a:r>
              <a:rPr lang="cs-CZ" sz="1800" dirty="0"/>
              <a:t>Očekávání a cíle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1800" i="1" dirty="0"/>
              <a:t>Cílem prezentace je objasnit žákům základní demografické pojmy a představit vývoj obyvatelstva ve světě. Na základě zjištěných informací žáci dokážou samostatně vyhledat a zodpovědět otázky v prezentaci.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Světová populace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Počet obyvatel světa?</a:t>
            </a:r>
          </a:p>
          <a:p>
            <a:r>
              <a:rPr lang="cs-CZ" dirty="0"/>
              <a:t>Nejlidnatější země světa?</a:t>
            </a:r>
          </a:p>
          <a:p>
            <a:r>
              <a:rPr lang="cs-CZ" dirty="0"/>
              <a:t>Rozložení obyvatelstva - důvody?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974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1794" y="902317"/>
            <a:ext cx="8229600" cy="459000"/>
          </a:xfrm>
        </p:spPr>
        <p:txBody>
          <a:bodyPr/>
          <a:lstStyle/>
          <a:p>
            <a:r>
              <a:rPr lang="cs-CZ" dirty="0">
                <a:latin typeface="Calibri" charset="0"/>
              </a:rPr>
              <a:t>Nárůst světové populace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 descr="Imag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8459" y="1365987"/>
            <a:ext cx="4873718" cy="371001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20774" y="4086479"/>
            <a:ext cx="2743200" cy="215444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 sz="800" dirty="0"/>
              <a:t>Zdroj: http://www.susps.org/images/worldpopgr.gif</a:t>
            </a:r>
          </a:p>
        </p:txBody>
      </p:sp>
    </p:spTree>
    <p:extLst>
      <p:ext uri="{BB962C8B-B14F-4D97-AF65-F5344CB8AC3E}">
        <p14:creationId xmlns:p14="http://schemas.microsoft.com/office/powerpoint/2010/main" val="2504833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278" y="793132"/>
            <a:ext cx="8229600" cy="459000"/>
          </a:xfrm>
        </p:spPr>
        <p:txBody>
          <a:bodyPr/>
          <a:lstStyle/>
          <a:p>
            <a:r>
              <a:rPr lang="cs-CZ" dirty="0"/>
              <a:t>Předpokládaný vývoj růstu populace</a:t>
            </a:r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40611" y="1342019"/>
            <a:ext cx="3717364" cy="379195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04599" y="3616325"/>
            <a:ext cx="2075049" cy="707886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en-US" sz="800" dirty="0" err="1"/>
              <a:t>Zdroj</a:t>
            </a:r>
            <a:r>
              <a:rPr lang="en-US" sz="800" dirty="0"/>
              <a:t>: </a:t>
            </a:r>
            <a:r>
              <a:rPr lang="en-US" sz="800"/>
              <a:t>Wikimedia Commons - http://commons.wikimedia.org/wiki/File:World-Population-1800-2100.svg#/media/File:World-Population-1800-2100.svg</a:t>
            </a:r>
            <a:endParaRPr lang="cs-CZ" sz="800"/>
          </a:p>
        </p:txBody>
      </p:sp>
    </p:spTree>
    <p:extLst>
      <p:ext uri="{BB962C8B-B14F-4D97-AF65-F5344CB8AC3E}">
        <p14:creationId xmlns:p14="http://schemas.microsoft.com/office/powerpoint/2010/main" val="2735213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Průměrný roční přírůstek populace</a:t>
            </a:r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61583" y="1406618"/>
            <a:ext cx="5148169" cy="363875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208838" y="3855944"/>
            <a:ext cx="1343866" cy="461665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 sz="800" dirty="0"/>
              <a:t>Zdroj: http://zebu.uoregon.edu/1998/es202/archive/gt1f.gif</a:t>
            </a:r>
          </a:p>
        </p:txBody>
      </p:sp>
    </p:spTree>
    <p:extLst>
      <p:ext uri="{BB962C8B-B14F-4D97-AF65-F5344CB8AC3E}">
        <p14:creationId xmlns:p14="http://schemas.microsoft.com/office/powerpoint/2010/main" val="1563383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Calibri" charset="0"/>
              </a:rPr>
              <a:t>Demografie a demografické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/>
              <a:t>Věda, která se zabývá popisem obyvatel</a:t>
            </a:r>
          </a:p>
          <a:p>
            <a:pPr lvl="1"/>
            <a:r>
              <a:rPr lang="cs-CZ" b="1"/>
              <a:t>Míra úmrtnosti </a:t>
            </a:r>
            <a:endParaRPr lang="cs-CZ"/>
          </a:p>
          <a:p>
            <a:pPr lvl="2"/>
            <a:r>
              <a:rPr lang="cs-CZ" sz="1600"/>
              <a:t>Počet zemřelých na 1 000 obyvatel středního stavu</a:t>
            </a:r>
          </a:p>
          <a:p>
            <a:pPr lvl="1"/>
            <a:r>
              <a:rPr lang="cs-CZ" b="1"/>
              <a:t>Míra porodnosti</a:t>
            </a:r>
          </a:p>
          <a:p>
            <a:pPr lvl="2"/>
            <a:r>
              <a:rPr lang="cs-CZ" sz="1600"/>
              <a:t>Počet živě narozených dětí na 1 000 obyvatel středního stavu</a:t>
            </a:r>
          </a:p>
          <a:p>
            <a:pPr lvl="1"/>
            <a:r>
              <a:rPr lang="cs-CZ" b="1"/>
              <a:t>Úhrnná plodnost</a:t>
            </a:r>
          </a:p>
          <a:p>
            <a:pPr lvl="2"/>
            <a:r>
              <a:rPr lang="cs-CZ" sz="1600"/>
              <a:t>Průměrný počet živě narozených dětí připadajících na jednu ženu v reprodukčním věku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005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Demografické pojmy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2400" b="1"/>
              <a:t>Průměrný věk</a:t>
            </a:r>
          </a:p>
          <a:p>
            <a:pPr lvl="1"/>
            <a:r>
              <a:rPr lang="cs-CZ" sz="2000"/>
              <a:t>Průměrné stáří obyvatel k určitému datu</a:t>
            </a:r>
          </a:p>
          <a:p>
            <a:r>
              <a:rPr lang="cs-CZ" sz="2400" b="1"/>
              <a:t>Naděje na dožití při narození</a:t>
            </a:r>
          </a:p>
          <a:p>
            <a:pPr lvl="1"/>
            <a:r>
              <a:rPr lang="cs-CZ" sz="2000">
                <a:solidFill>
                  <a:srgbClr val="000000"/>
                </a:solidFill>
                <a:latin typeface="Calibri"/>
              </a:rPr>
              <a:t>Očekávaná průměrná délka života právě narozeného jedince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7926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Demografická revoluce (přechod)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sz="2000" dirty="0">
                <a:latin typeface="Calibri" charset="0"/>
              </a:rPr>
              <a:t>Proces, který je zpočátku charakterizován vysokou porodností a úmrtností, následně snižováním úmrtnosti a postupně i porodnosti</a:t>
            </a:r>
          </a:p>
          <a:p>
            <a:endParaRPr lang="cs-CZ" sz="2000" dirty="0">
              <a:latin typeface="Calibri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0578" y="2051050"/>
            <a:ext cx="6135798" cy="29951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516116" y="3742392"/>
            <a:ext cx="1066520" cy="584775"/>
          </a:xfrm>
          <a:prstGeom prst="rect">
            <a:avLst/>
          </a:prstGeom>
        </p:spPr>
        <p:txBody>
          <a:bodyPr rtlCol="0">
            <a:spAutoFit/>
          </a:bodyPr>
          <a:lstStyle/>
          <a:p>
            <a:r>
              <a:rPr lang="cs-CZ" sz="800" dirty="0"/>
              <a:t>Zdroj: http://cc.owu.edu/~rdfusch/demographic_transition.jpg</a:t>
            </a:r>
          </a:p>
        </p:txBody>
      </p:sp>
    </p:spTree>
    <p:extLst>
      <p:ext uri="{BB962C8B-B14F-4D97-AF65-F5344CB8AC3E}">
        <p14:creationId xmlns:p14="http://schemas.microsoft.com/office/powerpoint/2010/main" val="992135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Calibri" charset="0"/>
              </a:rPr>
              <a:t>Fáze demografického vývoje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 b="1" dirty="0">
                <a:latin typeface="Calibri" charset="0"/>
              </a:rPr>
              <a:t>1. fáze</a:t>
            </a:r>
            <a:r>
              <a:rPr lang="cs-CZ" dirty="0">
                <a:latin typeface="Calibri" charset="0"/>
              </a:rPr>
              <a:t> </a:t>
            </a:r>
          </a:p>
          <a:p>
            <a:pPr lvl="1"/>
            <a:r>
              <a:rPr lang="cs-CZ" dirty="0">
                <a:latin typeface="Calibri" charset="0"/>
              </a:rPr>
              <a:t>Vysoká porodnost a úmrtnost </a:t>
            </a:r>
          </a:p>
          <a:p>
            <a:pPr lvl="1"/>
            <a:r>
              <a:rPr lang="cs-CZ" dirty="0">
                <a:latin typeface="Calibri" charset="0"/>
              </a:rPr>
              <a:t>Nízký přirozený přírůstek </a:t>
            </a:r>
          </a:p>
          <a:p>
            <a:pPr lvl="1"/>
            <a:r>
              <a:rPr lang="cs-CZ" dirty="0">
                <a:latin typeface="Calibri" charset="0"/>
              </a:rPr>
              <a:t>Pro které země nastává? </a:t>
            </a:r>
          </a:p>
          <a:p>
            <a:r>
              <a:rPr lang="cs-CZ" b="1" dirty="0">
                <a:latin typeface="Calibri" charset="0"/>
              </a:rPr>
              <a:t>2. fáze</a:t>
            </a:r>
            <a:r>
              <a:rPr lang="cs-CZ" dirty="0">
                <a:latin typeface="Calibri" charset="0"/>
              </a:rPr>
              <a:t> </a:t>
            </a:r>
          </a:p>
          <a:p>
            <a:pPr lvl="1"/>
            <a:r>
              <a:rPr lang="cs-CZ" dirty="0">
                <a:latin typeface="Calibri" charset="0"/>
              </a:rPr>
              <a:t>Rychlý pokles úmrtnosti (proč?) </a:t>
            </a:r>
          </a:p>
          <a:p>
            <a:pPr lvl="1"/>
            <a:r>
              <a:rPr lang="cs-CZ" dirty="0">
                <a:latin typeface="Calibri" charset="0"/>
              </a:rPr>
              <a:t>Vysoká porodnost </a:t>
            </a:r>
          </a:p>
          <a:p>
            <a:pPr lvl="1"/>
            <a:r>
              <a:rPr lang="cs-CZ" dirty="0">
                <a:latin typeface="Calibri" charset="0"/>
              </a:rPr>
              <a:t>Zvyšování přirozeného přírůstku </a:t>
            </a:r>
          </a:p>
          <a:p>
            <a:pPr lvl="1"/>
            <a:r>
              <a:rPr lang="cs-CZ" dirty="0">
                <a:latin typeface="Calibri" charset="0"/>
              </a:rPr>
              <a:t>Pro které země nastává?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0143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Calibri" charset="0"/>
              </a:rPr>
              <a:t>Fáze demografického vývoje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cs-CZ" b="1" dirty="0">
                <a:latin typeface="Calibri" charset="0"/>
              </a:rPr>
              <a:t>3. fáze </a:t>
            </a:r>
          </a:p>
          <a:p>
            <a:pPr lvl="1"/>
            <a:r>
              <a:rPr lang="cs-CZ" sz="2800" dirty="0">
                <a:latin typeface="Calibri" charset="0"/>
              </a:rPr>
              <a:t>Pokles porodnosti </a:t>
            </a:r>
          </a:p>
          <a:p>
            <a:pPr lvl="1"/>
            <a:r>
              <a:rPr lang="cs-CZ" sz="2800" dirty="0">
                <a:latin typeface="Calibri" charset="0"/>
              </a:rPr>
              <a:t>Pozvolný pokles úmrtnosti </a:t>
            </a:r>
          </a:p>
          <a:p>
            <a:pPr lvl="1"/>
            <a:r>
              <a:rPr lang="cs-CZ" sz="2800" dirty="0">
                <a:latin typeface="Calibri" charset="0"/>
              </a:rPr>
              <a:t>Snižování přirozeného přírůstku </a:t>
            </a:r>
          </a:p>
          <a:p>
            <a:pPr lvl="1"/>
            <a:r>
              <a:rPr lang="cs-CZ" sz="2800" dirty="0">
                <a:latin typeface="Calibri" charset="0"/>
              </a:rPr>
              <a:t>Pro které země nastává?</a:t>
            </a:r>
            <a:r>
              <a:rPr lang="cs-CZ" dirty="0">
                <a:latin typeface="Calibri" charset="0"/>
              </a:rPr>
              <a:t> </a:t>
            </a:r>
          </a:p>
          <a:p>
            <a:r>
              <a:rPr lang="cs-CZ" b="1" dirty="0">
                <a:latin typeface="Calibri" charset="0"/>
              </a:rPr>
              <a:t>4. fáze </a:t>
            </a:r>
          </a:p>
          <a:p>
            <a:pPr lvl="1"/>
            <a:r>
              <a:rPr lang="cs-CZ" sz="2800" dirty="0">
                <a:latin typeface="Calibri" charset="0"/>
              </a:rPr>
              <a:t>Nízká míra porodnosti a úmrtnosti </a:t>
            </a:r>
          </a:p>
          <a:p>
            <a:pPr lvl="1"/>
            <a:r>
              <a:rPr lang="cs-CZ" sz="2800" dirty="0">
                <a:latin typeface="Calibri" charset="0"/>
              </a:rPr>
              <a:t>Nízký přirozený přírůstek </a:t>
            </a:r>
          </a:p>
          <a:p>
            <a:pPr lvl="1"/>
            <a:r>
              <a:rPr lang="cs-CZ" sz="2800" dirty="0">
                <a:latin typeface="Calibri" charset="0"/>
              </a:rPr>
              <a:t>Pro které země nastává?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2449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2. demografická revoluce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latin typeface="Calibri" charset="0"/>
              </a:rPr>
              <a:t>Pokles úhrnné plodnosti v zemích severní a západní Evropy, postupně i v jižní a střední Evropě </a:t>
            </a:r>
          </a:p>
          <a:p>
            <a:pPr lvl="1"/>
            <a:r>
              <a:rPr lang="cs-CZ" dirty="0">
                <a:latin typeface="Calibri" charset="0"/>
              </a:rPr>
              <a:t>Modernizace společnosti </a:t>
            </a:r>
          </a:p>
          <a:p>
            <a:pPr lvl="1"/>
            <a:r>
              <a:rPr lang="cs-CZ" dirty="0">
                <a:latin typeface="Calibri" charset="0"/>
              </a:rPr>
              <a:t>Růst vzdělanosti </a:t>
            </a:r>
          </a:p>
          <a:p>
            <a:pPr lvl="1"/>
            <a:r>
              <a:rPr lang="cs-CZ" dirty="0">
                <a:latin typeface="Calibri" charset="0"/>
              </a:rPr>
              <a:t>Finanční nezávislost žen </a:t>
            </a:r>
          </a:p>
          <a:p>
            <a:pPr lvl="1"/>
            <a:r>
              <a:rPr lang="cs-CZ" dirty="0">
                <a:latin typeface="Calibri" charset="0"/>
              </a:rPr>
              <a:t>Snižování významu manželství </a:t>
            </a:r>
          </a:p>
          <a:p>
            <a:pPr lvl="1"/>
            <a:r>
              <a:rPr lang="cs-CZ" dirty="0">
                <a:latin typeface="Calibri" charset="0"/>
              </a:rPr>
              <a:t>Zvyšování průměrného věku matky při prvním porodu 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8286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Struktura populace podle věku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 b="1" dirty="0">
                <a:latin typeface="Calibri" charset="0"/>
              </a:rPr>
              <a:t>Předproduktivní věk </a:t>
            </a:r>
            <a:r>
              <a:rPr lang="cs-CZ" dirty="0">
                <a:latin typeface="Calibri" charset="0"/>
              </a:rPr>
              <a:t>(0-14/15 let): </a:t>
            </a:r>
          </a:p>
          <a:p>
            <a:pPr lvl="1"/>
            <a:r>
              <a:rPr lang="cs-CZ" dirty="0">
                <a:latin typeface="Calibri" charset="0"/>
              </a:rPr>
              <a:t>Ukončen koncem povinné školní docházky </a:t>
            </a:r>
          </a:p>
          <a:p>
            <a:r>
              <a:rPr lang="cs-CZ" b="1" dirty="0">
                <a:latin typeface="Calibri" charset="0"/>
              </a:rPr>
              <a:t>Produktivní věk </a:t>
            </a:r>
            <a:r>
              <a:rPr lang="cs-CZ" dirty="0">
                <a:latin typeface="Calibri" charset="0"/>
              </a:rPr>
              <a:t>(15-65 let): </a:t>
            </a:r>
          </a:p>
          <a:p>
            <a:pPr lvl="1"/>
            <a:r>
              <a:rPr lang="cs-CZ" dirty="0">
                <a:latin typeface="Calibri" charset="0"/>
              </a:rPr>
              <a:t>Ukončen dovršením důchodového věku (60-65 let) </a:t>
            </a:r>
          </a:p>
          <a:p>
            <a:r>
              <a:rPr lang="cs-CZ" b="1" dirty="0">
                <a:latin typeface="Calibri" charset="0"/>
              </a:rPr>
              <a:t>Postproduktivní věk </a:t>
            </a:r>
            <a:r>
              <a:rPr lang="cs-CZ" dirty="0">
                <a:latin typeface="Calibri" charset="0"/>
              </a:rPr>
              <a:t>(65+): </a:t>
            </a:r>
          </a:p>
          <a:p>
            <a:pPr lvl="1"/>
            <a:r>
              <a:rPr lang="cs-CZ" dirty="0">
                <a:latin typeface="Calibri" charset="0"/>
              </a:rPr>
              <a:t> Od důchodového věku </a:t>
            </a:r>
          </a:p>
          <a:p>
            <a:pPr lvl="1"/>
            <a:r>
              <a:rPr lang="cs-CZ" dirty="0">
                <a:latin typeface="Calibri" charset="0"/>
              </a:rPr>
              <a:t> méně vyspělé země zastoupení ve věku do 50 let </a:t>
            </a:r>
          </a:p>
          <a:p>
            <a:pPr lvl="1"/>
            <a:r>
              <a:rPr lang="cs-CZ" dirty="0">
                <a:latin typeface="Calibri" charset="0"/>
              </a:rPr>
              <a:t> vyspělé země zastoupení ve věku 60 let a více – obyvatelstvo stárne</a:t>
            </a:r>
          </a:p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1443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Věkové pyramidy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43405" y="1199554"/>
            <a:ext cx="8229600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b="1" dirty="0"/>
              <a:t>Progresivní</a:t>
            </a:r>
          </a:p>
          <a:p>
            <a:pPr lvl="1"/>
            <a:r>
              <a:rPr lang="cs-CZ" sz="2000" dirty="0">
                <a:latin typeface="Calibri" charset="0"/>
              </a:rPr>
              <a:t>výrazně převažuje dětská složka nad postproduktivní </a:t>
            </a:r>
            <a:endParaRPr lang="cs-CZ" sz="2000" dirty="0">
              <a:solidFill>
                <a:srgbClr val="000000"/>
              </a:solidFill>
              <a:latin typeface="Calibri" charset="0"/>
            </a:endParaRPr>
          </a:p>
          <a:p>
            <a:pPr lvl="1"/>
            <a:r>
              <a:rPr lang="cs-CZ" sz="2000" dirty="0">
                <a:solidFill>
                  <a:srgbClr val="000000"/>
                </a:solidFill>
                <a:latin typeface="Calibri" charset="0"/>
              </a:rPr>
              <a:t>vysoká úroveň plodnosti a značná míra úmrtnosti </a:t>
            </a:r>
          </a:p>
          <a:p>
            <a:pPr lvl="1"/>
            <a:r>
              <a:rPr lang="cs-CZ" sz="2000" dirty="0">
                <a:solidFill>
                  <a:srgbClr val="000000"/>
                </a:solidFill>
                <a:latin typeface="Calibri" charset="0"/>
              </a:rPr>
              <a:t>rozvojové a nejméně vyspělé země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0879" y="2785959"/>
            <a:ext cx="3840930" cy="2355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2651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42705"/>
            <a:ext cx="8229600" cy="459000"/>
          </a:xfrm>
        </p:spPr>
        <p:txBody>
          <a:bodyPr/>
          <a:lstStyle/>
          <a:p>
            <a:r>
              <a:rPr lang="cs-CZ" dirty="0">
                <a:latin typeface="Calibri" charset="0"/>
              </a:rPr>
              <a:t>Věkové pyramidy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81007" y="2709773"/>
            <a:ext cx="3982006" cy="249589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00400" y="2343150"/>
            <a:ext cx="27432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0766" y="1070001"/>
            <a:ext cx="8000626" cy="2031325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800" b="1" dirty="0">
                <a:latin typeface="Calibri" charset="0"/>
              </a:rPr>
              <a:t>Stacionární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z="2000" dirty="0"/>
              <a:t>dětská a postproduktivní složka téměř v rovnováze​</a:t>
            </a:r>
            <a:endParaRPr lang="cs-CZ" sz="2000" dirty="0">
              <a:solidFill>
                <a:srgbClr val="000000"/>
              </a:solidFill>
              <a:latin typeface="Calibri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z="2000" dirty="0"/>
              <a:t>déletrvající pokles plodnosti, při dané úrovni úmrtnosti nahrazování obyvatelstva v reprodukčním věku​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cs-CZ" sz="2000" dirty="0"/>
              <a:t>stav populace zůstává konstantní (ČR 70. léta)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1048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278" y="755312"/>
            <a:ext cx="8229600" cy="459000"/>
          </a:xfrm>
        </p:spPr>
        <p:txBody>
          <a:bodyPr/>
          <a:lstStyle/>
          <a:p>
            <a:r>
              <a:rPr lang="cs-CZ" dirty="0">
                <a:latin typeface="Calibri" charset="0"/>
              </a:rPr>
              <a:t>Věkové pyramidy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8278" y="1069526"/>
            <a:ext cx="8229600" cy="317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b="1" dirty="0">
                <a:latin typeface="Calibri" charset="0"/>
              </a:rPr>
              <a:t>Regresivní</a:t>
            </a:r>
          </a:p>
          <a:p>
            <a:pPr lvl="1"/>
            <a:r>
              <a:rPr lang="cs-CZ" sz="2000" dirty="0">
                <a:latin typeface="Calibri" charset="0"/>
              </a:rPr>
              <a:t>dětská složka nedosahuje zastoupení složky postproduktivní </a:t>
            </a:r>
          </a:p>
          <a:p>
            <a:pPr lvl="1"/>
            <a:r>
              <a:rPr lang="cs-CZ" sz="2000" dirty="0">
                <a:latin typeface="Calibri" charset="0"/>
              </a:rPr>
              <a:t>dochází ke snižování početního stavu populace </a:t>
            </a:r>
          </a:p>
          <a:p>
            <a:pPr lvl="1"/>
            <a:r>
              <a:rPr lang="cs-CZ" sz="2000" dirty="0">
                <a:latin typeface="Calibri" charset="0"/>
              </a:rPr>
              <a:t>ve vyspělých zemích (v ČR od 70. let)</a:t>
            </a:r>
          </a:p>
          <a:p>
            <a:pPr lvl="1"/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6175" y="2574579"/>
            <a:ext cx="4104436" cy="2638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5388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cs-CZ"/>
              <a:t>Archiv autora - vlastní grafy</a:t>
            </a:r>
          </a:p>
          <a:p>
            <a:r>
              <a:rPr lang="cs-CZ" dirty="0" err="1">
                <a:latin typeface="Calibri" charset="0"/>
              </a:rPr>
              <a:t>Human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Population</a:t>
            </a:r>
            <a:r>
              <a:rPr lang="cs-CZ" dirty="0">
                <a:latin typeface="Calibri" charset="0"/>
              </a:rPr>
              <a:t>: </a:t>
            </a:r>
            <a:r>
              <a:rPr lang="cs-CZ" dirty="0">
                <a:latin typeface="Calibri" charset="0"/>
                <a:hlinkClick r:id="rId3"/>
              </a:rPr>
              <a:t>http://www.slideshare.net/thelawofscience/human-population-26811774</a:t>
            </a:r>
          </a:p>
          <a:p>
            <a:r>
              <a:rPr lang="en-US" dirty="0">
                <a:latin typeface="Calibri" charset="0"/>
              </a:rPr>
              <a:t>Population growth and finite resources</a:t>
            </a:r>
            <a:r>
              <a:rPr lang="cs-CZ" dirty="0">
                <a:latin typeface="Calibri" charset="0"/>
              </a:rPr>
              <a:t>: </a:t>
            </a:r>
            <a:r>
              <a:rPr lang="cs-CZ" dirty="0">
                <a:latin typeface="Calibri" charset="0"/>
                <a:hlinkClick r:id="rId4"/>
              </a:rPr>
              <a:t>http://zebu.uoregon.edu/1998/es202/archive/l13.html</a:t>
            </a:r>
          </a:p>
          <a:p>
            <a:r>
              <a:rPr lang="cs-CZ" dirty="0" err="1">
                <a:latin typeface="Calibri" charset="0"/>
              </a:rPr>
              <a:t>Population</a:t>
            </a:r>
            <a:r>
              <a:rPr lang="cs-CZ" dirty="0">
                <a:latin typeface="Calibri" charset="0"/>
              </a:rPr>
              <a:t> </a:t>
            </a:r>
            <a:r>
              <a:rPr lang="cs-CZ" dirty="0" err="1">
                <a:latin typeface="Calibri" charset="0"/>
              </a:rPr>
              <a:t>numbers</a:t>
            </a:r>
            <a:r>
              <a:rPr lang="cs-CZ" dirty="0">
                <a:latin typeface="Calibri" charset="0"/>
              </a:rPr>
              <a:t>, </a:t>
            </a:r>
            <a:r>
              <a:rPr lang="cs-CZ" dirty="0" err="1">
                <a:latin typeface="Calibri" charset="0"/>
              </a:rPr>
              <a:t>graphs</a:t>
            </a:r>
            <a:r>
              <a:rPr lang="cs-CZ" dirty="0">
                <a:latin typeface="Calibri" charset="0"/>
              </a:rPr>
              <a:t> and data: </a:t>
            </a:r>
            <a:r>
              <a:rPr lang="cs-CZ" dirty="0">
                <a:latin typeface="Calibri" charset="0"/>
                <a:hlinkClick r:id="rId5"/>
              </a:rPr>
              <a:t>http://www.susps.org/overview/numbers.html</a:t>
            </a:r>
          </a:p>
          <a:p>
            <a:r>
              <a:rPr lang="en-US" dirty="0">
                <a:latin typeface="Calibri" charset="0"/>
              </a:rPr>
              <a:t>Projections of population growth: </a:t>
            </a:r>
            <a:r>
              <a:rPr lang="en-US" dirty="0">
                <a:latin typeface="Calibri" charset="0"/>
                <a:hlinkClick r:id="rId6"/>
              </a:rPr>
              <a:t>http://en.wikipedia.org/wiki/Projections_of_population_growth</a:t>
            </a:r>
          </a:p>
          <a:p>
            <a:endParaRPr lang="cs-CZ" dirty="0">
              <a:latin typeface="Calibri" charset="0"/>
              <a:hlinkClick r:id="rId6"/>
            </a:endParaRPr>
          </a:p>
          <a:p>
            <a:pPr marL="0" indent="0">
              <a:buNone/>
            </a:pPr>
            <a:endParaRPr lang="cs-CZ" dirty="0">
              <a:latin typeface="Calibri" charset="0"/>
              <a:hlinkClick r:id="rId3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</TotalTime>
  <Words>51</Words>
  <Application>Microsoft Office PowerPoint</Application>
  <PresentationFormat>Předvádění na obrazovce (16:9)</PresentationFormat>
  <Paragraphs>23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boxed_powerpoint_16x9_2012-08</vt:lpstr>
      <vt:lpstr>  Dotkněte se inovací CZ.1.07/1.3.00/51.0024  </vt:lpstr>
      <vt:lpstr>Prezentace aplikace PowerPoint</vt:lpstr>
      <vt:lpstr>Metodický pokyn</vt:lpstr>
      <vt:lpstr>Světová populace</vt:lpstr>
      <vt:lpstr>Nárůst světové populace</vt:lpstr>
      <vt:lpstr>Předpokládaný vývoj růstu populace</vt:lpstr>
      <vt:lpstr>Průměrný roční přírůstek populace</vt:lpstr>
      <vt:lpstr>Demografie a demografické pojmy</vt:lpstr>
      <vt:lpstr>Demografické pojmy</vt:lpstr>
      <vt:lpstr>Demografická revoluce (přechod)</vt:lpstr>
      <vt:lpstr>Fáze demografického vývoje</vt:lpstr>
      <vt:lpstr>Fáze demografického vývoje</vt:lpstr>
      <vt:lpstr>2. demografická revoluce</vt:lpstr>
      <vt:lpstr>Struktura populace podle věku</vt:lpstr>
      <vt:lpstr>Věkové pyramidy</vt:lpstr>
      <vt:lpstr>Věkové pyramidy</vt:lpstr>
      <vt:lpstr>Věkové pyramidy</vt:lpstr>
      <vt:lpstr>Zdroje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petra řezáčová</cp:lastModifiedBy>
  <cp:revision>20</cp:revision>
  <dcterms:created xsi:type="dcterms:W3CDTF">2014-10-07T08:27:59Z</dcterms:created>
  <dcterms:modified xsi:type="dcterms:W3CDTF">2015-06-08T13:06:05Z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