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1646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2540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0617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3966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4000" b="1" dirty="0" smtClean="0"/>
              <a:t>Východní filozofie</a:t>
            </a:r>
          </a:p>
          <a:p>
            <a:r>
              <a:rPr lang="cs-CZ" sz="2400" b="1" dirty="0" smtClean="0"/>
              <a:t>taoismus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cs-CZ" dirty="0"/>
              <a:t>Škola: Gymnázium Dr. Emila Holuba</a:t>
            </a:r>
          </a:p>
          <a:p>
            <a:pPr algn="l"/>
            <a:r>
              <a:rPr lang="cs-CZ" dirty="0"/>
              <a:t>Autor: </a:t>
            </a:r>
            <a:r>
              <a:rPr lang="cs-CZ" dirty="0" smtClean="0"/>
              <a:t> Mgr. Eva </a:t>
            </a:r>
            <a:r>
              <a:rPr lang="cs-CZ" dirty="0" err="1" smtClean="0"/>
              <a:t>Pýchová</a:t>
            </a:r>
            <a:endParaRPr lang="cs-CZ" dirty="0"/>
          </a:p>
          <a:p>
            <a:pPr algn="l"/>
            <a:r>
              <a:rPr lang="cs-CZ" dirty="0"/>
              <a:t>Předmět</a:t>
            </a:r>
            <a:r>
              <a:rPr lang="cs-CZ" dirty="0" smtClean="0"/>
              <a:t>: Společenskovědní seminář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 smtClean="0"/>
              <a:t> </a:t>
            </a:r>
          </a:p>
          <a:p>
            <a:pPr algn="l"/>
            <a:r>
              <a:rPr lang="cs-CZ" dirty="0" smtClean="0"/>
              <a:t>Seznámení s filozofickým systémem starověké Číny – taoismem, určení přínosu pro dnešní dobu.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materiálem:</a:t>
            </a:r>
          </a:p>
          <a:p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  <a:p>
            <a:r>
              <a:rPr lang="cs-CZ" sz="1800" dirty="0" smtClean="0"/>
              <a:t>Očekávání a cíle:</a:t>
            </a:r>
          </a:p>
          <a:p>
            <a:r>
              <a:rPr lang="cs-CZ" sz="1800" dirty="0" smtClean="0"/>
              <a:t> Studenti se seznámí a pochopí podstatu východní filozofie- taoismu.</a:t>
            </a:r>
          </a:p>
          <a:p>
            <a:r>
              <a:rPr lang="cs-CZ" sz="1800" dirty="0" smtClean="0"/>
              <a:t> Studenti pochopí, v čem spočívá přínos tohoto učení pro dnešní dobu.                     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Taoismus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/>
              <a:t>Čínské lidové náboženství</a:t>
            </a:r>
          </a:p>
          <a:p>
            <a:r>
              <a:rPr lang="cs-CZ" sz="1600" dirty="0" smtClean="0"/>
              <a:t>Někdy se píše jako </a:t>
            </a:r>
            <a:r>
              <a:rPr lang="cs-CZ" sz="1600" dirty="0" err="1" smtClean="0"/>
              <a:t>daoismus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Založený na textech </a:t>
            </a:r>
            <a:r>
              <a:rPr lang="cs-CZ" sz="1600" dirty="0" err="1" smtClean="0"/>
              <a:t>Tao</a:t>
            </a:r>
            <a:r>
              <a:rPr lang="cs-CZ" sz="1600" dirty="0" smtClean="0"/>
              <a:t> </a:t>
            </a:r>
            <a:r>
              <a:rPr lang="cs-CZ" sz="1600" dirty="0" err="1" smtClean="0"/>
              <a:t>te</a:t>
            </a:r>
            <a:r>
              <a:rPr lang="cs-CZ" sz="1600" dirty="0" smtClean="0"/>
              <a:t> ting /kniha o cestě a ctnosti/</a:t>
            </a:r>
          </a:p>
          <a:p>
            <a:r>
              <a:rPr lang="cs-CZ" sz="1600" dirty="0" smtClean="0"/>
              <a:t>Znak </a:t>
            </a:r>
            <a:r>
              <a:rPr lang="cs-CZ" sz="1600" dirty="0" err="1" smtClean="0"/>
              <a:t>Tao</a:t>
            </a:r>
            <a:r>
              <a:rPr lang="cs-CZ" sz="1600" dirty="0" smtClean="0"/>
              <a:t> /</a:t>
            </a:r>
            <a:r>
              <a:rPr lang="cs-CZ" sz="1600" dirty="0" err="1" smtClean="0"/>
              <a:t>Dao</a:t>
            </a:r>
            <a:r>
              <a:rPr lang="cs-CZ" sz="1600" dirty="0" smtClean="0"/>
              <a:t>/ - znamená cestu, </a:t>
            </a:r>
            <a:r>
              <a:rPr lang="cs-CZ" sz="1600" dirty="0" err="1" smtClean="0"/>
              <a:t>tao</a:t>
            </a:r>
            <a:r>
              <a:rPr lang="cs-CZ" sz="1600" dirty="0" smtClean="0"/>
              <a:t> plodí jedno /jednotu/, harmonii/.</a:t>
            </a:r>
          </a:p>
          <a:p>
            <a:endParaRPr lang="cs-CZ" sz="1600" dirty="0" smtClean="0"/>
          </a:p>
          <a:p>
            <a:r>
              <a:rPr lang="cs-CZ" sz="1600" dirty="0" smtClean="0"/>
              <a:t>Principy: </a:t>
            </a:r>
          </a:p>
          <a:p>
            <a:r>
              <a:rPr lang="cs-CZ" sz="1600" dirty="0" smtClean="0"/>
              <a:t>Svět je v neustálém pohybu</a:t>
            </a:r>
          </a:p>
          <a:p>
            <a:r>
              <a:rPr lang="cs-CZ" sz="1600" dirty="0" smtClean="0"/>
              <a:t>Stálost neexistuje</a:t>
            </a:r>
          </a:p>
          <a:p>
            <a:r>
              <a:rPr lang="cs-CZ" sz="1600" dirty="0" smtClean="0"/>
              <a:t>Není možné oddělit detail od celku, ani celek od detailu</a:t>
            </a:r>
          </a:p>
          <a:p>
            <a:r>
              <a:rPr lang="cs-CZ" sz="1600" dirty="0" smtClean="0"/>
              <a:t>Protiklady se přitahují.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Tao</a:t>
            </a:r>
            <a:r>
              <a:rPr lang="cs-CZ" dirty="0" smtClean="0"/>
              <a:t> – </a:t>
            </a:r>
            <a:r>
              <a:rPr lang="cs-CZ" dirty="0" err="1" smtClean="0"/>
              <a:t>te</a:t>
            </a:r>
            <a:r>
              <a:rPr lang="cs-CZ" dirty="0" smtClean="0"/>
              <a:t> - 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Vznikl před 2500 lety, autorem zřejmě </a:t>
            </a:r>
            <a:r>
              <a:rPr lang="cs-CZ" dirty="0" err="1" smtClean="0"/>
              <a:t>Lao</a:t>
            </a:r>
            <a:r>
              <a:rPr lang="cs-CZ" dirty="0" smtClean="0"/>
              <a:t>-c /jeho existence někdy zpochybňována/.</a:t>
            </a:r>
          </a:p>
          <a:p>
            <a:endParaRPr lang="cs-CZ" dirty="0" smtClean="0"/>
          </a:p>
          <a:p>
            <a:r>
              <a:rPr lang="cs-CZ" dirty="0" smtClean="0"/>
              <a:t>O jeho mládí se nic neví, dospělost strávil na císařském dvoře, uznáván jako učitel a mudrc.</a:t>
            </a:r>
          </a:p>
          <a:p>
            <a:endParaRPr lang="cs-CZ" dirty="0" smtClean="0"/>
          </a:p>
          <a:p>
            <a:r>
              <a:rPr lang="cs-CZ" dirty="0" smtClean="0"/>
              <a:t>Ve věku 160 let se prý uchýlil na dožití do hor, potkal strážce průsmyku, který ho požádal, aby sepsal své myšlenky, ten mu po 3 dnech předal svazek z 5 </a:t>
            </a:r>
            <a:r>
              <a:rPr lang="cs-CZ" dirty="0" smtClean="0"/>
              <a:t>tisíci znaky.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Tao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 err="1" smtClean="0"/>
              <a:t>Tao</a:t>
            </a:r>
            <a:r>
              <a:rPr lang="cs-CZ" sz="1400" dirty="0" smtClean="0"/>
              <a:t> je původ všeho, je nedefinovatelné, je to prázdno, nicota, je dokonale klidné, i když je bytost v pohybu.</a:t>
            </a:r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dirty="0" err="1" smtClean="0"/>
              <a:t>Tao</a:t>
            </a:r>
            <a:r>
              <a:rPr lang="cs-CZ" sz="1400" dirty="0" smtClean="0"/>
              <a:t> plyne, je to tvůrčí proces.</a:t>
            </a:r>
          </a:p>
          <a:p>
            <a:pPr>
              <a:buNone/>
            </a:pPr>
            <a:r>
              <a:rPr lang="cs-CZ" sz="1400" dirty="0" smtClean="0"/>
              <a:t>          </a:t>
            </a:r>
            <a:r>
              <a:rPr lang="cs-CZ" sz="1400" dirty="0" err="1" smtClean="0"/>
              <a:t>Tao</a:t>
            </a:r>
            <a:r>
              <a:rPr lang="cs-CZ" sz="1400" dirty="0" smtClean="0"/>
              <a:t>, které lze vyslovit,</a:t>
            </a:r>
          </a:p>
          <a:p>
            <a:pPr>
              <a:buNone/>
            </a:pPr>
            <a:r>
              <a:rPr lang="cs-CZ" sz="1400" dirty="0" smtClean="0"/>
              <a:t>          není pravé </a:t>
            </a:r>
            <a:r>
              <a:rPr lang="cs-CZ" sz="1400" dirty="0" err="1" smtClean="0"/>
              <a:t>tao</a:t>
            </a:r>
            <a:r>
              <a:rPr lang="cs-CZ" sz="1400" dirty="0" smtClean="0"/>
              <a:t>.</a:t>
            </a:r>
          </a:p>
          <a:p>
            <a:pPr>
              <a:buNone/>
            </a:pPr>
            <a:r>
              <a:rPr lang="cs-CZ" sz="1400" dirty="0" smtClean="0"/>
              <a:t>          Žádné jméno, které mu lze dát,</a:t>
            </a:r>
          </a:p>
          <a:p>
            <a:pPr>
              <a:buNone/>
            </a:pPr>
            <a:r>
              <a:rPr lang="cs-CZ" sz="1400" dirty="0" smtClean="0"/>
              <a:t>          není jeho pravé jméno.</a:t>
            </a:r>
          </a:p>
          <a:p>
            <a:endParaRPr lang="cs-CZ" sz="1400" dirty="0" smtClean="0"/>
          </a:p>
          <a:p>
            <a:r>
              <a:rPr lang="cs-CZ" sz="1400" dirty="0" smtClean="0"/>
              <a:t>Ponechme věci tak, jak jsou: WU WEJ, tok energie, která se pohybuje a mění.</a:t>
            </a:r>
          </a:p>
          <a:p>
            <a:r>
              <a:rPr lang="cs-CZ" sz="1400" dirty="0" err="1" smtClean="0"/>
              <a:t>Tao</a:t>
            </a:r>
            <a:r>
              <a:rPr lang="cs-CZ" sz="1400" dirty="0" smtClean="0"/>
              <a:t> –</a:t>
            </a:r>
            <a:r>
              <a:rPr lang="cs-CZ" sz="1400" dirty="0" err="1" smtClean="0"/>
              <a:t>ťing</a:t>
            </a:r>
            <a:r>
              <a:rPr lang="cs-CZ" sz="1400" dirty="0" smtClean="0"/>
              <a:t> – Kniha o </a:t>
            </a:r>
            <a:r>
              <a:rPr lang="cs-CZ" sz="1400" dirty="0" err="1" smtClean="0"/>
              <a:t>tao</a:t>
            </a:r>
            <a:r>
              <a:rPr lang="cs-CZ" sz="1400" dirty="0" smtClean="0"/>
              <a:t> /cestě/</a:t>
            </a:r>
          </a:p>
          <a:p>
            <a:r>
              <a:rPr lang="cs-CZ" sz="1400" dirty="0" err="1" smtClean="0"/>
              <a:t>Te</a:t>
            </a:r>
            <a:r>
              <a:rPr lang="cs-CZ" sz="1400" dirty="0" smtClean="0"/>
              <a:t> – </a:t>
            </a:r>
            <a:r>
              <a:rPr lang="cs-CZ" sz="1400" dirty="0" err="1" smtClean="0"/>
              <a:t>ťing</a:t>
            </a:r>
            <a:r>
              <a:rPr lang="cs-CZ" sz="1400" dirty="0" smtClean="0"/>
              <a:t> – Kniha o principu /ctnosti/     .</a:t>
            </a:r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Tao</a:t>
            </a:r>
            <a:r>
              <a:rPr lang="cs-CZ" dirty="0" smtClean="0"/>
              <a:t> a 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Prostý člověk nedbá o zisk, chytrost, egoismus.</a:t>
            </a:r>
          </a:p>
          <a:p>
            <a:r>
              <a:rPr lang="cs-CZ" sz="2400" dirty="0" smtClean="0"/>
              <a:t>Osvícený se navrací k dětské prostotě.</a:t>
            </a:r>
          </a:p>
          <a:p>
            <a:r>
              <a:rPr lang="cs-CZ" sz="2400" dirty="0" smtClean="0"/>
              <a:t>Je zbaven pout, je měkký, měkké přemáhá tvrdé.</a:t>
            </a:r>
          </a:p>
          <a:p>
            <a:r>
              <a:rPr lang="cs-CZ" sz="2400" dirty="0" smtClean="0"/>
              <a:t>Hlásá věčný řád a harmonii přírody.</a:t>
            </a:r>
          </a:p>
          <a:p>
            <a:r>
              <a:rPr lang="cs-CZ" sz="2400" dirty="0" smtClean="0"/>
              <a:t>Proto princip „nekonání“.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Cesty ke zdraví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1/ Meditace</a:t>
            </a:r>
          </a:p>
          <a:p>
            <a:r>
              <a:rPr lang="cs-CZ" dirty="0" smtClean="0"/>
              <a:t>2/ Strava – živlové složení, energetické kvality</a:t>
            </a:r>
          </a:p>
          <a:p>
            <a:r>
              <a:rPr lang="cs-CZ" dirty="0" smtClean="0"/>
              <a:t>3/ Pohyb – </a:t>
            </a:r>
            <a:r>
              <a:rPr lang="cs-CZ" dirty="0" err="1" smtClean="0"/>
              <a:t>čchi</a:t>
            </a:r>
            <a:r>
              <a:rPr lang="cs-CZ" dirty="0" smtClean="0"/>
              <a:t> – </a:t>
            </a:r>
            <a:r>
              <a:rPr lang="cs-CZ" dirty="0" err="1" smtClean="0"/>
              <a:t>kung</a:t>
            </a:r>
            <a:r>
              <a:rPr lang="cs-CZ" dirty="0" smtClean="0"/>
              <a:t>, </a:t>
            </a:r>
            <a:r>
              <a:rPr lang="cs-CZ" dirty="0" err="1" smtClean="0"/>
              <a:t>tchaj</a:t>
            </a:r>
            <a:r>
              <a:rPr lang="cs-CZ" dirty="0" smtClean="0"/>
              <a:t>-</a:t>
            </a:r>
            <a:r>
              <a:rPr lang="cs-CZ" dirty="0" err="1" smtClean="0"/>
              <a:t>čchi</a:t>
            </a:r>
            <a:r>
              <a:rPr lang="cs-CZ" dirty="0" smtClean="0"/>
              <a:t>, bojová umění</a:t>
            </a:r>
          </a:p>
          <a:p>
            <a:r>
              <a:rPr lang="cs-CZ" dirty="0" smtClean="0"/>
              <a:t>4/ </a:t>
            </a:r>
            <a:r>
              <a:rPr lang="cs-CZ" dirty="0" err="1" smtClean="0"/>
              <a:t>Herbální</a:t>
            </a:r>
            <a:r>
              <a:rPr lang="cs-CZ" dirty="0" smtClean="0"/>
              <a:t> medicína – byliny k léčení nemocí</a:t>
            </a:r>
          </a:p>
          <a:p>
            <a:r>
              <a:rPr lang="cs-CZ" dirty="0" smtClean="0"/>
              <a:t>5/ Akupunktura – stimulace specifických bodů na lidském těle pomocí jehel,</a:t>
            </a:r>
          </a:p>
          <a:p>
            <a:pPr>
              <a:buNone/>
            </a:pPr>
            <a:r>
              <a:rPr lang="cs-CZ" dirty="0" smtClean="0"/>
              <a:t>            též akupresura/ stimulace prsty, působením bylin a teplem/</a:t>
            </a:r>
          </a:p>
          <a:p>
            <a:r>
              <a:rPr lang="cs-CZ" dirty="0" smtClean="0"/>
              <a:t>6/ </a:t>
            </a:r>
            <a:r>
              <a:rPr lang="cs-CZ" dirty="0" err="1" smtClean="0"/>
              <a:t>Feng</a:t>
            </a:r>
            <a:r>
              <a:rPr lang="cs-CZ" dirty="0" smtClean="0"/>
              <a:t> – </a:t>
            </a:r>
            <a:r>
              <a:rPr lang="cs-CZ" dirty="0" err="1" smtClean="0"/>
              <a:t>šuej</a:t>
            </a:r>
            <a:r>
              <a:rPr lang="cs-CZ" dirty="0" smtClean="0"/>
              <a:t> -  umění harmonizace prostorové energie</a:t>
            </a:r>
          </a:p>
          <a:p>
            <a:r>
              <a:rPr lang="cs-CZ" dirty="0" smtClean="0"/>
              <a:t>7/ Kultivace sexuální energie – jin </a:t>
            </a:r>
            <a:r>
              <a:rPr lang="cs-CZ" smtClean="0"/>
              <a:t>– jang energie </a:t>
            </a:r>
            <a:r>
              <a:rPr lang="cs-CZ" dirty="0" smtClean="0"/>
              <a:t>při pohlavním aktu</a:t>
            </a:r>
          </a:p>
          <a:p>
            <a:r>
              <a:rPr lang="cs-CZ" dirty="0" smtClean="0"/>
              <a:t>8/ Věštění. Podstata reflexní terapie</a:t>
            </a:r>
          </a:p>
          <a:p>
            <a:r>
              <a:rPr lang="cs-CZ" dirty="0" smtClean="0"/>
              <a:t>9/ Masáže – k povzbuzení a udržování toku energie celým tělem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1/ Kdy vzniká taoismus?</a:t>
            </a:r>
          </a:p>
          <a:p>
            <a:r>
              <a:rPr lang="cs-CZ" sz="2400" dirty="0" smtClean="0"/>
              <a:t>2/ Kdo je považován za jeho zakladatele?</a:t>
            </a:r>
          </a:p>
          <a:p>
            <a:r>
              <a:rPr lang="cs-CZ" sz="2400" dirty="0" smtClean="0"/>
              <a:t>3/ Jaké jsou základní znaky taoismu?</a:t>
            </a:r>
          </a:p>
          <a:p>
            <a:r>
              <a:rPr lang="cs-CZ" sz="2400" dirty="0" smtClean="0"/>
              <a:t>4/ Jaký přínos má taoismus pro dnešní dobu?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Moudrost Východu.1.vyd.Slovart </a:t>
            </a:r>
            <a:r>
              <a:rPr lang="cs-CZ" dirty="0" smtClean="0"/>
              <a:t>s.r.o.,</a:t>
            </a:r>
            <a:r>
              <a:rPr lang="cs-CZ" smtClean="0"/>
              <a:t>2007,152 s.ISBN 978-80-7209-949-8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530</Words>
  <Application>Microsoft Office PowerPoint</Application>
  <PresentationFormat>Předvádění na obrazovce (16:9)</PresentationFormat>
  <Paragraphs>80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Metodický pokyn</vt:lpstr>
      <vt:lpstr>Taoismus - charakteristika</vt:lpstr>
      <vt:lpstr>Tao – te - ting</vt:lpstr>
      <vt:lpstr>Tao</vt:lpstr>
      <vt:lpstr>Tao a etika</vt:lpstr>
      <vt:lpstr>Cesty ke zdraví</vt:lpstr>
      <vt:lpstr>Otázky: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32</cp:revision>
  <dcterms:created xsi:type="dcterms:W3CDTF">2014-10-07T08:27:59Z</dcterms:created>
  <dcterms:modified xsi:type="dcterms:W3CDTF">2015-06-08T15:00:21Z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