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1"/>
  </p:notesMasterIdLst>
  <p:sldIdLst>
    <p:sldId id="310" r:id="rId2"/>
    <p:sldId id="326" r:id="rId3"/>
    <p:sldId id="325" r:id="rId4"/>
    <p:sldId id="327" r:id="rId5"/>
    <p:sldId id="328" r:id="rId6"/>
    <p:sldId id="329" r:id="rId7"/>
    <p:sldId id="330" r:id="rId8"/>
    <p:sldId id="331" r:id="rId9"/>
    <p:sldId id="332" r:id="rId10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>
        <p:scale>
          <a:sx n="136" d="100"/>
          <a:sy n="136" d="100"/>
        </p:scale>
        <p:origin x="-84" y="-4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t>18.5.2015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t>18.5.2015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TH8qKsObB8A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Karel Čapek</a:t>
            </a:r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cs-CZ" dirty="0" smtClean="0"/>
              <a:t>Škola: </a:t>
            </a:r>
            <a:r>
              <a:rPr lang="cs-CZ" dirty="0" smtClean="0"/>
              <a:t>Základní škola Kladno, Vodárenská 2116</a:t>
            </a:r>
            <a:endParaRPr lang="cs-CZ" dirty="0" smtClean="0"/>
          </a:p>
          <a:p>
            <a:pPr algn="l"/>
            <a:r>
              <a:rPr lang="cs-CZ" dirty="0" smtClean="0"/>
              <a:t>IČ: </a:t>
            </a:r>
            <a:r>
              <a:rPr lang="cs-CZ" dirty="0" smtClean="0"/>
              <a:t>48707104</a:t>
            </a:r>
            <a:endParaRPr lang="cs-CZ" dirty="0" smtClean="0"/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Olga Fabiánová</a:t>
            </a:r>
          </a:p>
          <a:p>
            <a:pPr algn="l"/>
            <a:r>
              <a:rPr lang="cs-CZ" dirty="0" smtClean="0"/>
              <a:t>Předmět: </a:t>
            </a:r>
            <a:r>
              <a:rPr lang="cs-CZ" dirty="0"/>
              <a:t>Č</a:t>
            </a:r>
            <a:r>
              <a:rPr lang="cs-CZ" dirty="0" smtClean="0"/>
              <a:t>eský jazyk a literatura</a:t>
            </a:r>
          </a:p>
          <a:p>
            <a:pPr algn="l"/>
            <a:endParaRPr lang="cs-CZ" dirty="0" smtClean="0"/>
          </a:p>
          <a:p>
            <a:pPr lvl="0" algn="l"/>
            <a:r>
              <a:rPr lang="cs-CZ" dirty="0" smtClean="0"/>
              <a:t>Anotace</a:t>
            </a:r>
            <a:r>
              <a:rPr lang="cs-CZ" dirty="0"/>
              <a:t>: Výukový materiál seznamuje žáky s životem a tvorbou Karla Čapka.  </a:t>
            </a:r>
            <a:r>
              <a:rPr lang="cs-CZ" dirty="0" smtClean="0"/>
              <a:t>Zaměřuje se na rozbor jedné povídky (Básník) z cyklu Povídky z jedné kapsy. Je doplněn o odkaz na zfilmovanou povídku.</a:t>
            </a:r>
          </a:p>
          <a:p>
            <a:pPr lvl="0"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Materiál slouží jako podklad pro výklad látky o K. Čapkovi. Zaměřuje se na jeho dílo, zejména povídku Básník, která je doplněna o odkaz z filmového zpracování.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Didaktická příprava – Pomocí prezentace žáky seznámit se základními údaji a tvorbou K. Čapka. Následně dle metodického pokynu v prezentaci pracují s povídkou Básník. Poté společně zhlédnou filmové zpracování.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dirty="0" smtClean="0"/>
              <a:t>Očekávání a cíle – seznámení žáků se životem a tvorbou K. Čapka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dirty="0"/>
              <a:t>Karel Čapek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dirty="0"/>
              <a:t>„Kdo myslí jen na sebe, ztrácí svět</a:t>
            </a:r>
            <a:r>
              <a:rPr lang="cs-CZ" altLang="cs-CZ" dirty="0" smtClean="0"/>
              <a:t>!“</a:t>
            </a:r>
          </a:p>
          <a:p>
            <a:endParaRPr lang="cs-CZ" sz="1600" dirty="0"/>
          </a:p>
          <a:p>
            <a:pPr lvl="1"/>
            <a:r>
              <a:rPr lang="cs-CZ" sz="1200" dirty="0" smtClean="0"/>
              <a:t>Volné psaní - Co tím chtěl K. Čapek </a:t>
            </a:r>
            <a:r>
              <a:rPr lang="cs-CZ" sz="1200" dirty="0"/>
              <a:t>říci?	</a:t>
            </a:r>
            <a:endParaRPr lang="cs-CZ" sz="1200" dirty="0" smtClean="0"/>
          </a:p>
          <a:p>
            <a:pPr lvl="1"/>
            <a:endParaRPr lang="cs-CZ" sz="1200" dirty="0"/>
          </a:p>
          <a:p>
            <a:pPr lvl="1"/>
            <a:endParaRPr lang="cs-CZ" sz="1200" dirty="0" smtClean="0"/>
          </a:p>
          <a:p>
            <a:pPr lvl="1"/>
            <a:endParaRPr lang="cs-CZ" sz="1200" dirty="0"/>
          </a:p>
          <a:p>
            <a:pPr lvl="1"/>
            <a:r>
              <a:rPr lang="cs-CZ" sz="1200" dirty="0" smtClean="0"/>
              <a:t>* </a:t>
            </a:r>
            <a:r>
              <a:rPr lang="cs-CZ" sz="1200" dirty="0"/>
              <a:t>1890 – 1938</a:t>
            </a:r>
          </a:p>
          <a:p>
            <a:pPr lvl="1"/>
            <a:r>
              <a:rPr lang="cs-CZ" sz="1200" dirty="0"/>
              <a:t>Narodil se v obci Malé Svatoňovice</a:t>
            </a:r>
          </a:p>
          <a:p>
            <a:pPr lvl="1"/>
            <a:r>
              <a:rPr lang="cs-CZ" sz="1200" dirty="0"/>
              <a:t>Spisovatel, novinář, prozaik, dramatik, </a:t>
            </a:r>
            <a:r>
              <a:rPr lang="cs-CZ" sz="1200" dirty="0" smtClean="0"/>
              <a:t>překladatel</a:t>
            </a:r>
            <a:endParaRPr lang="cs-CZ" sz="1200" dirty="0"/>
          </a:p>
          <a:p>
            <a:pPr lvl="1"/>
            <a:r>
              <a:rPr lang="cs-CZ" sz="1200" dirty="0"/>
              <a:t>Vyrůstal v rodině venkovského lékaře</a:t>
            </a:r>
          </a:p>
          <a:p>
            <a:pPr lvl="1"/>
            <a:r>
              <a:rPr lang="cs-CZ" sz="1200" dirty="0"/>
              <a:t>Sourozenci sestra Helena, bratr Josef</a:t>
            </a:r>
          </a:p>
          <a:p>
            <a:pPr lvl="1"/>
            <a:endParaRPr lang="cs-CZ" sz="1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6125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Čapkova tvorba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1800" dirty="0" smtClean="0"/>
          </a:p>
          <a:p>
            <a:r>
              <a:rPr lang="cs-CZ" sz="1800" dirty="0" smtClean="0"/>
              <a:t>Dokonale ovládal </a:t>
            </a:r>
            <a:r>
              <a:rPr lang="cs-CZ" sz="1800" dirty="0"/>
              <a:t>český jazyk </a:t>
            </a:r>
            <a:r>
              <a:rPr lang="cs-CZ" sz="1800" dirty="0" smtClean="0"/>
              <a:t>– „Mistr </a:t>
            </a:r>
            <a:r>
              <a:rPr lang="cs-CZ" sz="1800" dirty="0"/>
              <a:t>českého </a:t>
            </a:r>
            <a:r>
              <a:rPr lang="cs-CZ" sz="1800" dirty="0" smtClean="0"/>
              <a:t>jazyka“</a:t>
            </a:r>
          </a:p>
          <a:p>
            <a:r>
              <a:rPr lang="cs-CZ" sz="1800" dirty="0" smtClean="0"/>
              <a:t>Byl velký optimista</a:t>
            </a:r>
            <a:r>
              <a:rPr lang="cs-CZ" sz="1800" dirty="0"/>
              <a:t>, </a:t>
            </a:r>
            <a:r>
              <a:rPr lang="cs-CZ" sz="1800" dirty="0" smtClean="0"/>
              <a:t>měl </a:t>
            </a:r>
            <a:r>
              <a:rPr lang="cs-CZ" sz="1800" dirty="0"/>
              <a:t>smysl pro humor</a:t>
            </a:r>
          </a:p>
          <a:p>
            <a:r>
              <a:rPr lang="cs-CZ" sz="1800" dirty="0" smtClean="0"/>
              <a:t>Choval nesmírnou úctu </a:t>
            </a:r>
            <a:r>
              <a:rPr lang="cs-CZ" sz="1800" dirty="0"/>
              <a:t>k člověku</a:t>
            </a:r>
          </a:p>
          <a:p>
            <a:r>
              <a:rPr lang="cs-CZ" sz="1800" dirty="0"/>
              <a:t>Vše kolem sebe hodnotí na základě užitečnosti</a:t>
            </a:r>
          </a:p>
          <a:p>
            <a:r>
              <a:rPr lang="cs-CZ" sz="1800" dirty="0" smtClean="0"/>
              <a:t>Demokrat</a:t>
            </a:r>
          </a:p>
          <a:p>
            <a:r>
              <a:rPr lang="cs-CZ" sz="1800" dirty="0" smtClean="0"/>
              <a:t>Ve svých dílech varoval </a:t>
            </a:r>
            <a:r>
              <a:rPr lang="cs-CZ" sz="1800" dirty="0"/>
              <a:t>před zneužitím techniky, nebezpečím války a totalitního </a:t>
            </a:r>
            <a:r>
              <a:rPr lang="cs-CZ" sz="1800" dirty="0" smtClean="0"/>
              <a:t>režimu – tím je nadčasový, předbíhá </a:t>
            </a:r>
            <a:r>
              <a:rPr lang="cs-CZ" sz="1800" dirty="0" smtClean="0"/>
              <a:t>dobu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endParaRPr lang="cs-CZ" sz="1800" dirty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8870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9542"/>
            <a:ext cx="8229600" cy="603016"/>
          </a:xfrm>
        </p:spPr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Dílo</a:t>
            </a:r>
            <a:r>
              <a:rPr lang="cs-CZ" dirty="0"/>
              <a:t>: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u="sng" dirty="0" smtClean="0"/>
              <a:t>Divadelní hry:	</a:t>
            </a:r>
            <a:r>
              <a:rPr lang="cs-CZ" dirty="0" smtClean="0"/>
              <a:t>		</a:t>
            </a:r>
            <a:r>
              <a:rPr lang="cs-CZ" u="sng" dirty="0" smtClean="0"/>
              <a:t>Romány:	</a:t>
            </a:r>
            <a:r>
              <a:rPr lang="cs-CZ" dirty="0" smtClean="0"/>
              <a:t>	</a:t>
            </a:r>
            <a:endParaRPr lang="cs-CZ" dirty="0"/>
          </a:p>
          <a:p>
            <a:r>
              <a:rPr lang="cs-CZ" dirty="0" smtClean="0"/>
              <a:t>Loupežník				Válka s mloky</a:t>
            </a:r>
            <a:endParaRPr lang="cs-CZ" dirty="0"/>
          </a:p>
          <a:p>
            <a:r>
              <a:rPr lang="cs-CZ" dirty="0" smtClean="0"/>
              <a:t>RUR				Krakatit</a:t>
            </a:r>
            <a:endParaRPr lang="cs-CZ" dirty="0"/>
          </a:p>
          <a:p>
            <a:r>
              <a:rPr lang="cs-CZ" dirty="0"/>
              <a:t>Bílá </a:t>
            </a:r>
            <a:r>
              <a:rPr lang="cs-CZ" dirty="0" smtClean="0"/>
              <a:t>nemoc			Továrna na absolutno</a:t>
            </a:r>
            <a:endParaRPr lang="cs-CZ" dirty="0"/>
          </a:p>
          <a:p>
            <a:r>
              <a:rPr lang="cs-CZ" dirty="0"/>
              <a:t>Matka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0624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Povídka: Básník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1.	Žáci si ve skupinách přečtou části básně a prezentují je pomocí jednoduchých nákresů ostatním. Metodou </a:t>
            </a:r>
            <a:br>
              <a:rPr lang="cs-CZ" dirty="0"/>
            </a:br>
            <a:r>
              <a:rPr lang="cs-CZ" dirty="0"/>
              <a:t>ANO – NE označí jednotlivá tvrzení.</a:t>
            </a:r>
          </a:p>
          <a:p>
            <a:endParaRPr lang="cs-CZ" dirty="0"/>
          </a:p>
          <a:p>
            <a:r>
              <a:rPr lang="cs-CZ" dirty="0"/>
              <a:t>2.	V další hodině si žáci poslechnou celou povídku a opět označí jednotlivá tvrzení.</a:t>
            </a:r>
          </a:p>
          <a:p>
            <a:endParaRPr lang="cs-CZ" dirty="0"/>
          </a:p>
          <a:p>
            <a:r>
              <a:rPr lang="cs-CZ" dirty="0"/>
              <a:t>3.	Po zhlédnutí filmu žáci označí poslední sloupeček, následuje společná kontrola s ukázkami z knihy. Nejednoznačná tvrzení žáci vysvětlují a své názory obhajují.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6160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59582"/>
            <a:ext cx="6048672" cy="34795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64046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187624" y="1995686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Odkaz na povídku:</a:t>
            </a:r>
          </a:p>
          <a:p>
            <a:endParaRPr lang="cs-CZ" dirty="0"/>
          </a:p>
          <a:p>
            <a:r>
              <a:rPr lang="cs-CZ" dirty="0" smtClean="0">
                <a:hlinkClick r:id="rId2"/>
              </a:rPr>
              <a:t>https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www.youtube.com/watch?v=TH8qKsObB8A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7732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254</Words>
  <Application>Microsoft Office PowerPoint</Application>
  <PresentationFormat>Předvádění na obrazovce (16:9)</PresentationFormat>
  <Paragraphs>55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boxed_powerpoint_16x9_2012-08</vt:lpstr>
      <vt:lpstr>  Dotkněte se inovací CZ.1.07/1.3.00/51.0024  </vt:lpstr>
      <vt:lpstr>Prezentace aplikace PowerPoint</vt:lpstr>
      <vt:lpstr>Metodický pokyn</vt:lpstr>
      <vt:lpstr>Karel Čapek</vt:lpstr>
      <vt:lpstr>Čapkova tvorba</vt:lpstr>
      <vt:lpstr> Dílo: </vt:lpstr>
      <vt:lpstr>Povídka: Básník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2015-05-18T12:05:07Z</dcterms:created>
  <dcterms:modified xsi:type="dcterms:W3CDTF">2015-05-18T12:05:27Z</dcterms:modified>
</cp:coreProperties>
</file>