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898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602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03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227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444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02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935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104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485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301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979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E38D7-EE2F-4C21-A978-D1028D95AA57}" type="datetimeFigureOut">
              <a:rPr lang="cs-CZ" smtClean="0"/>
              <a:t>9.6.2015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78B0E-210A-4B08-85A1-E8BDA23DEA7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4496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otek.dumy.cz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vladimira.iliev-cz.com/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dotek.dumy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543150"/>
            <a:ext cx="6264696" cy="50405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POJEM EKONOMIKA</a:t>
            </a:r>
            <a:r>
              <a:rPr lang="cs-CZ" sz="2000" b="1" smtClean="0">
                <a:solidFill>
                  <a:srgbClr val="FF0000"/>
                </a:solidFill>
              </a:rPr>
              <a:t>, DEFINICE a </a:t>
            </a:r>
            <a:r>
              <a:rPr lang="cs-CZ" sz="2000" b="1" dirty="0" smtClean="0">
                <a:solidFill>
                  <a:srgbClr val="FF0000"/>
                </a:solidFill>
              </a:rPr>
              <a:t>ČLENĚNÍ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508" y="2060848"/>
            <a:ext cx="8928992" cy="4226024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cs-CZ" dirty="0" smtClean="0">
                <a:solidFill>
                  <a:schemeClr val="tx1"/>
                </a:solidFill>
              </a:rPr>
              <a:t>Za </a:t>
            </a:r>
            <a:r>
              <a:rPr lang="cs-CZ" dirty="0">
                <a:solidFill>
                  <a:schemeClr val="tx1"/>
                </a:solidFill>
              </a:rPr>
              <a:t>předního světového a u nás uznávaného ekonoma považujeme Paula </a:t>
            </a:r>
            <a:r>
              <a:rPr lang="cs-CZ" dirty="0" err="1">
                <a:solidFill>
                  <a:schemeClr val="tx1"/>
                </a:solidFill>
              </a:rPr>
              <a:t>Samuelsona</a:t>
            </a:r>
            <a:r>
              <a:rPr lang="cs-CZ" dirty="0">
                <a:solidFill>
                  <a:schemeClr val="tx1"/>
                </a:solidFill>
              </a:rPr>
              <a:t> , Američana, který stál u zrodu řady ekonomických učebnic , podle kterých se vyučuje na řadě ekonomických vysokých školách . </a:t>
            </a:r>
            <a:r>
              <a:rPr lang="cs-CZ" dirty="0" smtClean="0">
                <a:solidFill>
                  <a:schemeClr val="tx1"/>
                </a:solidFill>
              </a:rPr>
              <a:t>Jedná </a:t>
            </a:r>
            <a:r>
              <a:rPr lang="cs-CZ" dirty="0">
                <a:solidFill>
                  <a:schemeClr val="tx1"/>
                </a:solidFill>
              </a:rPr>
              <a:t>se o nositele Nobelovy ceny za ekonomii , kterou získal v roce 1970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Definic ekonomiky je mnoho a každý ekonom ji definuje jiným způsobem , proto se sjednotíme a budeme požívat definice P. </a:t>
            </a:r>
            <a:r>
              <a:rPr lang="cs-CZ" dirty="0" err="1">
                <a:solidFill>
                  <a:schemeClr val="tx1"/>
                </a:solidFill>
              </a:rPr>
              <a:t>Samuelsona</a:t>
            </a:r>
            <a:r>
              <a:rPr lang="cs-CZ" dirty="0">
                <a:solidFill>
                  <a:schemeClr val="tx1"/>
                </a:solidFill>
              </a:rPr>
              <a:t> :</a:t>
            </a:r>
          </a:p>
          <a:p>
            <a:pPr lvl="0" algn="l"/>
            <a:endParaRPr lang="cs-CZ" b="1" dirty="0" smtClean="0">
              <a:solidFill>
                <a:schemeClr val="tx1"/>
              </a:solidFill>
            </a:endParaRPr>
          </a:p>
          <a:p>
            <a:pPr lvl="0" algn="l"/>
            <a:r>
              <a:rPr lang="cs-CZ" b="1" dirty="0" err="1" smtClean="0">
                <a:solidFill>
                  <a:schemeClr val="tx1"/>
                </a:solidFill>
              </a:rPr>
              <a:t>Ekonomi</a:t>
            </a:r>
            <a:r>
              <a:rPr lang="cs-CZ" dirty="0" err="1" smtClean="0">
                <a:solidFill>
                  <a:schemeClr val="tx1"/>
                </a:solidFill>
              </a:rPr>
              <a:t>eje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věda o  </a:t>
            </a:r>
            <a:r>
              <a:rPr lang="cs-CZ" dirty="0" smtClean="0">
                <a:solidFill>
                  <a:schemeClr val="tx1"/>
                </a:solidFill>
              </a:rPr>
              <a:t>bohatství.</a:t>
            </a:r>
            <a:endParaRPr lang="cs-CZ" dirty="0">
              <a:solidFill>
                <a:schemeClr val="tx1"/>
              </a:solidFill>
            </a:endParaRPr>
          </a:p>
          <a:p>
            <a:pPr lvl="0" algn="l"/>
            <a:r>
              <a:rPr lang="cs-CZ" b="1" dirty="0">
                <a:solidFill>
                  <a:schemeClr val="tx1"/>
                </a:solidFill>
              </a:rPr>
              <a:t>Ekonomie</a:t>
            </a:r>
            <a:r>
              <a:rPr lang="cs-CZ" dirty="0">
                <a:solidFill>
                  <a:schemeClr val="tx1"/>
                </a:solidFill>
              </a:rPr>
              <a:t> je věda o </a:t>
            </a:r>
            <a:r>
              <a:rPr lang="cs-CZ" dirty="0" smtClean="0">
                <a:solidFill>
                  <a:schemeClr val="tx1"/>
                </a:solidFill>
              </a:rPr>
              <a:t>penězích.</a:t>
            </a:r>
            <a:endParaRPr lang="cs-CZ" dirty="0">
              <a:solidFill>
                <a:schemeClr val="tx1"/>
              </a:solidFill>
            </a:endParaRPr>
          </a:p>
          <a:p>
            <a:pPr lvl="0" algn="l"/>
            <a:r>
              <a:rPr lang="cs-CZ" b="1" dirty="0">
                <a:solidFill>
                  <a:schemeClr val="tx1"/>
                </a:solidFill>
              </a:rPr>
              <a:t>Ekonomie</a:t>
            </a:r>
            <a:r>
              <a:rPr lang="cs-CZ" dirty="0">
                <a:solidFill>
                  <a:schemeClr val="tx1"/>
                </a:solidFill>
              </a:rPr>
              <a:t> je věda o  </a:t>
            </a:r>
            <a:r>
              <a:rPr lang="cs-CZ" dirty="0" smtClean="0">
                <a:solidFill>
                  <a:schemeClr val="tx1"/>
                </a:solidFill>
              </a:rPr>
              <a:t>tom, </a:t>
            </a:r>
            <a:r>
              <a:rPr lang="cs-CZ" dirty="0">
                <a:solidFill>
                  <a:schemeClr val="tx1"/>
                </a:solidFill>
              </a:rPr>
              <a:t>jak zlepšit </a:t>
            </a:r>
            <a:r>
              <a:rPr lang="cs-CZ" dirty="0" smtClean="0">
                <a:solidFill>
                  <a:schemeClr val="tx1"/>
                </a:solidFill>
              </a:rPr>
              <a:t>společnost.</a:t>
            </a:r>
            <a:endParaRPr lang="cs-CZ" dirty="0">
              <a:solidFill>
                <a:schemeClr val="tx1"/>
              </a:solidFill>
            </a:endParaRPr>
          </a:p>
          <a:p>
            <a:pPr lvl="0" algn="l"/>
            <a:r>
              <a:rPr lang="cs-CZ" b="1" dirty="0">
                <a:solidFill>
                  <a:schemeClr val="tx1"/>
                </a:solidFill>
              </a:rPr>
              <a:t>Ekonomie</a:t>
            </a:r>
            <a:r>
              <a:rPr lang="cs-CZ" dirty="0">
                <a:solidFill>
                  <a:schemeClr val="tx1"/>
                </a:solidFill>
              </a:rPr>
              <a:t> je věda o </a:t>
            </a:r>
            <a:r>
              <a:rPr lang="cs-CZ" dirty="0" smtClean="0">
                <a:solidFill>
                  <a:schemeClr val="tx1"/>
                </a:solidFill>
              </a:rPr>
              <a:t>tom, </a:t>
            </a:r>
            <a:r>
              <a:rPr lang="cs-CZ" dirty="0">
                <a:solidFill>
                  <a:schemeClr val="tx1"/>
                </a:solidFill>
              </a:rPr>
              <a:t>jak mají lidé obchodovat , </a:t>
            </a:r>
            <a:r>
              <a:rPr lang="cs-CZ" dirty="0" smtClean="0">
                <a:solidFill>
                  <a:schemeClr val="tx1"/>
                </a:solidFill>
              </a:rPr>
              <a:t>podnikat </a:t>
            </a:r>
            <a:r>
              <a:rPr lang="cs-CZ" dirty="0">
                <a:solidFill>
                  <a:schemeClr val="tx1"/>
                </a:solidFill>
              </a:rPr>
              <a:t>a organizovat své spotřební a </a:t>
            </a:r>
            <a:endParaRPr lang="cs-CZ" dirty="0" smtClean="0">
              <a:solidFill>
                <a:schemeClr val="tx1"/>
              </a:solidFill>
            </a:endParaRPr>
          </a:p>
          <a:p>
            <a:pPr lvl="0" algn="l"/>
            <a:r>
              <a:rPr lang="cs-CZ" dirty="0" smtClean="0">
                <a:solidFill>
                  <a:schemeClr val="tx1"/>
                </a:solidFill>
              </a:rPr>
              <a:t>podnikatelské </a:t>
            </a:r>
            <a:r>
              <a:rPr lang="cs-CZ" dirty="0">
                <a:solidFill>
                  <a:schemeClr val="tx1"/>
                </a:solidFill>
              </a:rPr>
              <a:t>chování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lvl="0" algn="l"/>
            <a:endParaRPr lang="cs-CZ" dirty="0">
              <a:solidFill>
                <a:schemeClr val="tx1"/>
              </a:solidFill>
            </a:endParaRPr>
          </a:p>
          <a:p>
            <a:pPr lvl="0" algn="just"/>
            <a:r>
              <a:rPr lang="cs-CZ" b="1" dirty="0">
                <a:solidFill>
                  <a:schemeClr val="tx1"/>
                </a:solidFill>
              </a:rPr>
              <a:t>Ekonomika</a:t>
            </a:r>
            <a:r>
              <a:rPr lang="cs-CZ" dirty="0">
                <a:solidFill>
                  <a:schemeClr val="tx1"/>
                </a:solidFill>
              </a:rPr>
              <a:t> je věda o tom , jak lidé využívají omezené výrobní zdroje , aby vyrobili výrobky a rozdělují je různým způsobem mezi členy společnosti . ( omezené výrobní zdroje , jsou zdroje</a:t>
            </a:r>
            <a:r>
              <a:rPr lang="cs-CZ" dirty="0" smtClean="0">
                <a:solidFill>
                  <a:schemeClr val="tx1"/>
                </a:solidFill>
              </a:rPr>
              <a:t>, které </a:t>
            </a:r>
            <a:r>
              <a:rPr lang="cs-CZ" dirty="0">
                <a:solidFill>
                  <a:schemeClr val="tx1"/>
                </a:solidFill>
              </a:rPr>
              <a:t>jsou vzácné = vzácné je to , čeho je </a:t>
            </a:r>
            <a:r>
              <a:rPr lang="cs-CZ" dirty="0" smtClean="0">
                <a:solidFill>
                  <a:schemeClr val="tx1"/>
                </a:solidFill>
              </a:rPr>
              <a:t>málo, </a:t>
            </a:r>
            <a:r>
              <a:rPr lang="cs-CZ" dirty="0">
                <a:solidFill>
                  <a:schemeClr val="tx1"/>
                </a:solidFill>
              </a:rPr>
              <a:t>čeho se dostává v omezeném množství , to ,s čím je potřeba hospodařit a rozdělovat mezi členy společnosti = půda, voda, vzduch, les, nerostné bohatství kapitál, znalosti …)</a:t>
            </a:r>
          </a:p>
          <a:p>
            <a:pPr lvl="0" algn="l"/>
            <a:r>
              <a:rPr lang="cs-CZ" dirty="0">
                <a:solidFill>
                  <a:schemeClr val="tx1"/>
                </a:solidFill>
              </a:rPr>
              <a:t>Nejčastěji používanou definicí ekonomiky je výrok P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 err="1" smtClean="0">
                <a:solidFill>
                  <a:schemeClr val="tx1"/>
                </a:solidFill>
              </a:rPr>
              <a:t>Samuelsona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5564"/>
            <a:ext cx="8280920" cy="89471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67544" y="1173818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Dotkněte se inovací      CZ.1.07/1.3.00/51.0024</a:t>
            </a:r>
            <a:endParaRPr lang="cs-CZ" dirty="0"/>
          </a:p>
        </p:txBody>
      </p:sp>
      <p:pic>
        <p:nvPicPr>
          <p:cNvPr id="6" name="Obrázek 5" descr="ruka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586" y="5949281"/>
            <a:ext cx="6984776" cy="79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632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POJEM EKONOMIKA</a:t>
            </a:r>
            <a:endParaRPr lang="cs-CZ" b="1" dirty="0" smtClean="0">
              <a:solidFill>
                <a:schemeClr val="tx1"/>
              </a:solidFill>
            </a:endParaRP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Ekonomika </a:t>
            </a:r>
            <a:r>
              <a:rPr lang="cs-CZ" b="1" dirty="0">
                <a:solidFill>
                  <a:schemeClr val="tx1"/>
                </a:solidFill>
              </a:rPr>
              <a:t>je věda </a:t>
            </a:r>
            <a:r>
              <a:rPr lang="cs-CZ" dirty="0">
                <a:solidFill>
                  <a:schemeClr val="tx1"/>
                </a:solidFill>
              </a:rPr>
              <a:t>o </a:t>
            </a:r>
            <a:r>
              <a:rPr lang="cs-CZ" dirty="0" smtClean="0">
                <a:solidFill>
                  <a:schemeClr val="tx1"/>
                </a:solidFill>
              </a:rPr>
              <a:t>tom, </a:t>
            </a:r>
            <a:r>
              <a:rPr lang="cs-CZ" dirty="0">
                <a:solidFill>
                  <a:schemeClr val="tx1"/>
                </a:solidFill>
              </a:rPr>
              <a:t>jak lidé a společnost volí s použitím nebo bez použití peněz omezené výrobní zdroje a vyrábí různé varianty výrobků a </a:t>
            </a:r>
            <a:r>
              <a:rPr lang="cs-CZ" dirty="0" smtClean="0">
                <a:solidFill>
                  <a:schemeClr val="tx1"/>
                </a:solidFill>
              </a:rPr>
              <a:t>zboží, </a:t>
            </a:r>
            <a:r>
              <a:rPr lang="cs-CZ" dirty="0">
                <a:solidFill>
                  <a:schemeClr val="tx1"/>
                </a:solidFill>
              </a:rPr>
              <a:t>které lze rozdělit nyní a v budoucnu mezi jednotlivé členy společnosti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Ekonomie </a:t>
            </a:r>
            <a:r>
              <a:rPr lang="cs-CZ" b="1" dirty="0">
                <a:solidFill>
                  <a:schemeClr val="tx1"/>
                </a:solidFill>
              </a:rPr>
              <a:t>je vědní disciplína, která úzce spolupracuje s jinými vědními obory, jako je :</a:t>
            </a:r>
            <a:endParaRPr lang="cs-CZ" dirty="0">
              <a:solidFill>
                <a:schemeClr val="tx1"/>
              </a:solidFill>
            </a:endParaRPr>
          </a:p>
          <a:p>
            <a:pPr marL="971550" lvl="1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účetnictví</a:t>
            </a:r>
            <a:endParaRPr lang="cs-CZ" dirty="0">
              <a:solidFill>
                <a:schemeClr val="tx1"/>
              </a:solidFill>
            </a:endParaRPr>
          </a:p>
          <a:p>
            <a:pPr marL="971550" lvl="1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matematika</a:t>
            </a:r>
            <a:endParaRPr lang="cs-CZ" dirty="0">
              <a:solidFill>
                <a:schemeClr val="tx1"/>
              </a:solidFill>
            </a:endParaRPr>
          </a:p>
          <a:p>
            <a:pPr marL="971550" lvl="1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hospodářské </a:t>
            </a:r>
            <a:r>
              <a:rPr lang="cs-CZ" dirty="0">
                <a:solidFill>
                  <a:schemeClr val="tx1"/>
                </a:solidFill>
              </a:rPr>
              <a:t>výpočty</a:t>
            </a:r>
          </a:p>
          <a:p>
            <a:pPr marL="971550" lvl="1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psychologie</a:t>
            </a:r>
            <a:endParaRPr lang="cs-CZ" dirty="0">
              <a:solidFill>
                <a:schemeClr val="tx1"/>
              </a:solidFill>
            </a:endParaRPr>
          </a:p>
          <a:p>
            <a:pPr marL="971550" lvl="1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zbožíznalství</a:t>
            </a:r>
            <a:endParaRPr lang="cs-CZ" dirty="0">
              <a:solidFill>
                <a:schemeClr val="tx1"/>
              </a:solidFill>
            </a:endParaRPr>
          </a:p>
          <a:p>
            <a:pPr marL="971550" lvl="1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sociologie</a:t>
            </a:r>
            <a:endParaRPr lang="cs-CZ" dirty="0">
              <a:solidFill>
                <a:schemeClr val="tx1"/>
              </a:solidFill>
            </a:endParaRPr>
          </a:p>
          <a:p>
            <a:pPr marL="971550" lvl="1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marketingem ….</a:t>
            </a:r>
          </a:p>
          <a:p>
            <a:pPr marL="971550" lvl="1" indent="-514350" algn="l">
              <a:buFont typeface="+mj-lt"/>
              <a:buAutoNum type="alphaLcParenR"/>
            </a:pPr>
            <a:endParaRPr lang="cs-CZ" dirty="0">
              <a:solidFill>
                <a:schemeClr val="tx1"/>
              </a:solidFill>
            </a:endParaRP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Psychologie</a:t>
            </a:r>
            <a:r>
              <a:rPr lang="cs-CZ" dirty="0">
                <a:solidFill>
                  <a:schemeClr val="tx1"/>
                </a:solidFill>
              </a:rPr>
              <a:t> je nauka zabývající se chováním </a:t>
            </a:r>
            <a:r>
              <a:rPr lang="cs-CZ" dirty="0" smtClean="0">
                <a:solidFill>
                  <a:schemeClr val="tx1"/>
                </a:solidFill>
              </a:rPr>
              <a:t>jednotlivce, </a:t>
            </a:r>
            <a:r>
              <a:rPr lang="cs-CZ" dirty="0">
                <a:solidFill>
                  <a:schemeClr val="tx1"/>
                </a:solidFill>
              </a:rPr>
              <a:t>jeho </a:t>
            </a:r>
            <a:r>
              <a:rPr lang="cs-CZ" dirty="0" smtClean="0">
                <a:solidFill>
                  <a:schemeClr val="tx1"/>
                </a:solidFill>
              </a:rPr>
              <a:t>prožitky, </a:t>
            </a:r>
            <a:r>
              <a:rPr lang="cs-CZ" dirty="0">
                <a:solidFill>
                  <a:schemeClr val="tx1"/>
                </a:solidFill>
              </a:rPr>
              <a:t>vnímáním .</a:t>
            </a: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Sociologie</a:t>
            </a:r>
            <a:r>
              <a:rPr lang="cs-CZ" dirty="0">
                <a:solidFill>
                  <a:schemeClr val="tx1"/>
                </a:solidFill>
              </a:rPr>
              <a:t> je nauka zabývající postavením jedince ve společnosti .</a:t>
            </a: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Zbožíznalství </a:t>
            </a:r>
            <a:r>
              <a:rPr lang="cs-CZ" dirty="0">
                <a:solidFill>
                  <a:schemeClr val="tx1"/>
                </a:solidFill>
              </a:rPr>
              <a:t>se zabývá dle vzoru zakladatele tohoto oboru </a:t>
            </a:r>
            <a:r>
              <a:rPr lang="cs-CZ" dirty="0" smtClean="0">
                <a:solidFill>
                  <a:schemeClr val="tx1"/>
                </a:solidFill>
              </a:rPr>
              <a:t>systematizací, </a:t>
            </a:r>
            <a:r>
              <a:rPr lang="cs-CZ" dirty="0">
                <a:solidFill>
                  <a:schemeClr val="tx1"/>
                </a:solidFill>
              </a:rPr>
              <a:t>tedy utříděním výrobků .</a:t>
            </a: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Výrobek</a:t>
            </a:r>
            <a:r>
              <a:rPr lang="cs-CZ" dirty="0">
                <a:solidFill>
                  <a:schemeClr val="tx1"/>
                </a:solidFill>
              </a:rPr>
              <a:t> je produkt lidské práce a přechodem z výroby na trh se výrobek stává </a:t>
            </a:r>
            <a:r>
              <a:rPr lang="cs-CZ" b="1" dirty="0">
                <a:solidFill>
                  <a:schemeClr val="tx1"/>
                </a:solidFill>
              </a:rPr>
              <a:t>zbožím</a:t>
            </a:r>
            <a:r>
              <a:rPr lang="cs-CZ" dirty="0">
                <a:solidFill>
                  <a:schemeClr val="tx1"/>
                </a:solidFill>
              </a:rPr>
              <a:t> , se který se obchoduje = v obchodech  je </a:t>
            </a:r>
            <a:r>
              <a:rPr lang="cs-CZ" dirty="0" smtClean="0">
                <a:solidFill>
                  <a:schemeClr val="tx1"/>
                </a:solidFill>
              </a:rPr>
              <a:t>zboží, </a:t>
            </a:r>
            <a:r>
              <a:rPr lang="cs-CZ" dirty="0">
                <a:solidFill>
                  <a:schemeClr val="tx1"/>
                </a:solidFill>
              </a:rPr>
              <a:t>ne výrobky .</a:t>
            </a:r>
          </a:p>
        </p:txBody>
      </p:sp>
    </p:spTree>
    <p:extLst>
      <p:ext uri="{BB962C8B-B14F-4D97-AF65-F5344CB8AC3E}">
        <p14:creationId xmlns:p14="http://schemas.microsoft.com/office/powerpoint/2010/main" val="847238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b="1" dirty="0">
                <a:solidFill>
                  <a:schemeClr val="tx1"/>
                </a:solidFill>
              </a:rPr>
              <a:t>Marketing</a:t>
            </a:r>
            <a:r>
              <a:rPr lang="cs-CZ" dirty="0">
                <a:solidFill>
                  <a:schemeClr val="tx1"/>
                </a:solidFill>
              </a:rPr>
              <a:t> je styl myšlení , zabývající se uspokojením potřeb a přání zákazníka , ale </a:t>
            </a:r>
            <a:r>
              <a:rPr lang="cs-CZ" dirty="0" smtClean="0">
                <a:solidFill>
                  <a:schemeClr val="tx1"/>
                </a:solidFill>
              </a:rPr>
              <a:t>současně </a:t>
            </a:r>
            <a:r>
              <a:rPr lang="cs-CZ" dirty="0">
                <a:solidFill>
                  <a:schemeClr val="tx1"/>
                </a:solidFill>
              </a:rPr>
              <a:t>i efektem hospodaření dané </a:t>
            </a:r>
            <a:r>
              <a:rPr lang="cs-CZ" dirty="0" smtClean="0">
                <a:solidFill>
                  <a:schemeClr val="tx1"/>
                </a:solidFill>
              </a:rPr>
              <a:t>firmy, </a:t>
            </a:r>
            <a:r>
              <a:rPr lang="cs-CZ" dirty="0">
                <a:solidFill>
                  <a:schemeClr val="tx1"/>
                </a:solidFill>
              </a:rPr>
              <a:t>ziskem.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Ekonomie také souvisí s historií a politologii = naukou o politice.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Ekonomie je neustále vyvíjející proces , který má své zákonitosti , které mohou být ovlivněny vývojem politických událostí .</a:t>
            </a: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Ekonomika </a:t>
            </a:r>
            <a:r>
              <a:rPr lang="cs-CZ" dirty="0">
                <a:solidFill>
                  <a:schemeClr val="tx1"/>
                </a:solidFill>
              </a:rPr>
              <a:t>se nezabývá detaily ekonomického </a:t>
            </a:r>
            <a:r>
              <a:rPr lang="cs-CZ" dirty="0" smtClean="0">
                <a:solidFill>
                  <a:schemeClr val="tx1"/>
                </a:solidFill>
              </a:rPr>
              <a:t>života, </a:t>
            </a:r>
            <a:r>
              <a:rPr lang="cs-CZ" dirty="0">
                <a:solidFill>
                  <a:schemeClr val="tx1"/>
                </a:solidFill>
              </a:rPr>
              <a:t>ale umožňuje orientovat se v širších </a:t>
            </a:r>
            <a:r>
              <a:rPr lang="cs-CZ" dirty="0" smtClean="0">
                <a:solidFill>
                  <a:schemeClr val="tx1"/>
                </a:solidFill>
              </a:rPr>
              <a:t>souvislostech, </a:t>
            </a:r>
            <a:r>
              <a:rPr lang="cs-CZ" dirty="0">
                <a:solidFill>
                  <a:schemeClr val="tx1"/>
                </a:solidFill>
              </a:rPr>
              <a:t>tzn., vidí dané problémy koncepčně .Ekonomika nezkoumá </a:t>
            </a:r>
            <a:r>
              <a:rPr lang="cs-CZ" dirty="0" smtClean="0">
                <a:solidFill>
                  <a:schemeClr val="tx1"/>
                </a:solidFill>
              </a:rPr>
              <a:t>detaily, </a:t>
            </a:r>
            <a:r>
              <a:rPr lang="cs-CZ" dirty="0">
                <a:solidFill>
                  <a:schemeClr val="tx1"/>
                </a:solidFill>
              </a:rPr>
              <a:t>ale dívá se na celé národní hospodářství </a:t>
            </a:r>
            <a:r>
              <a:rPr lang="cs-CZ" dirty="0" smtClean="0">
                <a:solidFill>
                  <a:schemeClr val="tx1"/>
                </a:solidFill>
              </a:rPr>
              <a:t>koncepčně, </a:t>
            </a:r>
            <a:r>
              <a:rPr lang="cs-CZ" dirty="0">
                <a:solidFill>
                  <a:schemeClr val="tx1"/>
                </a:solidFill>
              </a:rPr>
              <a:t>v souladu se strategickým plánováním vlády.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V ekonomickém životě vystupují lidé jako jednotlivci nebo jsou ve skupinách a tvoří různé </a:t>
            </a:r>
            <a:r>
              <a:rPr lang="cs-CZ" dirty="0" smtClean="0">
                <a:solidFill>
                  <a:schemeClr val="tx1"/>
                </a:solidFill>
              </a:rPr>
              <a:t>subjekty, </a:t>
            </a:r>
            <a:r>
              <a:rPr lang="cs-CZ" dirty="0">
                <a:solidFill>
                  <a:schemeClr val="tx1"/>
                </a:solidFill>
              </a:rPr>
              <a:t>školy, domácnosti, podniky, obchodní společnosti, divadla, F. Novák ….</a:t>
            </a:r>
          </a:p>
        </p:txBody>
      </p:sp>
    </p:spTree>
    <p:extLst>
      <p:ext uri="{BB962C8B-B14F-4D97-AF65-F5344CB8AC3E}">
        <p14:creationId xmlns:p14="http://schemas.microsoft.com/office/powerpoint/2010/main" val="4218622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Z hlediska ekonomické teorie hovoříme o tom , že ekonomiku každého státu tvoří čtyři </a:t>
            </a:r>
            <a:r>
              <a:rPr lang="cs-CZ" b="1" dirty="0">
                <a:solidFill>
                  <a:schemeClr val="tx1"/>
                </a:solidFill>
              </a:rPr>
              <a:t>základní subjekty :</a:t>
            </a:r>
            <a:endParaRPr lang="cs-CZ" dirty="0">
              <a:solidFill>
                <a:schemeClr val="tx1"/>
              </a:solidFill>
            </a:endParaRPr>
          </a:p>
          <a:p>
            <a:pPr marL="1428750" lvl="2" indent="-514350" algn="l">
              <a:buFont typeface="+mj-lt"/>
              <a:buAutoNum type="alphaLcParenR"/>
            </a:pPr>
            <a:r>
              <a:rPr lang="cs-CZ" b="1" dirty="0" smtClean="0">
                <a:solidFill>
                  <a:schemeClr val="tx1"/>
                </a:solidFill>
              </a:rPr>
              <a:t>stát</a:t>
            </a:r>
            <a:endParaRPr lang="cs-CZ" dirty="0">
              <a:solidFill>
                <a:schemeClr val="tx1"/>
              </a:solidFill>
            </a:endParaRPr>
          </a:p>
          <a:p>
            <a:pPr marL="1428750" lvl="2" indent="-514350" algn="l">
              <a:buFont typeface="+mj-lt"/>
              <a:buAutoNum type="alphaLcParenR"/>
            </a:pPr>
            <a:r>
              <a:rPr lang="cs-CZ" b="1" dirty="0">
                <a:solidFill>
                  <a:schemeClr val="tx1"/>
                </a:solidFill>
              </a:rPr>
              <a:t>domácnost</a:t>
            </a:r>
            <a:endParaRPr lang="cs-CZ" dirty="0">
              <a:solidFill>
                <a:schemeClr val="tx1"/>
              </a:solidFill>
            </a:endParaRPr>
          </a:p>
          <a:p>
            <a:pPr marL="1428750" lvl="2" indent="-514350" algn="l">
              <a:buFont typeface="+mj-lt"/>
              <a:buAutoNum type="alphaLcParenR"/>
            </a:pPr>
            <a:r>
              <a:rPr lang="cs-CZ" b="1" dirty="0">
                <a:solidFill>
                  <a:schemeClr val="tx1"/>
                </a:solidFill>
              </a:rPr>
              <a:t>firmy</a:t>
            </a:r>
            <a:endParaRPr lang="cs-CZ" dirty="0">
              <a:solidFill>
                <a:schemeClr val="tx1"/>
              </a:solidFill>
            </a:endParaRPr>
          </a:p>
          <a:p>
            <a:pPr marL="1428750" lvl="2" indent="-514350" algn="l">
              <a:buFont typeface="+mj-lt"/>
              <a:buAutoNum type="alphaLcParenR"/>
            </a:pPr>
            <a:r>
              <a:rPr lang="cs-CZ" b="1" dirty="0">
                <a:solidFill>
                  <a:schemeClr val="tx1"/>
                </a:solidFill>
              </a:rPr>
              <a:t>banky</a:t>
            </a:r>
            <a:endParaRPr lang="cs-CZ" dirty="0">
              <a:solidFill>
                <a:schemeClr val="tx1"/>
              </a:solidFill>
            </a:endParaRP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Úloha </a:t>
            </a:r>
            <a:r>
              <a:rPr lang="cs-CZ" b="1" dirty="0">
                <a:solidFill>
                  <a:schemeClr val="tx1"/>
                </a:solidFill>
              </a:rPr>
              <a:t>státu : </a:t>
            </a:r>
            <a:r>
              <a:rPr lang="cs-CZ" dirty="0">
                <a:solidFill>
                  <a:schemeClr val="tx1"/>
                </a:solidFill>
              </a:rPr>
              <a:t>stát je představován vládou, která jej řídí, vytváří legislativu, zabývá se sociální politikou, provádí tzv. transferové platby = vyplácí důchody, podpory, přídavky …</a:t>
            </a: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Stát </a:t>
            </a:r>
            <a:r>
              <a:rPr lang="cs-CZ" dirty="0">
                <a:solidFill>
                  <a:schemeClr val="tx1"/>
                </a:solidFill>
              </a:rPr>
              <a:t>v naší ekonomice zasahuje do fungování hospodářství v oblasti makroekonomického vývoje ale výrazně nezasahuje do soukromého sektoru. Stát nakupuje od firem, provádí tzv. státní </a:t>
            </a:r>
            <a:r>
              <a:rPr lang="cs-CZ" dirty="0" smtClean="0">
                <a:solidFill>
                  <a:schemeClr val="tx1"/>
                </a:solidFill>
              </a:rPr>
              <a:t>nebo–</a:t>
            </a:r>
            <a:r>
              <a:rPr lang="cs-CZ" dirty="0" err="1" smtClean="0">
                <a:solidFill>
                  <a:schemeClr val="tx1"/>
                </a:solidFill>
              </a:rPr>
              <a:t>li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vládní nákupy do st. </a:t>
            </a:r>
            <a:r>
              <a:rPr lang="cs-CZ" dirty="0" smtClean="0">
                <a:solidFill>
                  <a:schemeClr val="tx1"/>
                </a:solidFill>
              </a:rPr>
              <a:t>zařízení. </a:t>
            </a: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Domácnost</a:t>
            </a:r>
            <a:r>
              <a:rPr lang="cs-CZ" b="1" dirty="0">
                <a:solidFill>
                  <a:schemeClr val="tx1"/>
                </a:solidFill>
              </a:rPr>
              <a:t> </a:t>
            </a:r>
            <a:r>
              <a:rPr lang="cs-CZ" dirty="0">
                <a:solidFill>
                  <a:schemeClr val="tx1"/>
                </a:solidFill>
              </a:rPr>
              <a:t>je představována rodinou, která na trhu poskytuje pracovní sílu, nakupuje zboží a služby, spoří peníze, odvádí daně, platí ZP a SP, akumuluje kapitál, od státu získává </a:t>
            </a:r>
            <a:r>
              <a:rPr lang="cs-CZ" dirty="0" smtClean="0">
                <a:solidFill>
                  <a:schemeClr val="tx1"/>
                </a:solidFill>
              </a:rPr>
              <a:t>transferové platby</a:t>
            </a:r>
            <a:r>
              <a:rPr lang="cs-CZ" dirty="0">
                <a:solidFill>
                  <a:schemeClr val="tx1"/>
                </a:solidFill>
              </a:rPr>
              <a:t>,  pracovní příležitosti </a:t>
            </a:r>
          </a:p>
        </p:txBody>
      </p:sp>
    </p:spTree>
    <p:extLst>
      <p:ext uri="{BB962C8B-B14F-4D97-AF65-F5344CB8AC3E}">
        <p14:creationId xmlns:p14="http://schemas.microsoft.com/office/powerpoint/2010/main" val="4218622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Firmy</a:t>
            </a:r>
            <a:r>
              <a:rPr lang="cs-CZ" dirty="0">
                <a:solidFill>
                  <a:schemeClr val="tx1"/>
                </a:solidFill>
              </a:rPr>
              <a:t> jsou subjekty , které organizují podnikání buď jako FO – živnosti nebo jako PO  - nejčastěji obchodní společnosti. Firmy dodávají na trh </a:t>
            </a:r>
            <a:r>
              <a:rPr lang="cs-CZ" dirty="0" smtClean="0">
                <a:solidFill>
                  <a:schemeClr val="tx1"/>
                </a:solidFill>
              </a:rPr>
              <a:t>výrobky, </a:t>
            </a:r>
            <a:r>
              <a:rPr lang="cs-CZ" dirty="0">
                <a:solidFill>
                  <a:schemeClr val="tx1"/>
                </a:solidFill>
              </a:rPr>
              <a:t>pokud se jedná o výrobní </a:t>
            </a:r>
            <a:r>
              <a:rPr lang="cs-CZ" dirty="0" smtClean="0">
                <a:solidFill>
                  <a:schemeClr val="tx1"/>
                </a:solidFill>
              </a:rPr>
              <a:t>podniky, </a:t>
            </a:r>
            <a:r>
              <a:rPr lang="cs-CZ" dirty="0">
                <a:solidFill>
                  <a:schemeClr val="tx1"/>
                </a:solidFill>
              </a:rPr>
              <a:t>nebo  </a:t>
            </a:r>
            <a:r>
              <a:rPr lang="cs-CZ" dirty="0" smtClean="0">
                <a:solidFill>
                  <a:schemeClr val="tx1"/>
                </a:solidFill>
              </a:rPr>
              <a:t>zboží, </a:t>
            </a:r>
            <a:r>
              <a:rPr lang="cs-CZ" dirty="0">
                <a:solidFill>
                  <a:schemeClr val="tx1"/>
                </a:solidFill>
              </a:rPr>
              <a:t>pokud se jedná o obchodní </a:t>
            </a:r>
            <a:r>
              <a:rPr lang="cs-CZ" dirty="0" smtClean="0">
                <a:solidFill>
                  <a:schemeClr val="tx1"/>
                </a:solidFill>
              </a:rPr>
              <a:t>organizace, </a:t>
            </a:r>
            <a:r>
              <a:rPr lang="cs-CZ" dirty="0">
                <a:solidFill>
                  <a:schemeClr val="tx1"/>
                </a:solidFill>
              </a:rPr>
              <a:t>nebo poskytují služby , pokud se jedná o nevýrobní </a:t>
            </a:r>
            <a:r>
              <a:rPr lang="cs-CZ" dirty="0" smtClean="0">
                <a:solidFill>
                  <a:schemeClr val="tx1"/>
                </a:solidFill>
              </a:rPr>
              <a:t>organizace, </a:t>
            </a:r>
            <a:r>
              <a:rPr lang="cs-CZ" dirty="0">
                <a:solidFill>
                  <a:schemeClr val="tx1"/>
                </a:solidFill>
              </a:rPr>
              <a:t>o tzv. terciální </a:t>
            </a:r>
            <a:r>
              <a:rPr lang="cs-CZ" dirty="0" smtClean="0">
                <a:solidFill>
                  <a:schemeClr val="tx1"/>
                </a:solidFill>
              </a:rPr>
              <a:t>sektor. Firmy </a:t>
            </a:r>
            <a:r>
              <a:rPr lang="cs-CZ" dirty="0">
                <a:solidFill>
                  <a:schemeClr val="tx1"/>
                </a:solidFill>
              </a:rPr>
              <a:t>poskytují i pracovní </a:t>
            </a:r>
            <a:r>
              <a:rPr lang="cs-CZ" dirty="0" smtClean="0">
                <a:solidFill>
                  <a:schemeClr val="tx1"/>
                </a:solidFill>
              </a:rPr>
              <a:t>příležitosti, </a:t>
            </a:r>
            <a:r>
              <a:rPr lang="cs-CZ" dirty="0">
                <a:solidFill>
                  <a:schemeClr val="tx1"/>
                </a:solidFill>
              </a:rPr>
              <a:t>mzdy </a:t>
            </a:r>
            <a:r>
              <a:rPr lang="cs-CZ" dirty="0" smtClean="0">
                <a:solidFill>
                  <a:schemeClr val="tx1"/>
                </a:solidFill>
              </a:rPr>
              <a:t>pracovníkům. </a:t>
            </a:r>
            <a:r>
              <a:rPr lang="cs-CZ" dirty="0">
                <a:solidFill>
                  <a:schemeClr val="tx1"/>
                </a:solidFill>
              </a:rPr>
              <a:t>U nás v ČR se </a:t>
            </a:r>
            <a:r>
              <a:rPr lang="cs-CZ">
                <a:solidFill>
                  <a:schemeClr val="tx1"/>
                </a:solidFill>
              </a:rPr>
              <a:t>stále </a:t>
            </a:r>
            <a:r>
              <a:rPr lang="cs-CZ" smtClean="0">
                <a:solidFill>
                  <a:schemeClr val="tx1"/>
                </a:solidFill>
              </a:rPr>
              <a:t>nedaří, </a:t>
            </a:r>
            <a:r>
              <a:rPr lang="cs-CZ" dirty="0">
                <a:solidFill>
                  <a:schemeClr val="tx1"/>
                </a:solidFill>
              </a:rPr>
              <a:t>aby podnikatelé provozovali výrobní </a:t>
            </a:r>
            <a:r>
              <a:rPr lang="cs-CZ" dirty="0" smtClean="0">
                <a:solidFill>
                  <a:schemeClr val="tx1"/>
                </a:solidFill>
              </a:rPr>
              <a:t>činnost, </a:t>
            </a:r>
            <a:r>
              <a:rPr lang="cs-CZ" dirty="0">
                <a:solidFill>
                  <a:schemeClr val="tx1"/>
                </a:solidFill>
              </a:rPr>
              <a:t>stále převažuje podnikání ve </a:t>
            </a:r>
            <a:r>
              <a:rPr lang="cs-CZ" dirty="0" smtClean="0">
                <a:solidFill>
                  <a:schemeClr val="tx1"/>
                </a:solidFill>
              </a:rPr>
              <a:t>službách, </a:t>
            </a:r>
            <a:r>
              <a:rPr lang="cs-CZ" dirty="0">
                <a:solidFill>
                  <a:schemeClr val="tx1"/>
                </a:solidFill>
              </a:rPr>
              <a:t>které byly za socialismu na nízké </a:t>
            </a:r>
            <a:r>
              <a:rPr lang="cs-CZ" dirty="0" smtClean="0">
                <a:solidFill>
                  <a:schemeClr val="tx1"/>
                </a:solidFill>
              </a:rPr>
              <a:t>úrovni, </a:t>
            </a:r>
            <a:r>
              <a:rPr lang="cs-CZ" dirty="0">
                <a:solidFill>
                  <a:schemeClr val="tx1"/>
                </a:solidFill>
              </a:rPr>
              <a:t>ovšem současná ekonomická situace vyžaduje podnikání ve </a:t>
            </a:r>
            <a:r>
              <a:rPr lang="cs-CZ" dirty="0" smtClean="0">
                <a:solidFill>
                  <a:schemeClr val="tx1"/>
                </a:solidFill>
              </a:rPr>
              <a:t>výrobě, </a:t>
            </a:r>
            <a:r>
              <a:rPr lang="cs-CZ" dirty="0">
                <a:solidFill>
                  <a:schemeClr val="tx1"/>
                </a:solidFill>
              </a:rPr>
              <a:t>protože výroba je základem výkonnosti ekonomiky </a:t>
            </a:r>
            <a:r>
              <a:rPr lang="cs-CZ" dirty="0" smtClean="0">
                <a:solidFill>
                  <a:schemeClr val="tx1"/>
                </a:solidFill>
              </a:rPr>
              <a:t>státu. Cílem </a:t>
            </a:r>
            <a:r>
              <a:rPr lang="cs-CZ" dirty="0">
                <a:solidFill>
                  <a:schemeClr val="tx1"/>
                </a:solidFill>
              </a:rPr>
              <a:t>podnikatelské činnosti firem je dosažení zisku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Banky</a:t>
            </a:r>
            <a:r>
              <a:rPr lang="cs-CZ" b="1" dirty="0">
                <a:solidFill>
                  <a:schemeClr val="tx1"/>
                </a:solidFill>
              </a:rPr>
              <a:t> </a:t>
            </a:r>
            <a:r>
              <a:rPr lang="cs-CZ" dirty="0">
                <a:solidFill>
                  <a:schemeClr val="tx1"/>
                </a:solidFill>
              </a:rPr>
              <a:t>poskytují </a:t>
            </a:r>
            <a:r>
              <a:rPr lang="cs-CZ" dirty="0" smtClean="0">
                <a:solidFill>
                  <a:schemeClr val="tx1"/>
                </a:solidFill>
              </a:rPr>
              <a:t>úvěry, půjčky, </a:t>
            </a:r>
            <a:r>
              <a:rPr lang="cs-CZ" dirty="0">
                <a:solidFill>
                  <a:schemeClr val="tx1"/>
                </a:solidFill>
              </a:rPr>
              <a:t>poskytují služby svým klientům , směnárenskou </a:t>
            </a:r>
            <a:r>
              <a:rPr lang="cs-CZ" dirty="0" smtClean="0">
                <a:solidFill>
                  <a:schemeClr val="tx1"/>
                </a:solidFill>
              </a:rPr>
              <a:t>činnost, </a:t>
            </a:r>
            <a:r>
              <a:rPr lang="cs-CZ" dirty="0">
                <a:solidFill>
                  <a:schemeClr val="tx1"/>
                </a:solidFill>
              </a:rPr>
              <a:t>provádí platby z </a:t>
            </a:r>
            <a:r>
              <a:rPr lang="cs-CZ" dirty="0" smtClean="0">
                <a:solidFill>
                  <a:schemeClr val="tx1"/>
                </a:solidFill>
              </a:rPr>
              <a:t>účtů, </a:t>
            </a:r>
            <a:r>
              <a:rPr lang="cs-CZ" dirty="0">
                <a:solidFill>
                  <a:schemeClr val="tx1"/>
                </a:solidFill>
              </a:rPr>
              <a:t>poskytují bezhotovostní platební styk, provádí </a:t>
            </a:r>
            <a:r>
              <a:rPr lang="cs-CZ" dirty="0" smtClean="0">
                <a:solidFill>
                  <a:schemeClr val="tx1"/>
                </a:solidFill>
              </a:rPr>
              <a:t>nákup, </a:t>
            </a:r>
            <a:r>
              <a:rPr lang="cs-CZ" dirty="0">
                <a:solidFill>
                  <a:schemeClr val="tx1"/>
                </a:solidFill>
              </a:rPr>
              <a:t>či emisi cenných </a:t>
            </a:r>
            <a:r>
              <a:rPr lang="cs-CZ" dirty="0" smtClean="0">
                <a:solidFill>
                  <a:schemeClr val="tx1"/>
                </a:solidFill>
              </a:rPr>
              <a:t>papírů.</a:t>
            </a:r>
            <a:r>
              <a:rPr lang="cs-CZ" dirty="0">
                <a:solidFill>
                  <a:schemeClr val="tx1"/>
                </a:solidFill>
              </a:rPr>
              <a:t>  CB poskytuje úvěry komerčním bankám za </a:t>
            </a:r>
            <a:r>
              <a:rPr lang="cs-CZ" dirty="0" smtClean="0">
                <a:solidFill>
                  <a:schemeClr val="tx1"/>
                </a:solidFill>
              </a:rPr>
              <a:t>úrok, </a:t>
            </a:r>
            <a:r>
              <a:rPr lang="cs-CZ" dirty="0">
                <a:solidFill>
                  <a:schemeClr val="tx1"/>
                </a:solidFill>
              </a:rPr>
              <a:t>kterému říkáme diskontní sazba. Od výše diskontní sazby se odvíjí i úroky v komerčních </a:t>
            </a:r>
            <a:r>
              <a:rPr lang="cs-CZ" dirty="0" smtClean="0">
                <a:solidFill>
                  <a:schemeClr val="tx1"/>
                </a:solidFill>
              </a:rPr>
              <a:t>bankách, </a:t>
            </a:r>
            <a:r>
              <a:rPr lang="cs-CZ" dirty="0">
                <a:solidFill>
                  <a:schemeClr val="tx1"/>
                </a:solidFill>
              </a:rPr>
              <a:t>které poskytují úvěry svým klientům.</a:t>
            </a:r>
          </a:p>
        </p:txBody>
      </p:sp>
    </p:spTree>
    <p:extLst>
      <p:ext uri="{BB962C8B-B14F-4D97-AF65-F5344CB8AC3E}">
        <p14:creationId xmlns:p14="http://schemas.microsoft.com/office/powerpoint/2010/main" val="2391710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JEDNODUCHÝ POPIS </a:t>
            </a:r>
            <a:r>
              <a:rPr lang="cs-CZ" b="1" dirty="0" smtClean="0">
                <a:solidFill>
                  <a:srgbClr val="FF0000"/>
                </a:solidFill>
              </a:rPr>
              <a:t>EKONOMICKÉHO SYSTÉMU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</a:t>
            </a:r>
            <a:r>
              <a:rPr lang="cs-CZ" b="1" dirty="0">
                <a:solidFill>
                  <a:schemeClr val="tx1"/>
                </a:solidFill>
              </a:rPr>
              <a:t> ekonomickém systému státu vstupují do vzájemné interakce 4 subjekty :</a:t>
            </a:r>
            <a:endParaRPr lang="cs-CZ" dirty="0">
              <a:solidFill>
                <a:schemeClr val="tx1"/>
              </a:solidFill>
            </a:endParaRPr>
          </a:p>
          <a:p>
            <a:pPr marL="1428750" lvl="2" indent="-514350" algn="l">
              <a:buFont typeface="+mj-lt"/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domácnost</a:t>
            </a:r>
          </a:p>
          <a:p>
            <a:pPr marL="1428750" lvl="2" indent="-514350" algn="l">
              <a:buFont typeface="+mj-lt"/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stát</a:t>
            </a:r>
          </a:p>
          <a:p>
            <a:pPr marL="1428750" lvl="2" indent="-514350" algn="l">
              <a:buFont typeface="+mj-lt"/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banka</a:t>
            </a:r>
          </a:p>
          <a:p>
            <a:pPr marL="1428750" lvl="2" indent="-514350" algn="l">
              <a:buFont typeface="+mj-lt"/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firma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                                   Grafické znázornění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                                             </a:t>
            </a:r>
            <a:r>
              <a:rPr lang="cs-CZ" b="1" dirty="0" smtClean="0">
                <a:solidFill>
                  <a:schemeClr val="tx1"/>
                </a:solidFill>
              </a:rPr>
              <a:t>BANKA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cs-CZ" b="1" dirty="0">
                <a:solidFill>
                  <a:schemeClr val="tx1"/>
                </a:solidFill>
              </a:rPr>
              <a:t>   DOMÁCNOST                                         FIRMA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chemeClr val="tx1"/>
                </a:solidFill>
              </a:rPr>
              <a:t>       STÁT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297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>
                <a:solidFill>
                  <a:schemeClr val="tx1"/>
                </a:solidFill>
              </a:rPr>
              <a:t>Zvláštní </a:t>
            </a:r>
            <a:r>
              <a:rPr lang="cs-CZ" dirty="0">
                <a:solidFill>
                  <a:schemeClr val="tx1"/>
                </a:solidFill>
              </a:rPr>
              <a:t>postavení ve společnosti má </a:t>
            </a:r>
            <a:r>
              <a:rPr lang="cs-CZ" b="1" dirty="0">
                <a:solidFill>
                  <a:schemeClr val="tx1"/>
                </a:solidFill>
              </a:rPr>
              <a:t>CB =  ČNB</a:t>
            </a:r>
            <a:r>
              <a:rPr lang="cs-CZ" dirty="0">
                <a:solidFill>
                  <a:schemeClr val="tx1"/>
                </a:solidFill>
              </a:rPr>
              <a:t>, která je nazývaná vládní, emisní, </a:t>
            </a:r>
            <a:r>
              <a:rPr lang="cs-CZ" dirty="0" smtClean="0">
                <a:solidFill>
                  <a:schemeClr val="tx1"/>
                </a:solidFill>
              </a:rPr>
              <a:t>tzn., </a:t>
            </a:r>
            <a:r>
              <a:rPr lang="cs-CZ" dirty="0">
                <a:solidFill>
                  <a:schemeClr val="tx1"/>
                </a:solidFill>
              </a:rPr>
              <a:t>jako jediná má právo vydávání peněz do oběhu a jako jediná je z oběhu může stahovat</a:t>
            </a:r>
            <a:r>
              <a:rPr lang="cs-CZ" dirty="0" smtClean="0">
                <a:solidFill>
                  <a:schemeClr val="tx1"/>
                </a:solidFill>
              </a:rPr>
              <a:t>. Mezi </a:t>
            </a:r>
            <a:r>
              <a:rPr lang="cs-CZ" dirty="0">
                <a:solidFill>
                  <a:schemeClr val="tx1"/>
                </a:solidFill>
              </a:rPr>
              <a:t>CB a komerční bankou existuje zvláštní </a:t>
            </a:r>
            <a:r>
              <a:rPr lang="cs-CZ" dirty="0" smtClean="0">
                <a:solidFill>
                  <a:schemeClr val="tx1"/>
                </a:solidFill>
              </a:rPr>
              <a:t>vztah, </a:t>
            </a:r>
            <a:r>
              <a:rPr lang="cs-CZ" dirty="0">
                <a:solidFill>
                  <a:schemeClr val="tx1"/>
                </a:solidFill>
              </a:rPr>
              <a:t>kdy CB vykonává  </a:t>
            </a:r>
            <a:r>
              <a:rPr lang="cs-CZ" b="1" dirty="0">
                <a:solidFill>
                  <a:schemeClr val="tx1"/>
                </a:solidFill>
              </a:rPr>
              <a:t>dohled</a:t>
            </a:r>
            <a:r>
              <a:rPr lang="cs-CZ" dirty="0">
                <a:solidFill>
                  <a:schemeClr val="tx1"/>
                </a:solidFill>
              </a:rPr>
              <a:t> nad bankami komerčními a vztah </a:t>
            </a:r>
            <a:r>
              <a:rPr lang="cs-CZ" b="1" dirty="0">
                <a:solidFill>
                  <a:schemeClr val="tx1"/>
                </a:solidFill>
              </a:rPr>
              <a:t>diskontní sazby. ČNB </a:t>
            </a:r>
            <a:r>
              <a:rPr lang="cs-CZ" dirty="0">
                <a:solidFill>
                  <a:schemeClr val="tx1"/>
                </a:solidFill>
              </a:rPr>
              <a:t>je nazývána bankou </a:t>
            </a:r>
            <a:r>
              <a:rPr lang="cs-CZ" dirty="0" smtClean="0">
                <a:solidFill>
                  <a:schemeClr val="tx1"/>
                </a:solidFill>
              </a:rPr>
              <a:t>bank, </a:t>
            </a:r>
            <a:r>
              <a:rPr lang="cs-CZ" dirty="0">
                <a:solidFill>
                  <a:schemeClr val="tx1"/>
                </a:solidFill>
              </a:rPr>
              <a:t>matkou </a:t>
            </a:r>
            <a:r>
              <a:rPr lang="cs-CZ" dirty="0" smtClean="0">
                <a:solidFill>
                  <a:schemeClr val="tx1"/>
                </a:solidFill>
              </a:rPr>
              <a:t>bank. </a:t>
            </a:r>
            <a:r>
              <a:rPr lang="cs-CZ" dirty="0">
                <a:solidFill>
                  <a:schemeClr val="tx1"/>
                </a:solidFill>
              </a:rPr>
              <a:t>Výši diskontní sazby stanoví </a:t>
            </a:r>
            <a:r>
              <a:rPr lang="cs-CZ" dirty="0" smtClean="0">
                <a:solidFill>
                  <a:schemeClr val="tx1"/>
                </a:solidFill>
              </a:rPr>
              <a:t>MF, </a:t>
            </a:r>
            <a:r>
              <a:rPr lang="cs-CZ" dirty="0">
                <a:solidFill>
                  <a:schemeClr val="tx1"/>
                </a:solidFill>
              </a:rPr>
              <a:t>bývá nižší než úrok v komerčních bankách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V </a:t>
            </a:r>
            <a:r>
              <a:rPr lang="cs-CZ" dirty="0">
                <a:solidFill>
                  <a:schemeClr val="tx1"/>
                </a:solidFill>
              </a:rPr>
              <a:t>případě </a:t>
            </a:r>
            <a:r>
              <a:rPr lang="cs-CZ" b="1" dirty="0">
                <a:solidFill>
                  <a:schemeClr val="tx1"/>
                </a:solidFill>
              </a:rPr>
              <a:t>zvýšení diskontní sazby</a:t>
            </a:r>
            <a:r>
              <a:rPr lang="cs-CZ" dirty="0">
                <a:solidFill>
                  <a:schemeClr val="tx1"/>
                </a:solidFill>
              </a:rPr>
              <a:t> lze očekávat i zvýšení úroků z úvěrů u komerčních bank</a:t>
            </a:r>
            <a:r>
              <a:rPr lang="cs-CZ" dirty="0" smtClean="0">
                <a:solidFill>
                  <a:schemeClr val="tx1"/>
                </a:solidFill>
              </a:rPr>
              <a:t>. tzn</a:t>
            </a:r>
            <a:r>
              <a:rPr lang="cs-CZ" dirty="0">
                <a:solidFill>
                  <a:schemeClr val="tx1"/>
                </a:solidFill>
              </a:rPr>
              <a:t>. , tyto banky budou poskytovat dražší úvěry</a:t>
            </a:r>
            <a:r>
              <a:rPr lang="cs-CZ" dirty="0" smtClean="0">
                <a:solidFill>
                  <a:schemeClr val="tx1"/>
                </a:solidFill>
              </a:rPr>
              <a:t>. V případě</a:t>
            </a: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b="1" dirty="0">
                <a:solidFill>
                  <a:schemeClr val="tx1"/>
                </a:solidFill>
              </a:rPr>
              <a:t>snížení diskontní sazby</a:t>
            </a:r>
            <a:r>
              <a:rPr lang="cs-CZ" dirty="0">
                <a:solidFill>
                  <a:schemeClr val="tx1"/>
                </a:solidFill>
              </a:rPr>
              <a:t> lze očekávat snížení úrokové míry na úvěry poskytované komerčními bankami a úvěry se stávají levnějšími nebo přesněji řečeno by se měly stát levnějšími</a:t>
            </a:r>
            <a:r>
              <a:rPr lang="cs-CZ" dirty="0" smtClean="0">
                <a:solidFill>
                  <a:schemeClr val="tx1"/>
                </a:solidFill>
              </a:rPr>
              <a:t>. Častěji </a:t>
            </a:r>
            <a:r>
              <a:rPr lang="cs-CZ" dirty="0">
                <a:solidFill>
                  <a:schemeClr val="tx1"/>
                </a:solidFill>
              </a:rPr>
              <a:t>na tuto situaci banky </a:t>
            </a:r>
            <a:r>
              <a:rPr lang="cs-CZ" dirty="0" smtClean="0">
                <a:solidFill>
                  <a:schemeClr val="tx1"/>
                </a:solidFill>
              </a:rPr>
              <a:t>nereagují. </a:t>
            </a:r>
            <a:r>
              <a:rPr lang="cs-CZ" dirty="0">
                <a:solidFill>
                  <a:schemeClr val="tx1"/>
                </a:solidFill>
              </a:rPr>
              <a:t>V současné době se úrokové míry pohybují v částkách </a:t>
            </a:r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11 </a:t>
            </a:r>
            <a:r>
              <a:rPr lang="cs-CZ" dirty="0">
                <a:solidFill>
                  <a:schemeClr val="tx1"/>
                </a:solidFill>
              </a:rPr>
              <a:t>– 19 %.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394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ČLENĚNÍ  - ROZDĚLENÍ </a:t>
            </a:r>
            <a:r>
              <a:rPr lang="cs-CZ" b="1" dirty="0" smtClean="0">
                <a:solidFill>
                  <a:srgbClr val="FF0000"/>
                </a:solidFill>
              </a:rPr>
              <a:t>EKONOMIKY</a:t>
            </a:r>
          </a:p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Ekonomika </a:t>
            </a:r>
            <a:r>
              <a:rPr lang="cs-CZ" b="1" u="sng" dirty="0">
                <a:solidFill>
                  <a:schemeClr val="tx1"/>
                </a:solidFill>
              </a:rPr>
              <a:t>se dělí </a:t>
            </a:r>
            <a:r>
              <a:rPr lang="cs-CZ" b="1" u="sng" dirty="0" smtClean="0">
                <a:solidFill>
                  <a:schemeClr val="tx1"/>
                </a:solidFill>
              </a:rPr>
              <a:t>na:</a:t>
            </a:r>
            <a:endParaRPr lang="cs-CZ" u="sng" dirty="0">
              <a:solidFill>
                <a:schemeClr val="tx1"/>
              </a:solidFill>
            </a:endParaRPr>
          </a:p>
          <a:p>
            <a:pPr lvl="0" algn="l"/>
            <a:r>
              <a:rPr lang="cs-CZ" b="1" dirty="0" smtClean="0">
                <a:solidFill>
                  <a:schemeClr val="tx1"/>
                </a:solidFill>
              </a:rPr>
              <a:t>mikroekonomiku </a:t>
            </a:r>
            <a:r>
              <a:rPr lang="cs-CZ" b="1" dirty="0">
                <a:solidFill>
                  <a:schemeClr val="tx1"/>
                </a:solidFill>
              </a:rPr>
              <a:t>= ekonomika jedné </a:t>
            </a:r>
            <a:r>
              <a:rPr lang="cs-CZ" b="1" dirty="0" smtClean="0">
                <a:solidFill>
                  <a:schemeClr val="tx1"/>
                </a:solidFill>
              </a:rPr>
              <a:t>skupiny, subjektu</a:t>
            </a:r>
            <a:endParaRPr lang="cs-CZ" dirty="0">
              <a:solidFill>
                <a:schemeClr val="tx1"/>
              </a:solidFill>
            </a:endParaRPr>
          </a:p>
          <a:p>
            <a:pPr lvl="0" algn="l"/>
            <a:r>
              <a:rPr lang="cs-CZ" b="1" dirty="0">
                <a:solidFill>
                  <a:schemeClr val="tx1"/>
                </a:solidFill>
              </a:rPr>
              <a:t>makroekonomiku = ekonomika státu</a:t>
            </a:r>
            <a:endParaRPr lang="cs-CZ" dirty="0">
              <a:solidFill>
                <a:schemeClr val="tx1"/>
              </a:solidFill>
            </a:endParaRPr>
          </a:p>
          <a:p>
            <a:pPr lvl="0" algn="l"/>
            <a:r>
              <a:rPr lang="cs-CZ" b="1" dirty="0" err="1">
                <a:solidFill>
                  <a:schemeClr val="tx1"/>
                </a:solidFill>
              </a:rPr>
              <a:t>megaekonomiku</a:t>
            </a:r>
            <a:r>
              <a:rPr lang="cs-CZ" b="1" dirty="0">
                <a:solidFill>
                  <a:schemeClr val="tx1"/>
                </a:solidFill>
              </a:rPr>
              <a:t> = </a:t>
            </a:r>
            <a:r>
              <a:rPr lang="cs-CZ" b="1" dirty="0" err="1">
                <a:solidFill>
                  <a:schemeClr val="tx1"/>
                </a:solidFill>
              </a:rPr>
              <a:t>např.ekonomika</a:t>
            </a:r>
            <a:r>
              <a:rPr lang="cs-CZ" b="1" dirty="0">
                <a:solidFill>
                  <a:schemeClr val="tx1"/>
                </a:solidFill>
              </a:rPr>
              <a:t> EU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Členění ekonomiky je velmi relativní , protože si musíme ujasnit , ve které rovině se pohybujeme , nalézt hranici mezi těmito ekonomikami .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MIKROEKONOMIE </a:t>
            </a:r>
            <a:r>
              <a:rPr lang="cs-CZ" dirty="0">
                <a:solidFill>
                  <a:schemeClr val="tx1"/>
                </a:solidFill>
              </a:rPr>
              <a:t>– se zabývá chováním menších ekonomických celků , jednotlivců , domácností a firem 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Řeší </a:t>
            </a:r>
            <a:r>
              <a:rPr lang="cs-CZ" dirty="0">
                <a:solidFill>
                  <a:schemeClr val="tx1"/>
                </a:solidFill>
              </a:rPr>
              <a:t>otázky typu :    </a:t>
            </a:r>
            <a:endParaRPr lang="cs-CZ" dirty="0" smtClean="0">
              <a:solidFill>
                <a:schemeClr val="tx1"/>
              </a:solidFill>
            </a:endParaRP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Jak </a:t>
            </a:r>
            <a:r>
              <a:rPr lang="cs-CZ" dirty="0">
                <a:solidFill>
                  <a:schemeClr val="tx1"/>
                </a:solidFill>
              </a:rPr>
              <a:t>se tvoří cena na trhu ?</a:t>
            </a: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Jak </a:t>
            </a:r>
            <a:r>
              <a:rPr lang="cs-CZ" dirty="0">
                <a:solidFill>
                  <a:schemeClr val="tx1"/>
                </a:solidFill>
              </a:rPr>
              <a:t>se mění chování spotřebitele při zvyšování či snižování ceny nájemného ?</a:t>
            </a: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Jak </a:t>
            </a:r>
            <a:r>
              <a:rPr lang="cs-CZ" dirty="0">
                <a:solidFill>
                  <a:schemeClr val="tx1"/>
                </a:solidFill>
              </a:rPr>
              <a:t>se lidé budou chovat při snížení DPFO ? ….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485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ČLENĚNÍ  - ROZDĚLENÍ </a:t>
            </a:r>
            <a:r>
              <a:rPr lang="cs-CZ" b="1" dirty="0" smtClean="0">
                <a:solidFill>
                  <a:srgbClr val="FF0000"/>
                </a:solidFill>
              </a:rPr>
              <a:t>EKONOMIKY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MAKROEKONOMIE </a:t>
            </a:r>
            <a:r>
              <a:rPr lang="cs-CZ" b="1" dirty="0">
                <a:solidFill>
                  <a:schemeClr val="tx1"/>
                </a:solidFill>
              </a:rPr>
              <a:t>– </a:t>
            </a:r>
            <a:r>
              <a:rPr lang="cs-CZ" dirty="0">
                <a:solidFill>
                  <a:schemeClr val="tx1"/>
                </a:solidFill>
              </a:rPr>
              <a:t>se zabývá hospodářstvím jako celkem , zkoumá makroekonomické veličiny typu : inflace , nezaměstnanost , HDP , banky , hospodářský růst </a:t>
            </a:r>
            <a:r>
              <a:rPr lang="cs-CZ" dirty="0" smtClean="0">
                <a:solidFill>
                  <a:schemeClr val="tx1"/>
                </a:solidFill>
              </a:rPr>
              <a:t>….</a:t>
            </a:r>
          </a:p>
          <a:p>
            <a:pPr algn="l"/>
            <a:r>
              <a:rPr lang="cs-CZ" u="sng" dirty="0" smtClean="0">
                <a:solidFill>
                  <a:schemeClr val="tx1"/>
                </a:solidFill>
              </a:rPr>
              <a:t>Řeší </a:t>
            </a:r>
            <a:r>
              <a:rPr lang="cs-CZ" u="sng" dirty="0">
                <a:solidFill>
                  <a:schemeClr val="tx1"/>
                </a:solidFill>
              </a:rPr>
              <a:t>otázky </a:t>
            </a:r>
            <a:r>
              <a:rPr lang="cs-CZ" u="sng" dirty="0" smtClean="0">
                <a:solidFill>
                  <a:schemeClr val="tx1"/>
                </a:solidFill>
              </a:rPr>
              <a:t>typu: </a:t>
            </a: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Co </a:t>
            </a:r>
            <a:r>
              <a:rPr lang="cs-CZ" dirty="0">
                <a:solidFill>
                  <a:schemeClr val="tx1"/>
                </a:solidFill>
              </a:rPr>
              <a:t>způsobuje zvýšení úrokové míry 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Co </a:t>
            </a:r>
            <a:r>
              <a:rPr lang="cs-CZ" dirty="0">
                <a:solidFill>
                  <a:schemeClr val="tx1"/>
                </a:solidFill>
              </a:rPr>
              <a:t>ovlivňuje nárůst nezaměstnanosti?</a:t>
            </a: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Schodek </a:t>
            </a:r>
            <a:r>
              <a:rPr lang="cs-CZ" dirty="0">
                <a:solidFill>
                  <a:schemeClr val="tx1"/>
                </a:solidFill>
              </a:rPr>
              <a:t>státního rozpočtu .</a:t>
            </a: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Proč </a:t>
            </a:r>
            <a:r>
              <a:rPr lang="cs-CZ" dirty="0">
                <a:solidFill>
                  <a:schemeClr val="tx1"/>
                </a:solidFill>
              </a:rPr>
              <a:t>máme zahraniční zadluženost ?</a:t>
            </a: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Proč </a:t>
            </a:r>
            <a:r>
              <a:rPr lang="cs-CZ" dirty="0">
                <a:solidFill>
                  <a:schemeClr val="tx1"/>
                </a:solidFill>
              </a:rPr>
              <a:t>se nezvyšuje objem průmyslové výroby ? …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238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ČLENĚNÍ  - ROZDĚLENÍ </a:t>
            </a:r>
            <a:r>
              <a:rPr lang="cs-CZ" b="1" dirty="0" smtClean="0">
                <a:solidFill>
                  <a:srgbClr val="FF0000"/>
                </a:solidFill>
              </a:rPr>
              <a:t>EKONOMIKY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MEGAEKONOMIE </a:t>
            </a:r>
            <a:r>
              <a:rPr lang="cs-CZ" dirty="0">
                <a:solidFill>
                  <a:schemeClr val="tx1"/>
                </a:solidFill>
              </a:rPr>
              <a:t> - se zabývá ekonomickým propojením několika států , </a:t>
            </a:r>
            <a:r>
              <a:rPr lang="cs-CZ" dirty="0" err="1">
                <a:solidFill>
                  <a:schemeClr val="tx1"/>
                </a:solidFill>
              </a:rPr>
              <a:t>např</a:t>
            </a:r>
            <a:r>
              <a:rPr lang="cs-CZ" dirty="0">
                <a:solidFill>
                  <a:schemeClr val="tx1"/>
                </a:solidFill>
              </a:rPr>
              <a:t> . EU , GATT, CEFTA …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 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V</a:t>
            </a:r>
            <a:r>
              <a:rPr lang="cs-CZ" b="1" dirty="0">
                <a:solidFill>
                  <a:schemeClr val="tx1"/>
                </a:solidFill>
              </a:rPr>
              <a:t> ekonomickém myšlení můžeme sledovat dva </a:t>
            </a:r>
            <a:r>
              <a:rPr lang="cs-CZ" b="1" dirty="0" smtClean="0">
                <a:solidFill>
                  <a:schemeClr val="tx1"/>
                </a:solidFill>
              </a:rPr>
              <a:t>proudy:</a:t>
            </a:r>
            <a:endParaRPr lang="cs-CZ" dirty="0">
              <a:solidFill>
                <a:schemeClr val="tx1"/>
              </a:solidFill>
            </a:endParaRP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Pozitivní </a:t>
            </a:r>
            <a:r>
              <a:rPr lang="cs-CZ" b="1" dirty="0">
                <a:solidFill>
                  <a:schemeClr val="tx1"/>
                </a:solidFill>
              </a:rPr>
              <a:t>myšlení – </a:t>
            </a:r>
            <a:r>
              <a:rPr lang="cs-CZ" dirty="0">
                <a:solidFill>
                  <a:schemeClr val="tx1"/>
                </a:solidFill>
              </a:rPr>
              <a:t>vychází z pozorování ekonomické </a:t>
            </a:r>
            <a:r>
              <a:rPr lang="cs-CZ" dirty="0" smtClean="0">
                <a:solidFill>
                  <a:schemeClr val="tx1"/>
                </a:solidFill>
              </a:rPr>
              <a:t>reality, </a:t>
            </a:r>
            <a:r>
              <a:rPr lang="cs-CZ" dirty="0">
                <a:solidFill>
                  <a:schemeClr val="tx1"/>
                </a:solidFill>
              </a:rPr>
              <a:t>popisuje ji takovou jaká </a:t>
            </a:r>
            <a:r>
              <a:rPr lang="cs-CZ" dirty="0" smtClean="0">
                <a:solidFill>
                  <a:schemeClr val="tx1"/>
                </a:solidFill>
              </a:rPr>
              <a:t>je, </a:t>
            </a:r>
            <a:r>
              <a:rPr lang="cs-CZ" dirty="0">
                <a:solidFill>
                  <a:schemeClr val="tx1"/>
                </a:solidFill>
              </a:rPr>
              <a:t>snaží se nalézt </a:t>
            </a:r>
            <a:r>
              <a:rPr lang="cs-CZ" dirty="0" smtClean="0">
                <a:solidFill>
                  <a:schemeClr val="tx1"/>
                </a:solidFill>
              </a:rPr>
              <a:t>zákonitosti, </a:t>
            </a:r>
            <a:r>
              <a:rPr lang="cs-CZ" dirty="0">
                <a:solidFill>
                  <a:schemeClr val="tx1"/>
                </a:solidFill>
              </a:rPr>
              <a:t>zabývá se tím co je a </a:t>
            </a:r>
            <a:r>
              <a:rPr lang="cs-CZ" dirty="0" smtClean="0">
                <a:solidFill>
                  <a:schemeClr val="tx1"/>
                </a:solidFill>
              </a:rPr>
              <a:t>ne tím, co </a:t>
            </a:r>
            <a:r>
              <a:rPr lang="cs-CZ" dirty="0">
                <a:solidFill>
                  <a:schemeClr val="tx1"/>
                </a:solidFill>
              </a:rPr>
              <a:t>by mělo být .</a:t>
            </a: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Normativní myšlení – </a:t>
            </a:r>
            <a:r>
              <a:rPr lang="cs-CZ" dirty="0">
                <a:solidFill>
                  <a:schemeClr val="tx1"/>
                </a:solidFill>
              </a:rPr>
              <a:t>snaží se odpovídat na </a:t>
            </a:r>
            <a:r>
              <a:rPr lang="cs-CZ" dirty="0" smtClean="0">
                <a:solidFill>
                  <a:schemeClr val="tx1"/>
                </a:solidFill>
              </a:rPr>
              <a:t>otázky, </a:t>
            </a:r>
            <a:r>
              <a:rPr lang="cs-CZ" dirty="0">
                <a:solidFill>
                  <a:schemeClr val="tx1"/>
                </a:solidFill>
              </a:rPr>
              <a:t>co by mělo </a:t>
            </a:r>
            <a:r>
              <a:rPr lang="cs-CZ" dirty="0" smtClean="0">
                <a:solidFill>
                  <a:schemeClr val="tx1"/>
                </a:solidFill>
              </a:rPr>
              <a:t>být, </a:t>
            </a:r>
            <a:r>
              <a:rPr lang="cs-CZ" dirty="0">
                <a:solidFill>
                  <a:schemeClr val="tx1"/>
                </a:solidFill>
              </a:rPr>
              <a:t>jak by měla ekonomika </a:t>
            </a:r>
            <a:r>
              <a:rPr lang="cs-CZ" dirty="0" smtClean="0">
                <a:solidFill>
                  <a:schemeClr val="tx1"/>
                </a:solidFill>
              </a:rPr>
              <a:t>vypadat, </a:t>
            </a:r>
            <a:r>
              <a:rPr lang="cs-CZ" dirty="0">
                <a:solidFill>
                  <a:schemeClr val="tx1"/>
                </a:solidFill>
              </a:rPr>
              <a:t>jejím cílem je vytvořit </a:t>
            </a:r>
            <a:r>
              <a:rPr lang="cs-CZ" dirty="0" smtClean="0">
                <a:solidFill>
                  <a:schemeClr val="tx1"/>
                </a:solidFill>
              </a:rPr>
              <a:t>lepší, </a:t>
            </a:r>
            <a:r>
              <a:rPr lang="cs-CZ" dirty="0">
                <a:solidFill>
                  <a:schemeClr val="tx1"/>
                </a:solidFill>
              </a:rPr>
              <a:t>efektivnější ekonomický systém  a zabývat se také v ekonomii otázkami sociálními a etickými .</a:t>
            </a: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Předmět </a:t>
            </a:r>
            <a:r>
              <a:rPr lang="cs-CZ" b="1" dirty="0">
                <a:solidFill>
                  <a:schemeClr val="tx1"/>
                </a:solidFill>
              </a:rPr>
              <a:t>ekonomie</a:t>
            </a:r>
            <a:r>
              <a:rPr lang="cs-CZ" dirty="0">
                <a:solidFill>
                  <a:schemeClr val="tx1"/>
                </a:solidFill>
              </a:rPr>
              <a:t> – ekonomie zkoumá člověka s jeho neomezenými potřebami ve světě omezených </a:t>
            </a:r>
            <a:r>
              <a:rPr lang="cs-CZ" dirty="0" smtClean="0">
                <a:solidFill>
                  <a:schemeClr val="tx1"/>
                </a:solidFill>
              </a:rPr>
              <a:t>zdrojů. Nesoulad </a:t>
            </a:r>
            <a:r>
              <a:rPr lang="cs-CZ" dirty="0">
                <a:solidFill>
                  <a:schemeClr val="tx1"/>
                </a:solidFill>
              </a:rPr>
              <a:t>mezi potřebami a zdroji pak člověka nutí </a:t>
            </a:r>
            <a:r>
              <a:rPr lang="cs-CZ" dirty="0" smtClean="0">
                <a:solidFill>
                  <a:schemeClr val="tx1"/>
                </a:solidFill>
              </a:rPr>
              <a:t>vyrábět, </a:t>
            </a:r>
            <a:r>
              <a:rPr lang="cs-CZ" dirty="0">
                <a:solidFill>
                  <a:schemeClr val="tx1"/>
                </a:solidFill>
              </a:rPr>
              <a:t>vstupovat do ekonomických vztahů s jinými </a:t>
            </a:r>
            <a:r>
              <a:rPr lang="cs-CZ" dirty="0" smtClean="0">
                <a:solidFill>
                  <a:schemeClr val="tx1"/>
                </a:solidFill>
              </a:rPr>
              <a:t>lidmi, </a:t>
            </a:r>
            <a:r>
              <a:rPr lang="cs-CZ" dirty="0">
                <a:solidFill>
                  <a:schemeClr val="tx1"/>
                </a:solidFill>
              </a:rPr>
              <a:t>vytvářet ekonomickou strukturu </a:t>
            </a:r>
            <a:r>
              <a:rPr lang="cs-CZ" dirty="0" smtClean="0">
                <a:solidFill>
                  <a:schemeClr val="tx1"/>
                </a:solidFill>
              </a:rPr>
              <a:t>společnosti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8145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b="1" dirty="0">
                <a:solidFill>
                  <a:srgbClr val="FF0000"/>
                </a:solidFill>
              </a:rPr>
              <a:t>Jak studovat ekonomii ? </a:t>
            </a:r>
            <a:endParaRPr lang="cs-CZ" b="1" dirty="0" smtClean="0">
              <a:solidFill>
                <a:srgbClr val="FF0000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Několik </a:t>
            </a:r>
            <a:r>
              <a:rPr lang="cs-CZ" dirty="0">
                <a:solidFill>
                  <a:schemeClr val="tx1"/>
                </a:solidFill>
              </a:rPr>
              <a:t>praktických rad pro </a:t>
            </a:r>
            <a:r>
              <a:rPr lang="cs-CZ" dirty="0" smtClean="0">
                <a:solidFill>
                  <a:schemeClr val="tx1"/>
                </a:solidFill>
              </a:rPr>
              <a:t>studenta:</a:t>
            </a:r>
            <a:r>
              <a:rPr lang="cs-CZ" dirty="0">
                <a:solidFill>
                  <a:schemeClr val="tx1"/>
                </a:solidFill>
              </a:rPr>
              <a:t> 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učit </a:t>
            </a:r>
            <a:r>
              <a:rPr lang="cs-CZ" dirty="0">
                <a:solidFill>
                  <a:schemeClr val="tx1"/>
                </a:solidFill>
              </a:rPr>
              <a:t>se ekonomii </a:t>
            </a:r>
            <a:r>
              <a:rPr lang="cs-CZ" dirty="0" smtClean="0">
                <a:solidFill>
                  <a:schemeClr val="tx1"/>
                </a:solidFill>
              </a:rPr>
              <a:t>aktivně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nestačí </a:t>
            </a:r>
            <a:r>
              <a:rPr lang="cs-CZ" dirty="0">
                <a:solidFill>
                  <a:schemeClr val="tx1"/>
                </a:solidFill>
              </a:rPr>
              <a:t>číst přednášky nebo se účastnit sebelepších přednášek </a:t>
            </a:r>
            <a:r>
              <a:rPr lang="cs-CZ" dirty="0" smtClean="0">
                <a:solidFill>
                  <a:schemeClr val="tx1"/>
                </a:solidFill>
              </a:rPr>
              <a:t>kdekoliv</a:t>
            </a:r>
            <a:r>
              <a:rPr lang="cs-CZ" dirty="0">
                <a:solidFill>
                  <a:schemeClr val="tx1"/>
                </a:solidFill>
              </a:rPr>
              <a:t> 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student </a:t>
            </a:r>
            <a:r>
              <a:rPr lang="cs-CZ" dirty="0">
                <a:solidFill>
                  <a:schemeClr val="tx1"/>
                </a:solidFill>
              </a:rPr>
              <a:t>musí </a:t>
            </a:r>
            <a:r>
              <a:rPr lang="cs-CZ" dirty="0" smtClean="0">
                <a:solidFill>
                  <a:schemeClr val="tx1"/>
                </a:solidFill>
              </a:rPr>
              <a:t>prověřovat, </a:t>
            </a:r>
            <a:r>
              <a:rPr lang="cs-CZ" dirty="0">
                <a:solidFill>
                  <a:schemeClr val="tx1"/>
                </a:solidFill>
              </a:rPr>
              <a:t>kontrolovat </a:t>
            </a:r>
            <a:r>
              <a:rPr lang="cs-CZ" dirty="0" smtClean="0">
                <a:solidFill>
                  <a:schemeClr val="tx1"/>
                </a:solidFill>
              </a:rPr>
              <a:t>text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pokud </a:t>
            </a:r>
            <a:r>
              <a:rPr lang="cs-CZ" dirty="0">
                <a:solidFill>
                  <a:schemeClr val="tx1"/>
                </a:solidFill>
              </a:rPr>
              <a:t>se textu něco </a:t>
            </a:r>
            <a:r>
              <a:rPr lang="cs-CZ" dirty="0" smtClean="0">
                <a:solidFill>
                  <a:schemeClr val="tx1"/>
                </a:solidFill>
              </a:rPr>
              <a:t>tvrdí, </a:t>
            </a:r>
            <a:r>
              <a:rPr lang="cs-CZ" dirty="0">
                <a:solidFill>
                  <a:schemeClr val="tx1"/>
                </a:solidFill>
              </a:rPr>
              <a:t>je potřeba zjišťovat proč tomu tak </a:t>
            </a:r>
            <a:r>
              <a:rPr lang="cs-CZ" dirty="0" smtClean="0">
                <a:solidFill>
                  <a:schemeClr val="tx1"/>
                </a:solidFill>
              </a:rPr>
              <a:t>je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při </a:t>
            </a:r>
            <a:r>
              <a:rPr lang="cs-CZ" dirty="0">
                <a:solidFill>
                  <a:schemeClr val="tx1"/>
                </a:solidFill>
              </a:rPr>
              <a:t>studiu se musí neustále vracet k </a:t>
            </a:r>
            <a:r>
              <a:rPr lang="cs-CZ" dirty="0" smtClean="0">
                <a:solidFill>
                  <a:schemeClr val="tx1"/>
                </a:solidFill>
              </a:rPr>
              <a:t>myšlenkám, </a:t>
            </a:r>
            <a:r>
              <a:rPr lang="cs-CZ" dirty="0">
                <a:solidFill>
                  <a:schemeClr val="tx1"/>
                </a:solidFill>
              </a:rPr>
              <a:t>aby je </a:t>
            </a:r>
            <a:r>
              <a:rPr lang="cs-CZ" dirty="0" smtClean="0">
                <a:solidFill>
                  <a:schemeClr val="tx1"/>
                </a:solidFill>
              </a:rPr>
              <a:t>pochopil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učit </a:t>
            </a:r>
            <a:r>
              <a:rPr lang="cs-CZ" dirty="0">
                <a:solidFill>
                  <a:schemeClr val="tx1"/>
                </a:solidFill>
              </a:rPr>
              <a:t>se ekonomii </a:t>
            </a:r>
            <a:r>
              <a:rPr lang="cs-CZ" dirty="0" smtClean="0">
                <a:solidFill>
                  <a:schemeClr val="tx1"/>
                </a:solidFill>
              </a:rPr>
              <a:t>nahlas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snažit </a:t>
            </a:r>
            <a:r>
              <a:rPr lang="cs-CZ" dirty="0">
                <a:solidFill>
                  <a:schemeClr val="tx1"/>
                </a:solidFill>
              </a:rPr>
              <a:t>se vymyslet jiné varianty </a:t>
            </a:r>
            <a:r>
              <a:rPr lang="cs-CZ" dirty="0" smtClean="0">
                <a:solidFill>
                  <a:schemeClr val="tx1"/>
                </a:solidFill>
              </a:rPr>
              <a:t>řešení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opatrnost </a:t>
            </a:r>
            <a:r>
              <a:rPr lang="cs-CZ" dirty="0">
                <a:solidFill>
                  <a:schemeClr val="tx1"/>
                </a:solidFill>
              </a:rPr>
              <a:t>v </a:t>
            </a:r>
            <a:r>
              <a:rPr lang="cs-CZ" dirty="0" smtClean="0">
                <a:solidFill>
                  <a:schemeClr val="tx1"/>
                </a:solidFill>
              </a:rPr>
              <a:t>tvrzení, </a:t>
            </a:r>
            <a:r>
              <a:rPr lang="cs-CZ" dirty="0">
                <a:solidFill>
                  <a:schemeClr val="tx1"/>
                </a:solidFill>
              </a:rPr>
              <a:t>že celému problému dokonale </a:t>
            </a:r>
            <a:r>
              <a:rPr lang="cs-CZ" dirty="0" smtClean="0">
                <a:solidFill>
                  <a:schemeClr val="tx1"/>
                </a:solidFill>
              </a:rPr>
              <a:t>rozumíš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kontroluj </a:t>
            </a:r>
            <a:r>
              <a:rPr lang="cs-CZ" dirty="0">
                <a:solidFill>
                  <a:schemeClr val="tx1"/>
                </a:solidFill>
              </a:rPr>
              <a:t>sám sebe …</a:t>
            </a:r>
          </a:p>
        </p:txBody>
      </p:sp>
    </p:spTree>
    <p:extLst>
      <p:ext uri="{BB962C8B-B14F-4D97-AF65-F5344CB8AC3E}">
        <p14:creationId xmlns:p14="http://schemas.microsoft.com/office/powerpoint/2010/main" val="2239041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>
                <a:solidFill>
                  <a:srgbClr val="FF0000"/>
                </a:solidFill>
              </a:rPr>
              <a:t>Ekonomické školy – směry. </a:t>
            </a:r>
            <a:r>
              <a:rPr lang="cs-CZ" dirty="0" smtClean="0">
                <a:solidFill>
                  <a:schemeClr val="tx1"/>
                </a:solidFill>
              </a:rPr>
              <a:t>Ekonomové </a:t>
            </a:r>
            <a:r>
              <a:rPr lang="cs-CZ" dirty="0">
                <a:solidFill>
                  <a:schemeClr val="tx1"/>
                </a:solidFill>
              </a:rPr>
              <a:t>nejsou </a:t>
            </a:r>
            <a:r>
              <a:rPr lang="cs-CZ" dirty="0" smtClean="0">
                <a:solidFill>
                  <a:schemeClr val="tx1"/>
                </a:solidFill>
              </a:rPr>
              <a:t>jednotní </a:t>
            </a:r>
            <a:r>
              <a:rPr lang="cs-CZ" dirty="0">
                <a:solidFill>
                  <a:schemeClr val="tx1"/>
                </a:solidFill>
              </a:rPr>
              <a:t>v názorech na jednotlivé ekonomické </a:t>
            </a:r>
            <a:r>
              <a:rPr lang="cs-CZ" dirty="0" smtClean="0">
                <a:solidFill>
                  <a:schemeClr val="tx1"/>
                </a:solidFill>
              </a:rPr>
              <a:t>problémy, </a:t>
            </a:r>
            <a:r>
              <a:rPr lang="cs-CZ" dirty="0">
                <a:solidFill>
                  <a:schemeClr val="tx1"/>
                </a:solidFill>
              </a:rPr>
              <a:t>proto v historii vznikaly a stále vznikají nové proudy a </a:t>
            </a:r>
            <a:r>
              <a:rPr lang="cs-CZ" dirty="0" smtClean="0">
                <a:solidFill>
                  <a:schemeClr val="tx1"/>
                </a:solidFill>
              </a:rPr>
              <a:t>směry. </a:t>
            </a:r>
            <a:r>
              <a:rPr lang="cs-CZ" dirty="0">
                <a:solidFill>
                  <a:schemeClr val="tx1"/>
                </a:solidFill>
              </a:rPr>
              <a:t>Tato názorová odlišnost je tím větší , čím větší je </a:t>
            </a:r>
            <a:r>
              <a:rPr lang="cs-CZ" dirty="0" smtClean="0">
                <a:solidFill>
                  <a:schemeClr val="tx1"/>
                </a:solidFill>
              </a:rPr>
              <a:t>problém, tzn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>
                <a:solidFill>
                  <a:schemeClr val="tx1"/>
                </a:solidFill>
              </a:rPr>
              <a:t>ekonomické teorie nemají trvalou </a:t>
            </a:r>
            <a:r>
              <a:rPr lang="cs-CZ" b="1" dirty="0" smtClean="0">
                <a:solidFill>
                  <a:schemeClr val="tx1"/>
                </a:solidFill>
              </a:rPr>
              <a:t>platnost.</a:t>
            </a:r>
          </a:p>
          <a:p>
            <a:pPr algn="just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Ekonomické cíle státu : </a:t>
            </a:r>
            <a:r>
              <a:rPr lang="cs-CZ" dirty="0">
                <a:solidFill>
                  <a:schemeClr val="tx1"/>
                </a:solidFill>
              </a:rPr>
              <a:t>se soustředí na několik základních okruhů 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marL="914400" lvl="1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vývoj </a:t>
            </a:r>
            <a:r>
              <a:rPr lang="cs-CZ" dirty="0">
                <a:solidFill>
                  <a:schemeClr val="tx1"/>
                </a:solidFill>
              </a:rPr>
              <a:t>ekonomického cyklu</a:t>
            </a:r>
          </a:p>
          <a:p>
            <a:pPr marL="914400" lvl="1" indent="-457200" algn="l">
              <a:buFont typeface="Wingdings" panose="05000000000000000000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ekonomická rovnováha</a:t>
            </a:r>
          </a:p>
          <a:p>
            <a:pPr marL="914400" lvl="1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ekonomický růst</a:t>
            </a:r>
          </a:p>
          <a:p>
            <a:pPr marL="914400" lvl="1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nezaměstnanost </a:t>
            </a:r>
            <a:r>
              <a:rPr lang="cs-CZ" dirty="0">
                <a:solidFill>
                  <a:schemeClr val="tx1"/>
                </a:solidFill>
              </a:rPr>
              <a:t>, která představuje typický projev narušení ekonomické </a:t>
            </a:r>
            <a:r>
              <a:rPr lang="cs-CZ" dirty="0" smtClean="0">
                <a:solidFill>
                  <a:schemeClr val="tx1"/>
                </a:solidFill>
              </a:rPr>
              <a:t>rovnováhy</a:t>
            </a:r>
          </a:p>
          <a:p>
            <a:pPr marL="914400" lvl="1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předcházet </a:t>
            </a:r>
            <a:r>
              <a:rPr lang="cs-CZ" dirty="0">
                <a:solidFill>
                  <a:schemeClr val="tx1"/>
                </a:solidFill>
              </a:rPr>
              <a:t>inflaci , inflací rozumíme narušení ekonomiky zevně , projevující se jako růst cenové </a:t>
            </a:r>
            <a:r>
              <a:rPr lang="cs-CZ" dirty="0" smtClean="0">
                <a:solidFill>
                  <a:schemeClr val="tx1"/>
                </a:solidFill>
              </a:rPr>
              <a:t>hladiny</a:t>
            </a:r>
          </a:p>
          <a:p>
            <a:pPr marL="914400" lvl="1" indent="-457200" algn="l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budovat </a:t>
            </a:r>
            <a:r>
              <a:rPr lang="cs-CZ" dirty="0">
                <a:solidFill>
                  <a:schemeClr val="tx1"/>
                </a:solidFill>
              </a:rPr>
              <a:t>ekonomické vztahy se zahraničím</a:t>
            </a:r>
          </a:p>
        </p:txBody>
      </p:sp>
    </p:spTree>
    <p:extLst>
      <p:ext uri="{BB962C8B-B14F-4D97-AF65-F5344CB8AC3E}">
        <p14:creationId xmlns:p14="http://schemas.microsoft.com/office/powerpoint/2010/main" val="1208153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/>
          </a:bodyPr>
          <a:lstStyle/>
          <a:p>
            <a:pPr algn="l"/>
            <a:endParaRPr lang="cs-CZ" b="1" dirty="0" smtClean="0">
              <a:solidFill>
                <a:srgbClr val="FF0000"/>
              </a:solidFill>
            </a:endParaRPr>
          </a:p>
          <a:p>
            <a:pPr algn="l"/>
            <a:r>
              <a:rPr lang="cs-CZ" b="1" dirty="0" smtClean="0">
                <a:solidFill>
                  <a:srgbClr val="FF0000"/>
                </a:solidFill>
              </a:rPr>
              <a:t>Ekonomická </a:t>
            </a:r>
            <a:r>
              <a:rPr lang="cs-CZ" b="1" dirty="0">
                <a:solidFill>
                  <a:srgbClr val="FF0000"/>
                </a:solidFill>
              </a:rPr>
              <a:t>teorie </a:t>
            </a:r>
            <a:r>
              <a:rPr lang="cs-CZ" dirty="0">
                <a:solidFill>
                  <a:schemeClr val="tx1"/>
                </a:solidFill>
              </a:rPr>
              <a:t>rozlišuje statky ( tedy </a:t>
            </a:r>
            <a:r>
              <a:rPr lang="cs-CZ" dirty="0" smtClean="0">
                <a:solidFill>
                  <a:schemeClr val="tx1"/>
                </a:solidFill>
              </a:rPr>
              <a:t>prostředky, </a:t>
            </a:r>
            <a:r>
              <a:rPr lang="cs-CZ" dirty="0">
                <a:solidFill>
                  <a:schemeClr val="tx1"/>
                </a:solidFill>
              </a:rPr>
              <a:t>kterými člověk uspokojuje své potřeby </a:t>
            </a:r>
            <a:r>
              <a:rPr lang="cs-CZ" dirty="0" smtClean="0">
                <a:solidFill>
                  <a:schemeClr val="tx1"/>
                </a:solidFill>
              </a:rPr>
              <a:t>), na: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a)      </a:t>
            </a:r>
            <a:r>
              <a:rPr lang="cs-CZ" b="1" dirty="0" smtClean="0">
                <a:solidFill>
                  <a:schemeClr val="tx1"/>
                </a:solidFill>
              </a:rPr>
              <a:t>volné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>
                <a:solidFill>
                  <a:schemeClr val="tx1"/>
                </a:solidFill>
              </a:rPr>
              <a:t>které jsou volně dostupné v množství , které převyšuje </a:t>
            </a:r>
            <a:r>
              <a:rPr lang="cs-CZ" dirty="0" smtClean="0">
                <a:solidFill>
                  <a:schemeClr val="tx1"/>
                </a:solidFill>
              </a:rPr>
              <a:t>potřebu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b)      </a:t>
            </a:r>
            <a:r>
              <a:rPr lang="cs-CZ" b="1" dirty="0" smtClean="0">
                <a:solidFill>
                  <a:schemeClr val="tx1"/>
                </a:solidFill>
              </a:rPr>
              <a:t>ekonomické,</a:t>
            </a:r>
            <a:r>
              <a:rPr lang="cs-CZ" dirty="0">
                <a:solidFill>
                  <a:schemeClr val="tx1"/>
                </a:solidFill>
              </a:rPr>
              <a:t> jsou k dispozici v omezeném </a:t>
            </a:r>
            <a:r>
              <a:rPr lang="cs-CZ" dirty="0" smtClean="0">
                <a:solidFill>
                  <a:schemeClr val="tx1"/>
                </a:solidFill>
              </a:rPr>
              <a:t>množství, jsou </a:t>
            </a:r>
            <a:r>
              <a:rPr lang="cs-CZ" dirty="0">
                <a:solidFill>
                  <a:schemeClr val="tx1"/>
                </a:solidFill>
              </a:rPr>
              <a:t>vzácné a slouží ke konečné spotřebě nebo k výrobní </a:t>
            </a:r>
            <a:r>
              <a:rPr lang="cs-CZ" dirty="0" smtClean="0">
                <a:solidFill>
                  <a:schemeClr val="tx1"/>
                </a:solidFill>
              </a:rPr>
              <a:t>spotřebě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512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6530280"/>
          </a:xfrm>
        </p:spPr>
        <p:txBody>
          <a:bodyPr>
            <a:normAutofit/>
          </a:bodyPr>
          <a:lstStyle/>
          <a:p>
            <a:endParaRPr lang="cs-CZ" u="sng" dirty="0" smtClean="0">
              <a:solidFill>
                <a:schemeClr val="tx1"/>
              </a:solidFill>
            </a:endParaRPr>
          </a:p>
          <a:p>
            <a:endParaRPr lang="cs-CZ" u="sng" dirty="0" smtClean="0">
              <a:solidFill>
                <a:schemeClr val="tx1"/>
              </a:solidFill>
            </a:endParaRPr>
          </a:p>
          <a:p>
            <a:endParaRPr lang="cs-CZ" sz="1700" b="1" dirty="0" smtClean="0">
              <a:solidFill>
                <a:schemeClr val="tx1"/>
              </a:solidFill>
            </a:endParaRPr>
          </a:p>
          <a:p>
            <a:r>
              <a:rPr lang="cs-CZ" sz="1700" b="1" dirty="0" smtClean="0">
                <a:solidFill>
                  <a:schemeClr val="tx1"/>
                </a:solidFill>
              </a:rPr>
              <a:t>Dotkněte </a:t>
            </a:r>
            <a:r>
              <a:rPr lang="cs-CZ" sz="1700" b="1" dirty="0">
                <a:solidFill>
                  <a:schemeClr val="tx1"/>
                </a:solidFill>
              </a:rPr>
              <a:t>se inovací      CZ.1.07/1.3.00/51.0024</a:t>
            </a:r>
            <a:endParaRPr lang="cs-CZ" sz="1700" dirty="0">
              <a:solidFill>
                <a:schemeClr val="tx1"/>
              </a:solidFill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Každá </a:t>
            </a:r>
            <a:r>
              <a:rPr lang="cs-CZ" sz="2800" b="1" u="sng" dirty="0">
                <a:solidFill>
                  <a:srgbClr val="FF0000"/>
                </a:solidFill>
              </a:rPr>
              <a:t>společnost řeší tři základní ekonomické </a:t>
            </a:r>
            <a:r>
              <a:rPr lang="cs-CZ" sz="2800" b="1" u="sng" dirty="0" smtClean="0">
                <a:solidFill>
                  <a:srgbClr val="FF0000"/>
                </a:solidFill>
              </a:rPr>
              <a:t>problémy:</a:t>
            </a:r>
          </a:p>
          <a:p>
            <a:endParaRPr lang="cs-CZ" u="sng" dirty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cs-CZ" sz="2200" dirty="0">
                <a:solidFill>
                  <a:schemeClr val="tx1"/>
                </a:solidFill>
              </a:rPr>
              <a:t>Jaké výrobky vyrábět a v jakých </a:t>
            </a:r>
            <a:r>
              <a:rPr lang="cs-CZ" sz="2200" dirty="0" smtClean="0">
                <a:solidFill>
                  <a:schemeClr val="tx1"/>
                </a:solidFill>
              </a:rPr>
              <a:t>množstvích ?  	</a:t>
            </a:r>
            <a:r>
              <a:rPr lang="cs-CZ" sz="2200" b="1" dirty="0" smtClean="0">
                <a:solidFill>
                  <a:schemeClr val="tx1"/>
                </a:solidFill>
              </a:rPr>
              <a:t>CO </a:t>
            </a:r>
            <a:r>
              <a:rPr lang="cs-CZ" sz="1700" dirty="0" smtClean="0">
                <a:solidFill>
                  <a:schemeClr val="tx1"/>
                </a:solidFill>
              </a:rPr>
              <a:t>VYRÁBĚT</a:t>
            </a:r>
            <a:r>
              <a:rPr lang="cs-CZ" sz="2200" b="1" dirty="0" smtClean="0">
                <a:solidFill>
                  <a:schemeClr val="tx1"/>
                </a:solidFill>
              </a:rPr>
              <a:t> ?</a:t>
            </a:r>
            <a:endParaRPr lang="cs-CZ" sz="2200" dirty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cs-CZ" sz="2200" dirty="0">
                <a:solidFill>
                  <a:schemeClr val="tx1"/>
                </a:solidFill>
              </a:rPr>
              <a:t>Jak vyrábět tj., z jakých zdrojů a jak je </a:t>
            </a:r>
            <a:r>
              <a:rPr lang="cs-CZ" sz="2200" dirty="0" smtClean="0">
                <a:solidFill>
                  <a:schemeClr val="tx1"/>
                </a:solidFill>
              </a:rPr>
              <a:t>kombinovat ?	</a:t>
            </a:r>
            <a:r>
              <a:rPr lang="cs-CZ" sz="2200" b="1" dirty="0" smtClean="0">
                <a:solidFill>
                  <a:schemeClr val="tx1"/>
                </a:solidFill>
              </a:rPr>
              <a:t>JAK </a:t>
            </a:r>
            <a:r>
              <a:rPr lang="cs-CZ" sz="1700" dirty="0">
                <a:solidFill>
                  <a:schemeClr val="tx1"/>
                </a:solidFill>
              </a:rPr>
              <a:t>VYRÁBĚT</a:t>
            </a:r>
            <a:r>
              <a:rPr lang="cs-CZ" sz="2200" b="1" dirty="0" smtClean="0">
                <a:solidFill>
                  <a:schemeClr val="tx1"/>
                </a:solidFill>
              </a:rPr>
              <a:t> ?</a:t>
            </a:r>
            <a:endParaRPr lang="cs-CZ" sz="2200" dirty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cs-CZ" sz="2200" dirty="0">
                <a:solidFill>
                  <a:schemeClr val="tx1"/>
                </a:solidFill>
              </a:rPr>
              <a:t>Jak rozdělit vyrobené statky mezi lidi ke </a:t>
            </a:r>
            <a:r>
              <a:rPr lang="cs-CZ" sz="2200" dirty="0" smtClean="0">
                <a:solidFill>
                  <a:schemeClr val="tx1"/>
                </a:solidFill>
              </a:rPr>
              <a:t>spotřebě ?</a:t>
            </a:r>
            <a:r>
              <a:rPr lang="cs-CZ" sz="2200" dirty="0">
                <a:solidFill>
                  <a:schemeClr val="tx1"/>
                </a:solidFill>
              </a:rPr>
              <a:t>  </a:t>
            </a:r>
            <a:r>
              <a:rPr lang="cs-CZ" sz="2200" dirty="0" smtClean="0">
                <a:solidFill>
                  <a:schemeClr val="tx1"/>
                </a:solidFill>
              </a:rPr>
              <a:t>	</a:t>
            </a:r>
            <a:r>
              <a:rPr lang="cs-CZ" sz="2200" b="1" dirty="0">
                <a:solidFill>
                  <a:schemeClr val="tx1"/>
                </a:solidFill>
              </a:rPr>
              <a:t>PRO KOHO </a:t>
            </a:r>
            <a:r>
              <a:rPr lang="cs-CZ" sz="1700" dirty="0">
                <a:solidFill>
                  <a:schemeClr val="tx1"/>
                </a:solidFill>
              </a:rPr>
              <a:t>VYRÁBĚT</a:t>
            </a:r>
            <a:r>
              <a:rPr lang="cs-CZ" sz="2200" b="1" dirty="0" smtClean="0">
                <a:solidFill>
                  <a:schemeClr val="tx1"/>
                </a:solidFill>
              </a:rPr>
              <a:t> ?</a:t>
            </a:r>
          </a:p>
          <a:p>
            <a:pPr lvl="0" algn="l"/>
            <a:endParaRPr lang="cs-CZ" b="1" dirty="0" smtClean="0">
              <a:solidFill>
                <a:schemeClr val="tx1"/>
              </a:solidFill>
            </a:endParaRPr>
          </a:p>
          <a:p>
            <a:pPr lvl="0" algn="l"/>
            <a:r>
              <a:rPr lang="cs-CZ" sz="2200" dirty="0">
                <a:solidFill>
                  <a:schemeClr val="tx1"/>
                </a:solidFill>
              </a:rPr>
              <a:t>Autor: Ing. Vladimíra </a:t>
            </a:r>
            <a:r>
              <a:rPr lang="cs-CZ" sz="2200" dirty="0" err="1">
                <a:solidFill>
                  <a:schemeClr val="tx1"/>
                </a:solidFill>
              </a:rPr>
              <a:t>Ilievová</a:t>
            </a:r>
            <a:r>
              <a:rPr lang="cs-CZ" sz="2200" dirty="0">
                <a:solidFill>
                  <a:schemeClr val="tx1"/>
                </a:solidFill>
              </a:rPr>
              <a:t>           </a:t>
            </a:r>
          </a:p>
          <a:p>
            <a:pPr algn="r"/>
            <a:r>
              <a:rPr lang="cs-CZ" sz="2200" dirty="0" smtClean="0">
                <a:solidFill>
                  <a:schemeClr val="tx1"/>
                </a:solidFill>
              </a:rPr>
              <a:t>zdroj</a:t>
            </a:r>
            <a:r>
              <a:rPr lang="cs-CZ" sz="2200" dirty="0">
                <a:solidFill>
                  <a:schemeClr val="tx1"/>
                </a:solidFill>
              </a:rPr>
              <a:t>: </a:t>
            </a:r>
            <a:r>
              <a:rPr lang="cs-CZ" sz="2200" dirty="0">
                <a:solidFill>
                  <a:schemeClr val="tx1"/>
                </a:solidFill>
                <a:hlinkClick r:id="rId2"/>
              </a:rPr>
              <a:t>http://vladimira.iliev-cz.com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7668344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 descr="ruka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586" y="5929841"/>
            <a:ext cx="6984776" cy="79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9499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128</Words>
  <Application>Microsoft Office PowerPoint</Application>
  <PresentationFormat>Předvádění na obrazovce (4:3)</PresentationFormat>
  <Paragraphs>123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POJEM EKONOMIKA, DEFINICE a ČLENĚNÍ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POJEM EKONOMIKA, DEFINICE, ČLENĚNÍ</dc:title>
  <dc:creator>Živko ILIEV, Ing.</dc:creator>
  <cp:lastModifiedBy>Živko ILIEV, Ing.</cp:lastModifiedBy>
  <cp:revision>53</cp:revision>
  <dcterms:created xsi:type="dcterms:W3CDTF">2015-05-28T12:03:05Z</dcterms:created>
  <dcterms:modified xsi:type="dcterms:W3CDTF">2015-06-09T06:29:46Z</dcterms:modified>
</cp:coreProperties>
</file>