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6"/>
  </p:notesMasterIdLst>
  <p:sldIdLst>
    <p:sldId id="310" r:id="rId2"/>
    <p:sldId id="326" r:id="rId3"/>
    <p:sldId id="325" r:id="rId4"/>
    <p:sldId id="327" r:id="rId5"/>
    <p:sldId id="335" r:id="rId6"/>
    <p:sldId id="328" r:id="rId7"/>
    <p:sldId id="329" r:id="rId8"/>
    <p:sldId id="330" r:id="rId9"/>
    <p:sldId id="331" r:id="rId10"/>
    <p:sldId id="336" r:id="rId11"/>
    <p:sldId id="332" r:id="rId12"/>
    <p:sldId id="333" r:id="rId13"/>
    <p:sldId id="334" r:id="rId14"/>
    <p:sldId id="324" r:id="rId15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BBE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23" d="100"/>
          <a:sy n="123" d="100"/>
        </p:scale>
        <p:origin x="-474" y="-9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19.5.2015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19.5.2015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600" b="1" dirty="0" smtClean="0"/>
              <a:t>Základní a rozvíjející větné členy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/>
              <a:t> Grafický rozbor věty jednoduché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013576" cy="3573448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dirty="0" smtClean="0"/>
              <a:t>Škola: 	Základní škola Kladno, Vodárenská 2116</a:t>
            </a:r>
          </a:p>
          <a:p>
            <a:pPr algn="l"/>
            <a:r>
              <a:rPr lang="cs-CZ" dirty="0" smtClean="0"/>
              <a:t>IČ: 	48707104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	Mgr. Jaroslav Feřtek</a:t>
            </a:r>
          </a:p>
          <a:p>
            <a:pPr algn="l"/>
            <a:r>
              <a:rPr lang="cs-CZ" dirty="0" smtClean="0"/>
              <a:t>Předmět:    Český jazyk</a:t>
            </a:r>
          </a:p>
          <a:p>
            <a:pPr algn="l"/>
            <a:r>
              <a:rPr lang="cs-CZ" dirty="0" smtClean="0"/>
              <a:t>	6. ročník</a:t>
            </a:r>
          </a:p>
          <a:p>
            <a:pPr marL="893763" indent="-893763" algn="l"/>
            <a:r>
              <a:rPr lang="cs-CZ" dirty="0" smtClean="0"/>
              <a:t>Anotace:     </a:t>
            </a:r>
            <a:r>
              <a:rPr lang="cs-CZ" sz="1600" dirty="0" smtClean="0"/>
              <a:t>Určeno především pro zopakování základů větné skladby, kterou žáci znají už z nižších ročníků. Prezentace je také prostředkem k navazujícímu učivu – skladební dvojice, rozvíjející větné členy a v neposlední řadě grafické znázornění věty jednoduché. Účelem je pomoci žákům pochopit logiku stavby věty a vzájemné závislosti větných členů při využití grafické názornosti. Na začátku prezentace je krátké cvičení </a:t>
            </a:r>
            <a:r>
              <a:rPr lang="cs-CZ" sz="1600" dirty="0"/>
              <a:t>n</a:t>
            </a:r>
            <a:r>
              <a:rPr lang="cs-CZ" sz="1600" dirty="0" smtClean="0"/>
              <a:t>a shodu přísudku a podmětu (ZVČ). Na ně navazuje obecná charakteristika VČ. Poté se na příkladu věty jednoduché demonstrují skladební dvojice s odpovídajícími otázkami. Nakonec přichází grafické znázornění celé věty.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frontální práci s interaktivní tabulí a následně s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 pro hodinu s využitím ICT – Větná skladba, grafický rozbor věty jednoduché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Zopakovat a procvičit s žáky učivo o podmětu a přísudku, připomenout skladební dvojice (včetně adekvátních otázek), demonstrovat logiku větné skladby a principy pro grafické znázornění věty jednoduché</a:t>
            </a:r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Doplň koncovky (-i/-y/-a):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zahradě pobíhali psi a zuřivě štěkali.      psi</a:t>
            </a:r>
          </a:p>
          <a:p>
            <a:pPr marL="0" indent="0">
              <a:buNone/>
            </a:pPr>
            <a:r>
              <a:rPr lang="cs-CZ" dirty="0" smtClean="0"/>
              <a:t>Děvčata trhala jahody a maliny.   děvčata</a:t>
            </a:r>
          </a:p>
          <a:p>
            <a:pPr marL="0" indent="0">
              <a:buNone/>
            </a:pPr>
            <a:r>
              <a:rPr lang="cs-CZ" dirty="0" smtClean="0"/>
              <a:t>Hoši raději hráli fotbal.   hoši</a:t>
            </a:r>
          </a:p>
          <a:p>
            <a:pPr marL="0" indent="0">
              <a:buNone/>
            </a:pPr>
            <a:r>
              <a:rPr lang="cs-CZ" dirty="0" smtClean="0"/>
              <a:t>Maminky jim zatím vařily něco k obědu.   maminky</a:t>
            </a:r>
          </a:p>
          <a:p>
            <a:pPr marL="0" indent="0">
              <a:buNone/>
            </a:pPr>
            <a:r>
              <a:rPr lang="cs-CZ" dirty="0" smtClean="0"/>
              <a:t>Opřená jen tak o zeď tam stála jejich kola.   kola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436245" y="1416495"/>
            <a:ext cx="1008112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Zaoblený obdélník 5"/>
          <p:cNvSpPr/>
          <p:nvPr/>
        </p:nvSpPr>
        <p:spPr>
          <a:xfrm>
            <a:off x="5220072" y="1923678"/>
            <a:ext cx="122413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Zaoblený obdélník 6"/>
          <p:cNvSpPr/>
          <p:nvPr/>
        </p:nvSpPr>
        <p:spPr>
          <a:xfrm>
            <a:off x="3995936" y="2427734"/>
            <a:ext cx="122413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Zaoblený obdélník 7"/>
          <p:cNvSpPr/>
          <p:nvPr/>
        </p:nvSpPr>
        <p:spPr>
          <a:xfrm>
            <a:off x="6454901" y="2931790"/>
            <a:ext cx="151216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Zaoblený obdélník 8"/>
          <p:cNvSpPr/>
          <p:nvPr/>
        </p:nvSpPr>
        <p:spPr>
          <a:xfrm>
            <a:off x="6660232" y="3507854"/>
            <a:ext cx="115212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Zaoblený obdélník 9"/>
          <p:cNvSpPr/>
          <p:nvPr/>
        </p:nvSpPr>
        <p:spPr>
          <a:xfrm>
            <a:off x="3131840" y="1491630"/>
            <a:ext cx="144016" cy="36004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Zaoblený obdélník 10"/>
          <p:cNvSpPr/>
          <p:nvPr/>
        </p:nvSpPr>
        <p:spPr>
          <a:xfrm>
            <a:off x="5821866" y="1491630"/>
            <a:ext cx="144016" cy="36004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12" name="Zaoblený obdélník 11"/>
          <p:cNvSpPr/>
          <p:nvPr/>
        </p:nvSpPr>
        <p:spPr>
          <a:xfrm>
            <a:off x="2483768" y="1995686"/>
            <a:ext cx="144016" cy="36004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13" name="Zaoblený obdélník 12"/>
          <p:cNvSpPr/>
          <p:nvPr/>
        </p:nvSpPr>
        <p:spPr>
          <a:xfrm>
            <a:off x="2693213" y="2518586"/>
            <a:ext cx="144016" cy="36004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14" name="Zaoblený obdélník 13"/>
          <p:cNvSpPr/>
          <p:nvPr/>
        </p:nvSpPr>
        <p:spPr>
          <a:xfrm>
            <a:off x="3995936" y="3075806"/>
            <a:ext cx="144016" cy="36004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15" name="Zaoblený obdélník 14"/>
          <p:cNvSpPr/>
          <p:nvPr/>
        </p:nvSpPr>
        <p:spPr>
          <a:xfrm>
            <a:off x="4788024" y="3579862"/>
            <a:ext cx="144016" cy="36004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125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Doplň koncovky (-i/-y/-a):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zahradě pobíhali psi a zuřivě štěkali.      psi</a:t>
            </a:r>
          </a:p>
          <a:p>
            <a:pPr marL="0" indent="0">
              <a:buNone/>
            </a:pPr>
            <a:r>
              <a:rPr lang="cs-CZ" dirty="0" smtClean="0"/>
              <a:t>Děvčata trhala jahody a maliny.   děvčata</a:t>
            </a:r>
          </a:p>
          <a:p>
            <a:pPr marL="0" indent="0">
              <a:buNone/>
            </a:pPr>
            <a:r>
              <a:rPr lang="cs-CZ" dirty="0" smtClean="0"/>
              <a:t>Hoši raději hráli fotbal.   hoši</a:t>
            </a:r>
          </a:p>
          <a:p>
            <a:pPr marL="0" indent="0">
              <a:buNone/>
            </a:pPr>
            <a:r>
              <a:rPr lang="cs-CZ" dirty="0" smtClean="0"/>
              <a:t>Maminky jim zatím vařily něco k obědu.   maminky</a:t>
            </a:r>
          </a:p>
          <a:p>
            <a:pPr marL="0" indent="0">
              <a:buNone/>
            </a:pPr>
            <a:r>
              <a:rPr lang="cs-CZ" dirty="0" smtClean="0"/>
              <a:t>Opřená jen tak o zeď tam stála jejich kola.   kola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436245" y="1416495"/>
            <a:ext cx="1008112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Zaoblený obdélník 5"/>
          <p:cNvSpPr/>
          <p:nvPr/>
        </p:nvSpPr>
        <p:spPr>
          <a:xfrm>
            <a:off x="5220072" y="1923678"/>
            <a:ext cx="122413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Zaoblený obdélník 6"/>
          <p:cNvSpPr/>
          <p:nvPr/>
        </p:nvSpPr>
        <p:spPr>
          <a:xfrm>
            <a:off x="3995936" y="2427734"/>
            <a:ext cx="122413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Zaoblený obdélník 7"/>
          <p:cNvSpPr/>
          <p:nvPr/>
        </p:nvSpPr>
        <p:spPr>
          <a:xfrm>
            <a:off x="6454901" y="2931790"/>
            <a:ext cx="151216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Zaoblený obdélník 8"/>
          <p:cNvSpPr/>
          <p:nvPr/>
        </p:nvSpPr>
        <p:spPr>
          <a:xfrm>
            <a:off x="6660232" y="3507854"/>
            <a:ext cx="115212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862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Pravidlo o shodě přísudku a podmětu: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Podmět je: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rodu mužského životného               přísudek s koncovkou </a:t>
            </a:r>
            <a:r>
              <a:rPr lang="cs-CZ" sz="2400" b="1" dirty="0" smtClean="0"/>
              <a:t>–i</a:t>
            </a: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rodu mužského neživotného          přísudek s koncovkou </a:t>
            </a:r>
            <a:r>
              <a:rPr lang="cs-CZ" sz="2400" b="1" dirty="0" smtClean="0"/>
              <a:t>–y</a:t>
            </a: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rodu ženského                                   přísudek s koncovkou </a:t>
            </a:r>
            <a:r>
              <a:rPr lang="cs-CZ" sz="2400" b="1" dirty="0" smtClean="0"/>
              <a:t>–y</a:t>
            </a:r>
            <a:endParaRPr lang="cs-CZ" sz="2400" dirty="0"/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rodu středního                                  přísudek s koncovkou </a:t>
            </a:r>
            <a:r>
              <a:rPr lang="cs-CZ" sz="2400" b="1" dirty="0" smtClean="0"/>
              <a:t>–a</a:t>
            </a:r>
            <a:endParaRPr lang="cs-CZ" sz="2400" dirty="0" smtClean="0"/>
          </a:p>
        </p:txBody>
      </p:sp>
      <p:sp>
        <p:nvSpPr>
          <p:cNvPr id="5" name="Šipka doprava 4"/>
          <p:cNvSpPr/>
          <p:nvPr/>
        </p:nvSpPr>
        <p:spPr>
          <a:xfrm>
            <a:off x="4716016" y="2139702"/>
            <a:ext cx="216024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Šipka doprava 5"/>
          <p:cNvSpPr/>
          <p:nvPr/>
        </p:nvSpPr>
        <p:spPr>
          <a:xfrm>
            <a:off x="4716016" y="2571750"/>
            <a:ext cx="216024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Šipka doprava 6"/>
          <p:cNvSpPr/>
          <p:nvPr/>
        </p:nvSpPr>
        <p:spPr>
          <a:xfrm>
            <a:off x="4721464" y="2966357"/>
            <a:ext cx="216024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Šipka doprava 7"/>
          <p:cNvSpPr/>
          <p:nvPr/>
        </p:nvSpPr>
        <p:spPr>
          <a:xfrm>
            <a:off x="4714926" y="3435846"/>
            <a:ext cx="216024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Zaoblený obdélník 8"/>
          <p:cNvSpPr/>
          <p:nvPr/>
        </p:nvSpPr>
        <p:spPr>
          <a:xfrm>
            <a:off x="1043608" y="1995686"/>
            <a:ext cx="3312368" cy="360040"/>
          </a:xfrm>
          <a:prstGeom prst="roundRect">
            <a:avLst/>
          </a:prstGeom>
          <a:solidFill>
            <a:schemeClr val="accent5">
              <a:lumMod val="60000"/>
              <a:lumOff val="40000"/>
              <a:alpha val="2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Zaoblený obdélník 9"/>
          <p:cNvSpPr/>
          <p:nvPr/>
        </p:nvSpPr>
        <p:spPr>
          <a:xfrm>
            <a:off x="5148064" y="1995686"/>
            <a:ext cx="3240360" cy="360040"/>
          </a:xfrm>
          <a:prstGeom prst="roundRect">
            <a:avLst/>
          </a:prstGeom>
          <a:solidFill>
            <a:schemeClr val="accent5">
              <a:lumMod val="60000"/>
              <a:lumOff val="40000"/>
              <a:alpha val="2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Zaoblený obdélník 10"/>
          <p:cNvSpPr/>
          <p:nvPr/>
        </p:nvSpPr>
        <p:spPr>
          <a:xfrm>
            <a:off x="1043608" y="2427734"/>
            <a:ext cx="3600400" cy="360040"/>
          </a:xfrm>
          <a:prstGeom prst="roundRect">
            <a:avLst/>
          </a:prstGeom>
          <a:solidFill>
            <a:srgbClr val="FF0000">
              <a:alpha val="1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Zaoblený obdélník 11"/>
          <p:cNvSpPr/>
          <p:nvPr/>
        </p:nvSpPr>
        <p:spPr>
          <a:xfrm>
            <a:off x="5148064" y="2427734"/>
            <a:ext cx="3240360" cy="360040"/>
          </a:xfrm>
          <a:prstGeom prst="roundRect">
            <a:avLst/>
          </a:prstGeom>
          <a:solidFill>
            <a:srgbClr val="FF0000">
              <a:alpha val="1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Zaoblený obdélník 12"/>
          <p:cNvSpPr/>
          <p:nvPr/>
        </p:nvSpPr>
        <p:spPr>
          <a:xfrm>
            <a:off x="5148064" y="2858345"/>
            <a:ext cx="3240360" cy="360040"/>
          </a:xfrm>
          <a:prstGeom prst="roundRect">
            <a:avLst/>
          </a:prstGeom>
          <a:solidFill>
            <a:srgbClr val="FF0000">
              <a:alpha val="1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Zaoblený obdélník 13"/>
          <p:cNvSpPr/>
          <p:nvPr/>
        </p:nvSpPr>
        <p:spPr>
          <a:xfrm>
            <a:off x="5148064" y="3301289"/>
            <a:ext cx="3240360" cy="360040"/>
          </a:xfrm>
          <a:prstGeom prst="roundRect">
            <a:avLst/>
          </a:prstGeom>
          <a:solidFill>
            <a:srgbClr val="0BBE02">
              <a:alpha val="3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050593" y="2855559"/>
            <a:ext cx="1944216" cy="360040"/>
          </a:xfrm>
          <a:prstGeom prst="roundRect">
            <a:avLst/>
          </a:prstGeom>
          <a:solidFill>
            <a:srgbClr val="FF0000">
              <a:alpha val="1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Zaoblený obdélník 15"/>
          <p:cNvSpPr/>
          <p:nvPr/>
        </p:nvSpPr>
        <p:spPr>
          <a:xfrm>
            <a:off x="1050593" y="3311563"/>
            <a:ext cx="1944216" cy="360040"/>
          </a:xfrm>
          <a:prstGeom prst="roundRect">
            <a:avLst/>
          </a:prstGeom>
          <a:solidFill>
            <a:srgbClr val="0BBE02">
              <a:alpha val="3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2712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Přísudek a podmět – základní větné členy (ZVČ)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u="wavyHeavy" dirty="0" smtClean="0">
                <a:uFill>
                  <a:solidFill>
                    <a:srgbClr val="FF0000"/>
                  </a:solidFill>
                </a:uFill>
              </a:rPr>
              <a:t>Přísudek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sz="1800" dirty="0"/>
              <a:t>j</a:t>
            </a:r>
            <a:r>
              <a:rPr lang="cs-CZ" sz="1800" dirty="0" smtClean="0"/>
              <a:t>ádro věty = nositel děje nebo stavu, obvykle je vyjádřen jedním nebo více slovesy, může být vyjádřen i podstatným či přídavným jménem, případně citoslovcem.</a:t>
            </a:r>
          </a:p>
          <a:p>
            <a:pPr marL="0" indent="0">
              <a:buNone/>
            </a:pPr>
            <a:r>
              <a:rPr lang="cs-CZ" sz="2000" b="1" u="heavy" dirty="0" smtClean="0">
                <a:uFill>
                  <a:solidFill>
                    <a:srgbClr val="FF0000"/>
                  </a:solidFill>
                </a:uFill>
              </a:rPr>
              <a:t>Podmět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1800" dirty="0" smtClean="0"/>
              <a:t>označuje nositele děje nebo stavu = je vždy v 1. pádu (Kdo, co?). Nejčastěji je vyjádřen podstatným jménem nebo osobním zájmenem. Může být též nevyjádřený (odvoditelný z tvaru přísudku, známý z předchozího textu).</a:t>
            </a:r>
          </a:p>
          <a:p>
            <a:pPr marL="0" indent="0">
              <a:buNone/>
            </a:pPr>
            <a:r>
              <a:rPr lang="cs-CZ" sz="2000" b="1" dirty="0" smtClean="0"/>
              <a:t>Podmět a přísudek tvoří základní skladební dvojici (holou větu).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589339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Rozvíjející větné členy (RVČ)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Kromě základních větných členů se ve větě obvykle vyskytují také další slova, další větné členy.</a:t>
            </a:r>
          </a:p>
          <a:p>
            <a:pPr marL="0" indent="0">
              <a:buNone/>
            </a:pPr>
            <a:r>
              <a:rPr lang="cs-CZ" sz="2000" dirty="0" smtClean="0"/>
              <a:t>Říkají něco víc o různých vlastnostech podstatných jmen ve větě (jaká jsou) a o okolnostech děje – kde, kdy, jak, proč se co odehrává. Těmto slovům říkáme </a:t>
            </a:r>
            <a:r>
              <a:rPr lang="cs-CZ" sz="2000" b="1" dirty="0" smtClean="0"/>
              <a:t>rozvíjející větné členy.</a:t>
            </a:r>
          </a:p>
          <a:p>
            <a:pPr marL="0" indent="0">
              <a:buNone/>
            </a:pPr>
            <a:r>
              <a:rPr lang="cs-CZ" sz="2000" b="1" dirty="0" smtClean="0"/>
              <a:t>POZOR! </a:t>
            </a:r>
            <a:r>
              <a:rPr lang="cs-CZ" sz="2000" dirty="0" smtClean="0"/>
              <a:t>Větnými členy nejsou</a:t>
            </a:r>
            <a:r>
              <a:rPr lang="cs-CZ" sz="2000" b="1" dirty="0" smtClean="0"/>
              <a:t> samostatně předložky </a:t>
            </a:r>
            <a:r>
              <a:rPr lang="cs-CZ" sz="2000" dirty="0" smtClean="0"/>
              <a:t>(pouze se jménem nebo s číslovkou), </a:t>
            </a:r>
            <a:r>
              <a:rPr lang="cs-CZ" sz="2000" b="1" dirty="0" smtClean="0"/>
              <a:t>spojky</a:t>
            </a:r>
            <a:r>
              <a:rPr lang="cs-CZ" sz="2000" dirty="0" smtClean="0"/>
              <a:t> a </a:t>
            </a:r>
            <a:r>
              <a:rPr lang="cs-CZ" sz="2000" b="1" dirty="0" smtClean="0"/>
              <a:t>částice.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65889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Skladební dvojice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Náš soused staví od pátku na dvoře novou kůlnu.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Vytvoř skladební dvojice a přiřaď k větným členům značku nebo otázku.</a:t>
            </a:r>
            <a:endParaRPr lang="en-GB" sz="1800" dirty="0"/>
          </a:p>
        </p:txBody>
      </p:sp>
      <p:sp>
        <p:nvSpPr>
          <p:cNvPr id="5" name="Obdélník 4"/>
          <p:cNvSpPr/>
          <p:nvPr/>
        </p:nvSpPr>
        <p:spPr>
          <a:xfrm>
            <a:off x="985225" y="2027044"/>
            <a:ext cx="506870" cy="369332"/>
          </a:xfrm>
          <a:prstGeom prst="rect">
            <a:avLst/>
          </a:prstGeom>
          <a:solidFill>
            <a:schemeClr val="tx2">
              <a:lumMod val="60000"/>
              <a:lumOff val="40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náš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835696" y="2027044"/>
            <a:ext cx="993768" cy="369332"/>
          </a:xfrm>
          <a:prstGeom prst="rect">
            <a:avLst/>
          </a:prstGeom>
          <a:gradFill flip="none" rotWithShape="1">
            <a:gsLst>
              <a:gs pos="45000">
                <a:schemeClr val="tx2">
                  <a:lumMod val="45000"/>
                  <a:lumOff val="55000"/>
                  <a:alpha val="59000"/>
                </a:schemeClr>
              </a:gs>
              <a:gs pos="50000">
                <a:schemeClr val="bg1"/>
              </a:gs>
              <a:gs pos="56000">
                <a:srgbClr val="FF0000">
                  <a:alpha val="51000"/>
                </a:srgbClr>
              </a:gs>
            </a:gsLst>
            <a:lin ang="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soused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03848" y="2030079"/>
            <a:ext cx="609847" cy="369332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staví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139952" y="2030079"/>
            <a:ext cx="1042017" cy="369332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 </a:t>
            </a:r>
            <a:r>
              <a:rPr lang="cs-CZ" dirty="0">
                <a:solidFill>
                  <a:schemeClr val="tx1"/>
                </a:solidFill>
              </a:rPr>
              <a:t>pátku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36096" y="2030079"/>
            <a:ext cx="1035540" cy="369332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 dvoře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32240" y="2030079"/>
            <a:ext cx="773032" cy="369332"/>
          </a:xfrm>
          <a:prstGeom prst="rect">
            <a:avLst/>
          </a:prstGeom>
          <a:solidFill>
            <a:srgbClr val="0BBE02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novou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740352" y="2027044"/>
            <a:ext cx="707245" cy="369332"/>
          </a:xfrm>
          <a:prstGeom prst="rect">
            <a:avLst/>
          </a:prstGeom>
          <a:gradFill>
            <a:gsLst>
              <a:gs pos="45000">
                <a:srgbClr val="0BBE02">
                  <a:alpha val="50000"/>
                </a:srgbClr>
              </a:gs>
              <a:gs pos="50000">
                <a:schemeClr val="bg1"/>
              </a:gs>
              <a:gs pos="56000">
                <a:srgbClr val="FF0000">
                  <a:alpha val="51000"/>
                </a:srgbClr>
              </a:gs>
            </a:gsLst>
            <a:lin ang="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kůlnu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020272" y="3452614"/>
            <a:ext cx="634358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Kdy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181969" y="3456806"/>
            <a:ext cx="684076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Jaký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255612" y="3452614"/>
            <a:ext cx="432048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err="1" smtClean="0">
                <a:solidFill>
                  <a:schemeClr val="tx1"/>
                </a:solidFill>
              </a:rPr>
              <a:t>Př</a:t>
            </a:r>
            <a:endParaRPr lang="en-GB" sz="16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15616" y="3460998"/>
            <a:ext cx="432048" cy="279648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Po</a:t>
            </a:r>
            <a:endParaRPr lang="en-GB" sz="16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995936" y="3452614"/>
            <a:ext cx="864096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Jakou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879929" y="3452614"/>
            <a:ext cx="648072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Kde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752922" y="3452614"/>
            <a:ext cx="1060773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Koho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sz="1600" b="1" dirty="0" smtClean="0">
                <a:solidFill>
                  <a:schemeClr val="tx1"/>
                </a:solidFill>
              </a:rPr>
              <a:t>co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832629" y="2027044"/>
            <a:ext cx="993768" cy="369332"/>
          </a:xfrm>
          <a:prstGeom prst="rect">
            <a:avLst/>
          </a:prstGeom>
          <a:gradFill flip="none" rotWithShape="1">
            <a:gsLst>
              <a:gs pos="45000">
                <a:schemeClr val="tx2">
                  <a:lumMod val="45000"/>
                  <a:lumOff val="55000"/>
                  <a:alpha val="59000"/>
                </a:schemeClr>
              </a:gs>
              <a:gs pos="50000">
                <a:schemeClr val="bg1"/>
              </a:gs>
              <a:gs pos="56000">
                <a:srgbClr val="FF0000">
                  <a:alpha val="51000"/>
                </a:srgbClr>
              </a:gs>
            </a:gsLst>
            <a:lin ang="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soused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203724" y="2032845"/>
            <a:ext cx="609847" cy="369332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staví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203723" y="2032845"/>
            <a:ext cx="609847" cy="369332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staví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8521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Skladební dvojice - řešení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Náš soused staví od pátku na dvoře novou kůlnu.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Vytvoř skladební dvojice a přiřaď k větným členům značku nebo otázku.</a:t>
            </a:r>
            <a:endParaRPr lang="en-GB" sz="1800" dirty="0"/>
          </a:p>
        </p:txBody>
      </p:sp>
      <p:sp>
        <p:nvSpPr>
          <p:cNvPr id="5" name="Obdélník 4"/>
          <p:cNvSpPr/>
          <p:nvPr/>
        </p:nvSpPr>
        <p:spPr>
          <a:xfrm>
            <a:off x="985225" y="2027044"/>
            <a:ext cx="506870" cy="369332"/>
          </a:xfrm>
          <a:prstGeom prst="rect">
            <a:avLst/>
          </a:prstGeom>
          <a:solidFill>
            <a:schemeClr val="tx2">
              <a:lumMod val="60000"/>
              <a:lumOff val="40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náš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835696" y="2027044"/>
            <a:ext cx="993768" cy="369332"/>
          </a:xfrm>
          <a:prstGeom prst="rect">
            <a:avLst/>
          </a:prstGeom>
          <a:gradFill flip="none" rotWithShape="1">
            <a:gsLst>
              <a:gs pos="45000">
                <a:schemeClr val="tx2">
                  <a:lumMod val="45000"/>
                  <a:lumOff val="55000"/>
                  <a:alpha val="59000"/>
                </a:schemeClr>
              </a:gs>
              <a:gs pos="50000">
                <a:schemeClr val="bg1"/>
              </a:gs>
              <a:gs pos="56000">
                <a:srgbClr val="FF0000">
                  <a:alpha val="51000"/>
                </a:srgbClr>
              </a:gs>
            </a:gsLst>
            <a:lin ang="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soused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27983" y="2717181"/>
            <a:ext cx="609847" cy="369332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staví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438318" y="2717181"/>
            <a:ext cx="1042017" cy="369332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 </a:t>
            </a:r>
            <a:r>
              <a:rPr lang="cs-CZ" dirty="0">
                <a:solidFill>
                  <a:schemeClr val="tx1"/>
                </a:solidFill>
              </a:rPr>
              <a:t>pátku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36096" y="2030079"/>
            <a:ext cx="1035540" cy="369332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 dvoře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32240" y="2030079"/>
            <a:ext cx="773032" cy="369332"/>
          </a:xfrm>
          <a:prstGeom prst="rect">
            <a:avLst/>
          </a:prstGeom>
          <a:solidFill>
            <a:srgbClr val="0BBE02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novou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917115" y="2027044"/>
            <a:ext cx="707245" cy="369332"/>
          </a:xfrm>
          <a:prstGeom prst="rect">
            <a:avLst/>
          </a:prstGeom>
          <a:gradFill>
            <a:gsLst>
              <a:gs pos="45000">
                <a:srgbClr val="0BBE02">
                  <a:alpha val="50000"/>
                </a:srgbClr>
              </a:gs>
              <a:gs pos="50000">
                <a:schemeClr val="bg1"/>
              </a:gs>
              <a:gs pos="56000">
                <a:srgbClr val="FF0000">
                  <a:alpha val="51000"/>
                </a:srgbClr>
              </a:gs>
            </a:gsLst>
            <a:lin ang="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kůlnu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24128" y="2429149"/>
            <a:ext cx="917048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Odkdy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80990" y="2402177"/>
            <a:ext cx="684076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Jaký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381647" y="2429149"/>
            <a:ext cx="432048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err="1" smtClean="0">
                <a:solidFill>
                  <a:schemeClr val="tx1"/>
                </a:solidFill>
              </a:rPr>
              <a:t>Př</a:t>
            </a:r>
            <a:endParaRPr lang="en-GB" sz="16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420307" y="1753197"/>
            <a:ext cx="432048" cy="279648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Po</a:t>
            </a:r>
            <a:endParaRPr lang="en-GB" sz="16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641176" y="1739012"/>
            <a:ext cx="864096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Jakou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823564" y="1739012"/>
            <a:ext cx="648072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Kde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740352" y="1739012"/>
            <a:ext cx="1060773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Koho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sz="1600" b="1" dirty="0" smtClean="0">
                <a:solidFill>
                  <a:schemeClr val="tx1"/>
                </a:solidFill>
              </a:rPr>
              <a:t>co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835696" y="2717181"/>
            <a:ext cx="993768" cy="369332"/>
          </a:xfrm>
          <a:prstGeom prst="rect">
            <a:avLst/>
          </a:prstGeom>
          <a:gradFill flip="none" rotWithShape="1">
            <a:gsLst>
              <a:gs pos="45000">
                <a:schemeClr val="tx2">
                  <a:lumMod val="45000"/>
                  <a:lumOff val="55000"/>
                  <a:alpha val="59000"/>
                </a:schemeClr>
              </a:gs>
              <a:gs pos="50000">
                <a:schemeClr val="bg1"/>
              </a:gs>
              <a:gs pos="56000">
                <a:srgbClr val="FF0000">
                  <a:alpha val="51000"/>
                </a:srgbClr>
              </a:gs>
            </a:gsLst>
            <a:lin ang="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soused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427984" y="2032845"/>
            <a:ext cx="609847" cy="369332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staví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203848" y="2717181"/>
            <a:ext cx="609847" cy="369332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staví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7" name="Přímá spojnice 6"/>
          <p:cNvCxnSpPr>
            <a:stCxn id="5" idx="3"/>
            <a:endCxn id="8" idx="1"/>
          </p:cNvCxnSpPr>
          <p:nvPr/>
        </p:nvCxnSpPr>
        <p:spPr>
          <a:xfrm>
            <a:off x="1492095" y="2211710"/>
            <a:ext cx="34360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20" idx="3"/>
            <a:endCxn id="22" idx="1"/>
          </p:cNvCxnSpPr>
          <p:nvPr/>
        </p:nvCxnSpPr>
        <p:spPr>
          <a:xfrm>
            <a:off x="2829464" y="2901847"/>
            <a:ext cx="374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21" idx="3"/>
            <a:endCxn id="11" idx="1"/>
          </p:cNvCxnSpPr>
          <p:nvPr/>
        </p:nvCxnSpPr>
        <p:spPr>
          <a:xfrm flipV="1">
            <a:off x="5037831" y="2214745"/>
            <a:ext cx="398265" cy="27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9" idx="3"/>
            <a:endCxn id="10" idx="1"/>
          </p:cNvCxnSpPr>
          <p:nvPr/>
        </p:nvCxnSpPr>
        <p:spPr>
          <a:xfrm>
            <a:off x="5037830" y="2901847"/>
            <a:ext cx="4004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13" idx="3"/>
            <a:endCxn id="14" idx="1"/>
          </p:cNvCxnSpPr>
          <p:nvPr/>
        </p:nvCxnSpPr>
        <p:spPr>
          <a:xfrm flipV="1">
            <a:off x="7505272" y="2211710"/>
            <a:ext cx="411843" cy="30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9988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Grafické znázornění věty jednoduché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Náš soused staví od pátku na dvoře novou kůlnu.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5" name="Obdélník 4"/>
          <p:cNvSpPr/>
          <p:nvPr/>
        </p:nvSpPr>
        <p:spPr>
          <a:xfrm>
            <a:off x="981313" y="3003798"/>
            <a:ext cx="506870" cy="369332"/>
          </a:xfrm>
          <a:prstGeom prst="rect">
            <a:avLst/>
          </a:prstGeom>
          <a:solidFill>
            <a:schemeClr val="tx2">
              <a:lumMod val="60000"/>
              <a:lumOff val="40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náš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835696" y="2396376"/>
            <a:ext cx="993768" cy="369332"/>
          </a:xfrm>
          <a:prstGeom prst="rect">
            <a:avLst/>
          </a:prstGeom>
          <a:gradFill flip="none" rotWithShape="1">
            <a:gsLst>
              <a:gs pos="45000">
                <a:schemeClr val="tx2">
                  <a:lumMod val="45000"/>
                  <a:lumOff val="55000"/>
                  <a:alpha val="59000"/>
                </a:schemeClr>
              </a:gs>
              <a:gs pos="50000">
                <a:schemeClr val="bg1"/>
              </a:gs>
              <a:gs pos="56000">
                <a:srgbClr val="FF0000">
                  <a:alpha val="51000"/>
                </a:srgbClr>
              </a:gs>
            </a:gsLst>
            <a:lin ang="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soused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67476" y="2396376"/>
            <a:ext cx="609847" cy="369332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staví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139952" y="3003798"/>
            <a:ext cx="1042017" cy="369332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 </a:t>
            </a:r>
            <a:r>
              <a:rPr lang="cs-CZ" dirty="0">
                <a:solidFill>
                  <a:schemeClr val="tx1"/>
                </a:solidFill>
              </a:rPr>
              <a:t>pátku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36096" y="3003798"/>
            <a:ext cx="1035540" cy="369332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 dvoře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32240" y="3613643"/>
            <a:ext cx="773032" cy="369332"/>
          </a:xfrm>
          <a:prstGeom prst="rect">
            <a:avLst/>
          </a:prstGeom>
          <a:solidFill>
            <a:srgbClr val="0BBE02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novou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740352" y="2979756"/>
            <a:ext cx="707245" cy="369332"/>
          </a:xfrm>
          <a:prstGeom prst="rect">
            <a:avLst/>
          </a:prstGeom>
          <a:gradFill>
            <a:gsLst>
              <a:gs pos="45000">
                <a:srgbClr val="0BBE02">
                  <a:alpha val="50000"/>
                </a:srgbClr>
              </a:gs>
              <a:gs pos="50000">
                <a:schemeClr val="bg1"/>
              </a:gs>
              <a:gs pos="56000">
                <a:srgbClr val="FF0000">
                  <a:alpha val="51000"/>
                </a:srgbClr>
              </a:gs>
            </a:gsLst>
            <a:lin ang="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kůlnu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128443" y="3411408"/>
            <a:ext cx="532517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Kdy</a:t>
            </a:r>
            <a:r>
              <a:rPr lang="cs-CZ" sz="1200" dirty="0" smtClean="0">
                <a:solidFill>
                  <a:schemeClr val="tx1"/>
                </a:solidFill>
              </a:rPr>
              <a:t>?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77863" y="3411408"/>
            <a:ext cx="684076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Jaký</a:t>
            </a:r>
            <a:r>
              <a:rPr lang="cs-CZ" sz="1200" dirty="0" smtClean="0">
                <a:solidFill>
                  <a:schemeClr val="tx1"/>
                </a:solidFill>
              </a:rPr>
              <a:t>?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283308" y="2070729"/>
            <a:ext cx="692652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err="1" smtClean="0">
                <a:solidFill>
                  <a:schemeClr val="tx1"/>
                </a:solidFill>
              </a:rPr>
              <a:t>Př</a:t>
            </a:r>
            <a:r>
              <a:rPr lang="cs-CZ" sz="1200" b="1" dirty="0" smtClean="0">
                <a:solidFill>
                  <a:schemeClr val="tx1"/>
                </a:solidFill>
              </a:rPr>
              <a:t>-slov.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587191" y="2071886"/>
            <a:ext cx="562438" cy="279648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Kdo?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732240" y="4039423"/>
            <a:ext cx="708229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Jakou</a:t>
            </a:r>
            <a:r>
              <a:rPr lang="cs-CZ" sz="1200" dirty="0" smtClean="0">
                <a:solidFill>
                  <a:schemeClr val="tx1"/>
                </a:solidFill>
              </a:rPr>
              <a:t>?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436096" y="3411408"/>
            <a:ext cx="576064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Kde?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740352" y="3391206"/>
            <a:ext cx="876711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Koho</a:t>
            </a:r>
            <a:r>
              <a:rPr lang="cs-CZ" sz="1200" dirty="0" smtClean="0">
                <a:solidFill>
                  <a:schemeClr val="tx1"/>
                </a:solidFill>
              </a:rPr>
              <a:t>, </a:t>
            </a:r>
            <a:r>
              <a:rPr lang="cs-CZ" sz="1200" b="1" dirty="0" smtClean="0">
                <a:solidFill>
                  <a:schemeClr val="tx1"/>
                </a:solidFill>
              </a:rPr>
              <a:t>co</a:t>
            </a:r>
            <a:r>
              <a:rPr lang="cs-CZ" sz="1200" dirty="0" smtClean="0">
                <a:solidFill>
                  <a:schemeClr val="tx1"/>
                </a:solidFill>
              </a:rPr>
              <a:t>?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203965" y="2070729"/>
            <a:ext cx="562438" cy="279648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Po</a:t>
            </a:r>
            <a:endParaRPr lang="en-GB" sz="1200" b="1" dirty="0">
              <a:solidFill>
                <a:schemeClr val="tx1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826509" y="2581042"/>
            <a:ext cx="4380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829464" y="2499742"/>
            <a:ext cx="4380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1488183" y="2765708"/>
            <a:ext cx="347513" cy="2380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9" idx="2"/>
          </p:cNvCxnSpPr>
          <p:nvPr/>
        </p:nvCxnSpPr>
        <p:spPr>
          <a:xfrm>
            <a:off x="3572400" y="2765708"/>
            <a:ext cx="567552" cy="2380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9" idx="2"/>
          </p:cNvCxnSpPr>
          <p:nvPr/>
        </p:nvCxnSpPr>
        <p:spPr>
          <a:xfrm>
            <a:off x="3572400" y="2765708"/>
            <a:ext cx="1863696" cy="214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stCxn id="9" idx="2"/>
          </p:cNvCxnSpPr>
          <p:nvPr/>
        </p:nvCxnSpPr>
        <p:spPr>
          <a:xfrm>
            <a:off x="3572400" y="2765708"/>
            <a:ext cx="4167952" cy="214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7505272" y="3349088"/>
            <a:ext cx="235080" cy="2645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9510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Zkuste sami graficky znázornit větu: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 pátek přišly na školní ples i holky z naší třídy.</a:t>
            </a:r>
            <a:endParaRPr lang="en-GB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en-GB"/>
          </a:p>
        </p:txBody>
      </p:sp>
      <p:sp>
        <p:nvSpPr>
          <p:cNvPr id="5" name="Obdélník 4"/>
          <p:cNvSpPr/>
          <p:nvPr/>
        </p:nvSpPr>
        <p:spPr>
          <a:xfrm>
            <a:off x="467544" y="1945311"/>
            <a:ext cx="936104" cy="360040"/>
          </a:xfrm>
          <a:prstGeom prst="rect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 pátek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91680" y="1945311"/>
            <a:ext cx="936104" cy="360040"/>
          </a:xfrm>
          <a:prstGeom prst="rect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přišly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43808" y="1955585"/>
            <a:ext cx="936104" cy="360040"/>
          </a:xfrm>
          <a:prstGeom prst="rect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školní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590773" y="1955585"/>
            <a:ext cx="936104" cy="360040"/>
          </a:xfrm>
          <a:prstGeom prst="rect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ze třídy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067944" y="1955585"/>
            <a:ext cx="936104" cy="360040"/>
          </a:xfrm>
          <a:prstGeom prst="rect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 ples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44208" y="1955585"/>
            <a:ext cx="936104" cy="360040"/>
          </a:xfrm>
          <a:prstGeom prst="rect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naší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92080" y="1955585"/>
            <a:ext cx="936104" cy="360040"/>
          </a:xfrm>
          <a:prstGeom prst="rect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holky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77863" y="3867894"/>
            <a:ext cx="569801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Jaký</a:t>
            </a:r>
            <a:r>
              <a:rPr lang="cs-CZ" sz="1200" dirty="0" smtClean="0">
                <a:solidFill>
                  <a:schemeClr val="tx1"/>
                </a:solidFill>
              </a:rPr>
              <a:t>?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961411" y="3867894"/>
            <a:ext cx="562438" cy="279648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Kdo?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842119" y="3859510"/>
            <a:ext cx="532517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Kdy</a:t>
            </a:r>
            <a:r>
              <a:rPr lang="cs-CZ" sz="1200" dirty="0" smtClean="0">
                <a:solidFill>
                  <a:schemeClr val="tx1"/>
                </a:solidFill>
              </a:rPr>
              <a:t>?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448977" y="3859510"/>
            <a:ext cx="576064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Jaké</a:t>
            </a:r>
            <a:r>
              <a:rPr lang="cs-CZ" sz="1200" dirty="0" smtClean="0">
                <a:solidFill>
                  <a:schemeClr val="tx1"/>
                </a:solidFill>
              </a:rPr>
              <a:t>?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635896" y="3859510"/>
            <a:ext cx="576064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Jaké</a:t>
            </a:r>
            <a:r>
              <a:rPr lang="cs-CZ" sz="1200" dirty="0" smtClean="0">
                <a:solidFill>
                  <a:schemeClr val="tx1"/>
                </a:solidFill>
              </a:rPr>
              <a:t>?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324147" y="3859510"/>
            <a:ext cx="390126" cy="279648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Po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926935" y="3859510"/>
            <a:ext cx="735786" cy="279648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err="1" smtClean="0">
                <a:solidFill>
                  <a:schemeClr val="tx1"/>
                </a:solidFill>
              </a:rPr>
              <a:t>Př</a:t>
            </a:r>
            <a:r>
              <a:rPr lang="cs-CZ" sz="1200" b="1" dirty="0" smtClean="0">
                <a:solidFill>
                  <a:schemeClr val="tx1"/>
                </a:solidFill>
              </a:rPr>
              <a:t>-slov.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892359" y="3851126"/>
            <a:ext cx="604525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Kam</a:t>
            </a:r>
            <a:r>
              <a:rPr lang="cs-CZ" sz="1200" dirty="0" smtClean="0">
                <a:solidFill>
                  <a:schemeClr val="tx1"/>
                </a:solidFill>
              </a:rPr>
              <a:t>?</a:t>
            </a:r>
            <a:endParaRPr lang="en-GB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874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Řešení úkolu: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 pátek přišly na školní ples i holky z naší třídy.</a:t>
            </a:r>
            <a:endParaRPr lang="en-GB" sz="2400" dirty="0"/>
          </a:p>
        </p:txBody>
      </p:sp>
      <p:sp>
        <p:nvSpPr>
          <p:cNvPr id="5" name="Obdélník 4"/>
          <p:cNvSpPr/>
          <p:nvPr/>
        </p:nvSpPr>
        <p:spPr>
          <a:xfrm>
            <a:off x="467544" y="2715766"/>
            <a:ext cx="936104" cy="360040"/>
          </a:xfrm>
          <a:prstGeom prst="rect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 pátek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91680" y="2125331"/>
            <a:ext cx="936104" cy="360040"/>
          </a:xfrm>
          <a:prstGeom prst="rect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přišly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43808" y="3363838"/>
            <a:ext cx="936104" cy="360040"/>
          </a:xfrm>
          <a:prstGeom prst="rect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školní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594596" y="2715766"/>
            <a:ext cx="936104" cy="360040"/>
          </a:xfrm>
          <a:prstGeom prst="rect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ze třídy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088937" y="2715766"/>
            <a:ext cx="936104" cy="360040"/>
          </a:xfrm>
          <a:prstGeom prst="rect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 ples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44208" y="3363838"/>
            <a:ext cx="936104" cy="360040"/>
          </a:xfrm>
          <a:prstGeom prst="rect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naší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93947" y="2125331"/>
            <a:ext cx="936104" cy="360040"/>
          </a:xfrm>
          <a:prstGeom prst="rect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holky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846292" y="3029246"/>
            <a:ext cx="569801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Jaký</a:t>
            </a:r>
            <a:r>
              <a:rPr lang="cs-CZ" sz="1200" dirty="0" smtClean="0">
                <a:solidFill>
                  <a:schemeClr val="tx1"/>
                </a:solidFill>
              </a:rPr>
              <a:t>?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149168" y="1799123"/>
            <a:ext cx="562438" cy="279648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Kdo?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2341853"/>
            <a:ext cx="532517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Kdy</a:t>
            </a:r>
            <a:r>
              <a:rPr lang="cs-CZ" sz="1200" dirty="0" smtClean="0">
                <a:solidFill>
                  <a:schemeClr val="tx1"/>
                </a:solidFill>
              </a:rPr>
              <a:t>?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595040" y="2370786"/>
            <a:ext cx="576064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Jaké</a:t>
            </a:r>
            <a:r>
              <a:rPr lang="cs-CZ" sz="1200" dirty="0" smtClean="0">
                <a:solidFill>
                  <a:schemeClr val="tx1"/>
                </a:solidFill>
              </a:rPr>
              <a:t>?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444208" y="3029246"/>
            <a:ext cx="576064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Jaké</a:t>
            </a:r>
            <a:r>
              <a:rPr lang="cs-CZ" sz="1200" dirty="0" smtClean="0">
                <a:solidFill>
                  <a:schemeClr val="tx1"/>
                </a:solidFill>
              </a:rPr>
              <a:t>?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839925" y="1799123"/>
            <a:ext cx="390126" cy="279648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Po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916604" y="1799123"/>
            <a:ext cx="735786" cy="279648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err="1" smtClean="0">
                <a:solidFill>
                  <a:schemeClr val="tx1"/>
                </a:solidFill>
              </a:rPr>
              <a:t>Př</a:t>
            </a:r>
            <a:r>
              <a:rPr lang="cs-CZ" sz="1200" b="1" dirty="0" smtClean="0">
                <a:solidFill>
                  <a:schemeClr val="tx1"/>
                </a:solidFill>
              </a:rPr>
              <a:t>-slov.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088937" y="2371170"/>
            <a:ext cx="604525" cy="28803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Kam</a:t>
            </a:r>
            <a:r>
              <a:rPr lang="cs-CZ" sz="1200" dirty="0" smtClean="0">
                <a:solidFill>
                  <a:schemeClr val="tx1"/>
                </a:solidFill>
              </a:rPr>
              <a:t>?</a:t>
            </a:r>
            <a:endParaRPr lang="en-GB" sz="1200" dirty="0">
              <a:solidFill>
                <a:schemeClr val="tx1"/>
              </a:solidFill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2627784" y="2211710"/>
            <a:ext cx="26661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6" idx="3"/>
            <a:endCxn id="11" idx="1"/>
          </p:cNvCxnSpPr>
          <p:nvPr/>
        </p:nvCxnSpPr>
        <p:spPr>
          <a:xfrm>
            <a:off x="2627784" y="2305351"/>
            <a:ext cx="26661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1403648" y="2485371"/>
            <a:ext cx="288032" cy="2303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627784" y="2485371"/>
            <a:ext cx="1461153" cy="2303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3779912" y="3075806"/>
            <a:ext cx="309025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230051" y="2485371"/>
            <a:ext cx="1364545" cy="2303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7380312" y="3075806"/>
            <a:ext cx="21428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125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613</Words>
  <Application>Microsoft Office PowerPoint</Application>
  <PresentationFormat>Předvádění na obrazovce (16:9)</PresentationFormat>
  <Paragraphs>175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boxed_powerpoint_16x9_2012-08</vt:lpstr>
      <vt:lpstr>  Dotkněte se inovací CZ.1.07/1.3.00/51.0024  </vt:lpstr>
      <vt:lpstr>Prezentace aplikace PowerPoint</vt:lpstr>
      <vt:lpstr>Metodický pokyn</vt:lpstr>
      <vt:lpstr>Doplň koncovky (-i/-y/-a):</vt:lpstr>
      <vt:lpstr>Doplň koncovky (-i/-y/-a):</vt:lpstr>
      <vt:lpstr>Pravidlo o shodě přísudku a podmětu:</vt:lpstr>
      <vt:lpstr>Přísudek a podmět – základní větné členy (ZVČ)</vt:lpstr>
      <vt:lpstr>Rozvíjející větné členy (RVČ)</vt:lpstr>
      <vt:lpstr>Skladební dvojice</vt:lpstr>
      <vt:lpstr>Skladební dvojice - řešení</vt:lpstr>
      <vt:lpstr>Grafické znázornění věty jednoduché</vt:lpstr>
      <vt:lpstr>Zkuste sami graficky znázornit větu:</vt:lpstr>
      <vt:lpstr>Řešení úkolu: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2015-05-18T15:06:45Z</dcterms:created>
  <dcterms:modified xsi:type="dcterms:W3CDTF">2015-05-19T11:27:51Z</dcterms:modified>
</cp:coreProperties>
</file>