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84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162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5. 6. 2015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5. 6. 2015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comments" Target="../comments/comment2.xml"/><Relationship Id="rId5" Type="http://schemas.openxmlformats.org/officeDocument/2006/relationships/image" Target="../media/image6.png"/><Relationship Id="rId10" Type="http://schemas.microsoft.com/office/2007/relationships/hdphoto" Target="../media/hdphoto5.wdp"/><Relationship Id="rId4" Type="http://schemas.microsoft.com/office/2007/relationships/hdphoto" Target="../media/hdphoto3.wdp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Obrázková básnička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</a:t>
            </a:r>
            <a:r>
              <a:rPr lang="cs-CZ" smtClean="0"/>
              <a:t>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090254" y="5099431"/>
            <a:ext cx="6255746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39599" y="448836"/>
            <a:ext cx="9382836" cy="5813944"/>
            <a:chOff x="439599" y="448836"/>
            <a:chExt cx="9382836" cy="5813944"/>
          </a:xfrm>
          <a:gradFill>
            <a:gsLst>
              <a:gs pos="0">
                <a:schemeClr val="accent1">
                  <a:lumMod val="20000"/>
                  <a:lumOff val="80000"/>
                  <a:alpha val="56000"/>
                </a:schemeClr>
              </a:gs>
              <a:gs pos="79000">
                <a:schemeClr val="bg1"/>
              </a:gs>
            </a:gsLst>
            <a:lin ang="5400000" scaled="0"/>
          </a:gradFill>
        </p:grpSpPr>
        <p:grpSp>
          <p:nvGrpSpPr>
            <p:cNvPr id="5" name="Skupina 4"/>
            <p:cNvGrpSpPr/>
            <p:nvPr/>
          </p:nvGrpSpPr>
          <p:grpSpPr>
            <a:xfrm>
              <a:off x="439599" y="448836"/>
              <a:ext cx="9382836" cy="5813944"/>
              <a:chOff x="1269242" y="586855"/>
              <a:chExt cx="9382836" cy="5813944"/>
            </a:xfrm>
            <a:grpFill/>
          </p:grpSpPr>
          <p:sp>
            <p:nvSpPr>
              <p:cNvPr id="11" name="Obdélník 10"/>
              <p:cNvSpPr/>
              <p:nvPr/>
            </p:nvSpPr>
            <p:spPr>
              <a:xfrm>
                <a:off x="1269242" y="736979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Obdélník 11"/>
              <p:cNvSpPr/>
              <p:nvPr/>
            </p:nvSpPr>
            <p:spPr>
              <a:xfrm>
                <a:off x="5884460" y="736979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Obdélník 12"/>
              <p:cNvSpPr/>
              <p:nvPr/>
            </p:nvSpPr>
            <p:spPr>
              <a:xfrm>
                <a:off x="1310185" y="720935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Obdélník 13"/>
              <p:cNvSpPr/>
              <p:nvPr/>
            </p:nvSpPr>
            <p:spPr>
              <a:xfrm>
                <a:off x="5925403" y="720935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" name="Obdélník 14"/>
              <p:cNvSpPr/>
              <p:nvPr/>
            </p:nvSpPr>
            <p:spPr>
              <a:xfrm>
                <a:off x="1421642" y="736978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Obdélník 15"/>
              <p:cNvSpPr/>
              <p:nvPr/>
            </p:nvSpPr>
            <p:spPr>
              <a:xfrm>
                <a:off x="6036860" y="736978"/>
                <a:ext cx="4462818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Obdélník 16"/>
              <p:cNvSpPr/>
              <p:nvPr/>
            </p:nvSpPr>
            <p:spPr>
              <a:xfrm>
                <a:off x="1524342" y="736979"/>
                <a:ext cx="4390401" cy="5540991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t"/>
              <a:lstStyle/>
              <a:p>
                <a:pPr algn="ctr"/>
                <a:endParaRPr lang="cs-CZ" dirty="0"/>
              </a:p>
            </p:txBody>
          </p:sp>
          <p:sp>
            <p:nvSpPr>
              <p:cNvPr id="18" name="Obdélník 17"/>
              <p:cNvSpPr/>
              <p:nvPr/>
            </p:nvSpPr>
            <p:spPr>
              <a:xfrm>
                <a:off x="6189260" y="720936"/>
                <a:ext cx="4462818" cy="5540990"/>
              </a:xfrm>
              <a:prstGeom prst="rect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19" name="Ovál 18"/>
              <p:cNvSpPr/>
              <p:nvPr/>
            </p:nvSpPr>
            <p:spPr>
              <a:xfrm>
                <a:off x="5732060" y="586855"/>
                <a:ext cx="671752" cy="5813944"/>
              </a:xfrm>
              <a:prstGeom prst="ellips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" name="TextovéPole 5"/>
            <p:cNvSpPr txBox="1"/>
            <p:nvPr/>
          </p:nvSpPr>
          <p:spPr>
            <a:xfrm>
              <a:off x="698469" y="2194981"/>
              <a:ext cx="4451313" cy="584775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Na bále, poztrácela </a:t>
              </a:r>
              <a:endParaRPr lang="cs-CZ" sz="32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061774" y="3465242"/>
              <a:ext cx="3630267" cy="584775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Její táta, mocný  </a:t>
              </a:r>
              <a:endParaRPr lang="cs-CZ" sz="32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023382" y="5497613"/>
              <a:ext cx="3706464" cy="584775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Honzíka si zavolal.</a:t>
              </a:r>
              <a:endParaRPr lang="cs-CZ" sz="32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907360" y="2652553"/>
              <a:ext cx="3445927" cy="584775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 </a:t>
              </a:r>
              <a:r>
                <a:rPr lang="cs-CZ" sz="3200" dirty="0" smtClean="0"/>
                <a:t>máš na </a:t>
              </a:r>
              <a:r>
                <a:rPr lang="cs-CZ" sz="3200" dirty="0" smtClean="0"/>
                <a:t>mále,</a:t>
              </a:r>
              <a:endParaRPr lang="cs-CZ" sz="3200" dirty="0" smtClean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033286" y="3853967"/>
              <a:ext cx="2847254" cy="584775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dirty="0"/>
                <a:t>p</a:t>
              </a:r>
              <a:r>
                <a:rPr lang="cs-CZ" sz="3200" dirty="0" smtClean="0"/>
                <a:t>řines nám ty</a:t>
              </a:r>
              <a:endParaRPr lang="cs-CZ" sz="3200" dirty="0"/>
            </a:p>
          </p:txBody>
        </p:sp>
      </p:grpSp>
      <p:sp>
        <p:nvSpPr>
          <p:cNvPr id="2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36020" r="73897">
                        <a14:backgroundMark x1="51409" y1="75697" x2="61455" y2="76242"/>
                        <a14:backgroundMark x1="99182" y1="27636" x2="99182" y2="2763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85" t="13150" r="21369" b="21796"/>
          <a:stretch/>
        </p:blipFill>
        <p:spPr>
          <a:xfrm>
            <a:off x="2248040" y="876352"/>
            <a:ext cx="1244906" cy="1282890"/>
          </a:xfrm>
          <a:prstGeom prst="rect">
            <a:avLst/>
          </a:prstGeom>
        </p:spPr>
      </p:pic>
      <p:grpSp>
        <p:nvGrpSpPr>
          <p:cNvPr id="22" name="Skupina 21"/>
          <p:cNvGrpSpPr/>
          <p:nvPr/>
        </p:nvGrpSpPr>
        <p:grpSpPr>
          <a:xfrm>
            <a:off x="7144130" y="4773734"/>
            <a:ext cx="685570" cy="478735"/>
            <a:chOff x="3587207" y="1180029"/>
            <a:chExt cx="1298692" cy="808821"/>
          </a:xfrm>
        </p:grpSpPr>
        <p:sp>
          <p:nvSpPr>
            <p:cNvPr id="23" name="Ovál 22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vál 29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879" b="72727" l="35773" r="6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8" t="23886" r="34351" b="28342"/>
          <a:stretch/>
        </p:blipFill>
        <p:spPr>
          <a:xfrm>
            <a:off x="2214275" y="4006296"/>
            <a:ext cx="978433" cy="1219306"/>
          </a:xfrm>
          <a:prstGeom prst="rect">
            <a:avLst/>
          </a:prstGeom>
        </p:spPr>
      </p:pic>
      <p:grpSp>
        <p:nvGrpSpPr>
          <p:cNvPr id="33" name="Skupina 32"/>
          <p:cNvGrpSpPr/>
          <p:nvPr/>
        </p:nvGrpSpPr>
        <p:grpSpPr>
          <a:xfrm>
            <a:off x="2408745" y="2929880"/>
            <a:ext cx="685570" cy="478735"/>
            <a:chOff x="3587207" y="1180029"/>
            <a:chExt cx="1298692" cy="808821"/>
          </a:xfrm>
        </p:grpSpPr>
        <p:sp>
          <p:nvSpPr>
            <p:cNvPr id="34" name="Ovál 33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vál 36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vál 38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vál 39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vál 40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780" b="94105" l="16805" r="72061">
                        <a14:backgroundMark x1="26863" y1="18791" x2="26863" y2="18791"/>
                        <a14:backgroundMark x1="31871" y1="15402" x2="31871" y2="15402"/>
                        <a14:backgroundMark x1="26738" y1="76271" x2="26738" y2="76271"/>
                        <a14:backgroundMark x1="37459" y1="84230" x2="37459" y2="84230"/>
                        <a14:backgroundMark x1="64735" y1="85925" x2="64735" y2="85925"/>
                        <a14:backgroundMark x1="64197" y1="18497" x2="64197" y2="18497"/>
                        <a14:backgroundMark x1="94578" y1="38541" x2="94578" y2="385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89" t="27817" r="60188" b="34345"/>
          <a:stretch/>
        </p:blipFill>
        <p:spPr>
          <a:xfrm rot="5400000">
            <a:off x="7009484" y="1200873"/>
            <a:ext cx="1078710" cy="1041081"/>
          </a:xfrm>
          <a:prstGeom prst="rect">
            <a:avLst/>
          </a:prstGeom>
        </p:spPr>
      </p:pic>
      <p:sp>
        <p:nvSpPr>
          <p:cNvPr id="44" name="Zaoblený obdélník 43"/>
          <p:cNvSpPr/>
          <p:nvPr/>
        </p:nvSpPr>
        <p:spPr>
          <a:xfrm>
            <a:off x="10210800" y="582917"/>
            <a:ext cx="1981200" cy="555703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5" name="Obrázek 4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36020" r="73897">
                        <a14:backgroundMark x1="51409" y1="75697" x2="61455" y2="76242"/>
                        <a14:backgroundMark x1="99182" y1="27636" x2="99182" y2="2763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85" t="13150" r="21369" b="21796"/>
          <a:stretch/>
        </p:blipFill>
        <p:spPr>
          <a:xfrm>
            <a:off x="10547394" y="2237974"/>
            <a:ext cx="1244906" cy="1282890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879" b="72727" l="35773" r="6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8" t="23886" r="34351" b="28342"/>
          <a:stretch/>
        </p:blipFill>
        <p:spPr>
          <a:xfrm>
            <a:off x="10675349" y="3772569"/>
            <a:ext cx="978433" cy="1219306"/>
          </a:xfrm>
          <a:prstGeom prst="rect">
            <a:avLst/>
          </a:prstGeom>
        </p:spPr>
      </p:pic>
      <p:grpSp>
        <p:nvGrpSpPr>
          <p:cNvPr id="47" name="Skupina 46"/>
          <p:cNvGrpSpPr/>
          <p:nvPr/>
        </p:nvGrpSpPr>
        <p:grpSpPr>
          <a:xfrm>
            <a:off x="10827727" y="5346758"/>
            <a:ext cx="685570" cy="478735"/>
            <a:chOff x="3587207" y="1180029"/>
            <a:chExt cx="1298692" cy="808821"/>
          </a:xfrm>
        </p:grpSpPr>
        <p:sp>
          <p:nvSpPr>
            <p:cNvPr id="48" name="Ovál 47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Ovál 48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Ovál 51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52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vál 53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57" name="Obrázek 5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780" b="94105" l="16805" r="72061">
                        <a14:backgroundMark x1="26863" y1="18791" x2="26863" y2="18791"/>
                        <a14:backgroundMark x1="31871" y1="15402" x2="31871" y2="15402"/>
                        <a14:backgroundMark x1="26738" y1="76271" x2="26738" y2="76271"/>
                        <a14:backgroundMark x1="37459" y1="84230" x2="37459" y2="84230"/>
                        <a14:backgroundMark x1="64735" y1="85925" x2="64735" y2="85925"/>
                        <a14:backgroundMark x1="64197" y1="18497" x2="64197" y2="18497"/>
                        <a14:backgroundMark x1="94578" y1="38541" x2="94578" y2="385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89" t="27817" r="60188" b="34345"/>
          <a:stretch/>
        </p:blipFill>
        <p:spPr>
          <a:xfrm rot="5400000">
            <a:off x="10540151" y="768891"/>
            <a:ext cx="1078710" cy="1041081"/>
          </a:xfrm>
          <a:prstGeom prst="rect">
            <a:avLst/>
          </a:prstGeom>
        </p:spPr>
      </p:pic>
      <p:grpSp>
        <p:nvGrpSpPr>
          <p:cNvPr id="58" name="Skupina 57"/>
          <p:cNvGrpSpPr/>
          <p:nvPr/>
        </p:nvGrpSpPr>
        <p:grpSpPr>
          <a:xfrm>
            <a:off x="10838442" y="5355269"/>
            <a:ext cx="685570" cy="478735"/>
            <a:chOff x="3587207" y="1180029"/>
            <a:chExt cx="1298692" cy="808821"/>
          </a:xfrm>
        </p:grpSpPr>
        <p:sp>
          <p:nvSpPr>
            <p:cNvPr id="59" name="Ovál 58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Ovál 59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Ovál 60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vál 62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Ovál 63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vál 64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vál 65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vál 66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8" name="Ovál 67"/>
          <p:cNvSpPr/>
          <p:nvPr/>
        </p:nvSpPr>
        <p:spPr>
          <a:xfrm>
            <a:off x="2574888" y="1343512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/>
          <p:cNvSpPr/>
          <p:nvPr/>
        </p:nvSpPr>
        <p:spPr>
          <a:xfrm>
            <a:off x="2482039" y="4356456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/>
          <p:cNvSpPr/>
          <p:nvPr/>
        </p:nvSpPr>
        <p:spPr>
          <a:xfrm>
            <a:off x="2505587" y="2974982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/>
          <p:cNvSpPr/>
          <p:nvPr/>
        </p:nvSpPr>
        <p:spPr>
          <a:xfrm>
            <a:off x="7270266" y="1578450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vál 71"/>
          <p:cNvSpPr/>
          <p:nvPr/>
        </p:nvSpPr>
        <p:spPr>
          <a:xfrm>
            <a:off x="7214015" y="4773734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2" name="Obdélník 1"/>
          <p:cNvSpPr/>
          <p:nvPr/>
        </p:nvSpPr>
        <p:spPr>
          <a:xfrm>
            <a:off x="3090254" y="5099431"/>
            <a:ext cx="6255746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8" name="Skupina 77"/>
          <p:cNvGrpSpPr/>
          <p:nvPr/>
        </p:nvGrpSpPr>
        <p:grpSpPr>
          <a:xfrm>
            <a:off x="439599" y="448836"/>
            <a:ext cx="9382836" cy="5813944"/>
            <a:chOff x="439599" y="448836"/>
            <a:chExt cx="9382836" cy="5813944"/>
          </a:xfrm>
        </p:grpSpPr>
        <p:grpSp>
          <p:nvGrpSpPr>
            <p:cNvPr id="4" name="Skupina 3"/>
            <p:cNvGrpSpPr/>
            <p:nvPr/>
          </p:nvGrpSpPr>
          <p:grpSpPr>
            <a:xfrm>
              <a:off x="439599" y="448836"/>
              <a:ext cx="9382836" cy="5813944"/>
              <a:chOff x="439599" y="448836"/>
              <a:chExt cx="9382836" cy="5813944"/>
            </a:xfrm>
            <a:gradFill>
              <a:gsLst>
                <a:gs pos="0">
                  <a:schemeClr val="accent1">
                    <a:lumMod val="20000"/>
                    <a:lumOff val="80000"/>
                    <a:alpha val="56000"/>
                  </a:schemeClr>
                </a:gs>
                <a:gs pos="79000">
                  <a:schemeClr val="bg1"/>
                </a:gs>
              </a:gsLst>
              <a:lin ang="5400000" scaled="0"/>
            </a:gradFill>
          </p:grpSpPr>
          <p:grpSp>
            <p:nvGrpSpPr>
              <p:cNvPr id="5" name="Skupina 4"/>
              <p:cNvGrpSpPr/>
              <p:nvPr/>
            </p:nvGrpSpPr>
            <p:grpSpPr>
              <a:xfrm>
                <a:off x="439599" y="448836"/>
                <a:ext cx="9382836" cy="5813944"/>
                <a:chOff x="1269242" y="586855"/>
                <a:chExt cx="9382836" cy="5813944"/>
              </a:xfrm>
              <a:grpFill/>
            </p:grpSpPr>
            <p:sp>
              <p:nvSpPr>
                <p:cNvPr id="11" name="Obdélník 10"/>
                <p:cNvSpPr/>
                <p:nvPr/>
              </p:nvSpPr>
              <p:spPr>
                <a:xfrm>
                  <a:off x="1269242" y="736979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" name="Obdélník 11"/>
                <p:cNvSpPr/>
                <p:nvPr/>
              </p:nvSpPr>
              <p:spPr>
                <a:xfrm>
                  <a:off x="5884460" y="736979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1310185" y="720935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" name="Obdélník 13"/>
                <p:cNvSpPr/>
                <p:nvPr/>
              </p:nvSpPr>
              <p:spPr>
                <a:xfrm>
                  <a:off x="5925403" y="720935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" name="Obdélník 14"/>
                <p:cNvSpPr/>
                <p:nvPr/>
              </p:nvSpPr>
              <p:spPr>
                <a:xfrm>
                  <a:off x="1421642" y="736978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" name="Obdélník 15"/>
                <p:cNvSpPr/>
                <p:nvPr/>
              </p:nvSpPr>
              <p:spPr>
                <a:xfrm>
                  <a:off x="6036860" y="736978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" name="Obdélník 16"/>
                <p:cNvSpPr/>
                <p:nvPr/>
              </p:nvSpPr>
              <p:spPr>
                <a:xfrm>
                  <a:off x="1524342" y="736979"/>
                  <a:ext cx="4462818" cy="5540991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t"/>
                <a:lstStyle/>
                <a:p>
                  <a:pPr algn="ctr"/>
                  <a:endParaRPr lang="cs-CZ" dirty="0"/>
                </a:p>
              </p:txBody>
            </p:sp>
            <p:sp>
              <p:nvSpPr>
                <p:cNvPr id="18" name="Obdélník 17"/>
                <p:cNvSpPr/>
                <p:nvPr/>
              </p:nvSpPr>
              <p:spPr>
                <a:xfrm>
                  <a:off x="6189260" y="720936"/>
                  <a:ext cx="4462818" cy="5540990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 dirty="0"/>
                </a:p>
              </p:txBody>
            </p:sp>
            <p:sp>
              <p:nvSpPr>
                <p:cNvPr id="19" name="Ovál 18"/>
                <p:cNvSpPr/>
                <p:nvPr/>
              </p:nvSpPr>
              <p:spPr>
                <a:xfrm>
                  <a:off x="5732060" y="586855"/>
                  <a:ext cx="671752" cy="5813944"/>
                </a:xfrm>
                <a:prstGeom prst="ellipse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6" name="TextovéPole 5"/>
              <p:cNvSpPr txBox="1"/>
              <p:nvPr/>
            </p:nvSpPr>
            <p:spPr>
              <a:xfrm>
                <a:off x="698469" y="2194981"/>
                <a:ext cx="4451313" cy="584775"/>
              </a:xfrm>
              <a:prstGeom prst="rect">
                <a:avLst/>
              </a:prstGeom>
              <a:grp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3200" dirty="0"/>
                  <a:t>b</a:t>
                </a:r>
                <a:r>
                  <a:rPr lang="cs-CZ" sz="3200" dirty="0" smtClean="0"/>
                  <a:t>ěžel za</a:t>
                </a:r>
                <a:r>
                  <a:rPr lang="cs-CZ" sz="3200" dirty="0" smtClean="0"/>
                  <a:t> </a:t>
                </a:r>
                <a:endParaRPr lang="cs-CZ" sz="3200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061480" y="3774355"/>
                <a:ext cx="3630267" cy="584775"/>
              </a:xfrm>
              <a:prstGeom prst="rect">
                <a:avLst/>
              </a:prstGeom>
              <a:grp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3200" dirty="0"/>
                  <a:t>n</a:t>
                </a:r>
                <a:r>
                  <a:rPr lang="cs-CZ" sz="3200" dirty="0" smtClean="0"/>
                  <a:t>akopal tam</a:t>
                </a:r>
                <a:r>
                  <a:rPr lang="cs-CZ" sz="3200" dirty="0" smtClean="0"/>
                  <a:t>  </a:t>
                </a:r>
                <a:endParaRPr lang="cs-CZ" sz="3200" dirty="0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5803546" y="969259"/>
                <a:ext cx="3445927" cy="584775"/>
              </a:xfrm>
              <a:prstGeom prst="rect">
                <a:avLst/>
              </a:prstGeom>
              <a:grp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 Vysypal je před</a:t>
                </a:r>
                <a:endParaRPr lang="cs-CZ" sz="3200" dirty="0" smtClean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6266771" y="2747954"/>
                <a:ext cx="2550698" cy="584775"/>
              </a:xfrm>
              <a:prstGeom prst="rect">
                <a:avLst/>
              </a:prstGeom>
              <a:grpFill/>
              <a:ln w="38100"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Tady máš ty</a:t>
                </a:r>
                <a:endParaRPr lang="cs-CZ" sz="3200" dirty="0"/>
              </a:p>
            </p:txBody>
          </p:sp>
        </p:grpSp>
        <p:sp>
          <p:nvSpPr>
            <p:cNvPr id="76" name="TextovéPole 75"/>
            <p:cNvSpPr txBox="1"/>
            <p:nvPr/>
          </p:nvSpPr>
          <p:spPr>
            <a:xfrm>
              <a:off x="5651023" y="4065327"/>
              <a:ext cx="41629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Větší už tam neměli, </a:t>
              </a:r>
              <a:endParaRPr lang="cs-CZ" sz="3200" dirty="0"/>
            </a:p>
          </p:txBody>
        </p:sp>
        <p:sp>
          <p:nvSpPr>
            <p:cNvPr id="77" name="TextovéPole 76"/>
            <p:cNvSpPr txBox="1"/>
            <p:nvPr/>
          </p:nvSpPr>
          <p:spPr>
            <a:xfrm>
              <a:off x="5548844" y="4710872"/>
              <a:ext cx="416297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dirty="0" smtClean="0"/>
                <a:t>ty </a:t>
              </a:r>
              <a:r>
                <a:rPr lang="cs-CZ" sz="3200" dirty="0" smtClean="0"/>
                <a:t>jsme snědli </a:t>
              </a:r>
              <a:r>
                <a:rPr lang="cs-CZ" sz="3200" dirty="0" smtClean="0"/>
                <a:t>v </a:t>
              </a:r>
              <a:r>
                <a:rPr lang="cs-CZ" sz="3200" dirty="0" smtClean="0"/>
                <a:t>neděli</a:t>
              </a:r>
              <a:r>
                <a:rPr lang="cs-CZ" sz="3200" dirty="0" smtClean="0"/>
                <a:t>.</a:t>
              </a:r>
              <a:endParaRPr lang="cs-CZ" sz="3200" dirty="0"/>
            </a:p>
          </p:txBody>
        </p:sp>
      </p:grpSp>
      <p:sp>
        <p:nvSpPr>
          <p:cNvPr id="2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7095841" y="3382171"/>
            <a:ext cx="685570" cy="478735"/>
            <a:chOff x="3587207" y="1180029"/>
            <a:chExt cx="1298692" cy="808821"/>
          </a:xfrm>
        </p:grpSpPr>
        <p:sp>
          <p:nvSpPr>
            <p:cNvPr id="23" name="Ovál 22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vál 29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3" name="Obrázek 4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780" b="94105" l="16805" r="72061">
                        <a14:backgroundMark x1="26863" y1="18791" x2="26863" y2="18791"/>
                        <a14:backgroundMark x1="31871" y1="15402" x2="31871" y2="15402"/>
                        <a14:backgroundMark x1="26738" y1="76271" x2="26738" y2="76271"/>
                        <a14:backgroundMark x1="37459" y1="84230" x2="37459" y2="84230"/>
                        <a14:backgroundMark x1="64735" y1="85925" x2="64735" y2="85925"/>
                        <a14:backgroundMark x1="64197" y1="18497" x2="64197" y2="18497"/>
                        <a14:backgroundMark x1="94578" y1="38541" x2="94578" y2="385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89" t="27817" r="60188" b="34345"/>
          <a:stretch/>
        </p:blipFill>
        <p:spPr>
          <a:xfrm rot="5400000">
            <a:off x="2181772" y="1058556"/>
            <a:ext cx="1078710" cy="1041081"/>
          </a:xfrm>
          <a:prstGeom prst="rect">
            <a:avLst/>
          </a:prstGeom>
        </p:spPr>
      </p:pic>
      <p:sp>
        <p:nvSpPr>
          <p:cNvPr id="44" name="Zaoblený obdélník 43"/>
          <p:cNvSpPr/>
          <p:nvPr/>
        </p:nvSpPr>
        <p:spPr>
          <a:xfrm>
            <a:off x="10210800" y="582917"/>
            <a:ext cx="1981200" cy="555703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879" b="72727" l="35773" r="6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8" t="23886" r="34351" b="28342"/>
          <a:stretch/>
        </p:blipFill>
        <p:spPr>
          <a:xfrm>
            <a:off x="10798125" y="4934728"/>
            <a:ext cx="978433" cy="1219306"/>
          </a:xfrm>
          <a:prstGeom prst="rect">
            <a:avLst/>
          </a:prstGeom>
        </p:spPr>
      </p:pic>
      <p:grpSp>
        <p:nvGrpSpPr>
          <p:cNvPr id="47" name="Skupina 46"/>
          <p:cNvGrpSpPr/>
          <p:nvPr/>
        </p:nvGrpSpPr>
        <p:grpSpPr>
          <a:xfrm>
            <a:off x="10938621" y="4129465"/>
            <a:ext cx="685570" cy="478735"/>
            <a:chOff x="3587207" y="1180029"/>
            <a:chExt cx="1298692" cy="808821"/>
          </a:xfrm>
        </p:grpSpPr>
        <p:sp>
          <p:nvSpPr>
            <p:cNvPr id="48" name="Ovál 47"/>
            <p:cNvSpPr/>
            <p:nvPr/>
          </p:nvSpPr>
          <p:spPr>
            <a:xfrm>
              <a:off x="4735570" y="1180029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Ovál 48"/>
            <p:cNvSpPr/>
            <p:nvPr/>
          </p:nvSpPr>
          <p:spPr>
            <a:xfrm>
              <a:off x="3655454" y="14652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3807854" y="16176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3960254" y="177004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Ovál 51"/>
            <p:cNvSpPr/>
            <p:nvPr/>
          </p:nvSpPr>
          <p:spPr>
            <a:xfrm>
              <a:off x="4180901" y="183645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52"/>
            <p:cNvSpPr/>
            <p:nvPr/>
          </p:nvSpPr>
          <p:spPr>
            <a:xfrm>
              <a:off x="4397411" y="1768663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vál 53"/>
            <p:cNvSpPr/>
            <p:nvPr/>
          </p:nvSpPr>
          <p:spPr>
            <a:xfrm>
              <a:off x="4559453" y="1598820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4673139" y="13988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3587207" y="1246436"/>
              <a:ext cx="150329" cy="1524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57" name="Obrázek 5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780" b="94105" l="16805" r="72061">
                        <a14:backgroundMark x1="26863" y1="18791" x2="26863" y2="18791"/>
                        <a14:backgroundMark x1="31871" y1="15402" x2="31871" y2="15402"/>
                        <a14:backgroundMark x1="26738" y1="76271" x2="26738" y2="76271"/>
                        <a14:backgroundMark x1="37459" y1="84230" x2="37459" y2="84230"/>
                        <a14:backgroundMark x1="64735" y1="85925" x2="64735" y2="85925"/>
                        <a14:backgroundMark x1="64197" y1="18497" x2="64197" y2="18497"/>
                        <a14:backgroundMark x1="94578" y1="38541" x2="94578" y2="385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89" t="27817" r="60188" b="34345"/>
          <a:stretch/>
        </p:blipFill>
        <p:spPr>
          <a:xfrm rot="5400000">
            <a:off x="10681136" y="2678822"/>
            <a:ext cx="1078710" cy="1041081"/>
          </a:xfrm>
          <a:prstGeom prst="rect">
            <a:avLst/>
          </a:prstGeom>
        </p:spPr>
      </p:pic>
      <p:pic>
        <p:nvPicPr>
          <p:cNvPr id="68" name="Obrázek 6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267" b="70568" l="33525" r="759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23" t="26354" r="18751" b="24519"/>
          <a:stretch/>
        </p:blipFill>
        <p:spPr>
          <a:xfrm>
            <a:off x="2253185" y="2738188"/>
            <a:ext cx="1012030" cy="703219"/>
          </a:xfrm>
          <a:prstGeom prst="rect">
            <a:avLst/>
          </a:prstGeom>
        </p:spPr>
      </p:pic>
      <p:grpSp>
        <p:nvGrpSpPr>
          <p:cNvPr id="74" name="Skupina 73"/>
          <p:cNvGrpSpPr/>
          <p:nvPr/>
        </p:nvGrpSpPr>
        <p:grpSpPr>
          <a:xfrm>
            <a:off x="1808734" y="4563098"/>
            <a:ext cx="2016291" cy="938010"/>
            <a:chOff x="1758073" y="4543118"/>
            <a:chExt cx="2016291" cy="938010"/>
          </a:xfrm>
        </p:grpSpPr>
        <p:pic>
          <p:nvPicPr>
            <p:cNvPr id="69" name="Obrázek 6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40851" b="76358" l="12237" r="862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7" t="36413" r="4512" b="19204"/>
            <a:stretch/>
          </p:blipFill>
          <p:spPr>
            <a:xfrm>
              <a:off x="2006009" y="4543118"/>
              <a:ext cx="1591938" cy="572877"/>
            </a:xfrm>
            <a:prstGeom prst="rect">
              <a:avLst/>
            </a:prstGeom>
          </p:spPr>
        </p:pic>
        <p:grpSp>
          <p:nvGrpSpPr>
            <p:cNvPr id="73" name="Skupina 72"/>
            <p:cNvGrpSpPr/>
            <p:nvPr/>
          </p:nvGrpSpPr>
          <p:grpSpPr>
            <a:xfrm>
              <a:off x="1758073" y="4867723"/>
              <a:ext cx="2016291" cy="613405"/>
              <a:chOff x="2352592" y="4513745"/>
              <a:chExt cx="2016291" cy="613405"/>
            </a:xfrm>
          </p:grpSpPr>
          <p:pic>
            <p:nvPicPr>
              <p:cNvPr id="70" name="Obrázek 69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40851" b="76358" l="12237" r="8623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87" t="36413" r="4512" b="19204"/>
              <a:stretch/>
            </p:blipFill>
            <p:spPr>
              <a:xfrm flipV="1">
                <a:off x="2776945" y="4554273"/>
                <a:ext cx="1591938" cy="572877"/>
              </a:xfrm>
              <a:prstGeom prst="rect">
                <a:avLst/>
              </a:prstGeom>
            </p:spPr>
          </p:pic>
          <p:pic>
            <p:nvPicPr>
              <p:cNvPr id="72" name="Obrázek 71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40851" b="76358" l="12237" r="8623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87" t="36413" r="4512" b="19204"/>
              <a:stretch/>
            </p:blipFill>
            <p:spPr>
              <a:xfrm flipV="1">
                <a:off x="2352592" y="4513745"/>
                <a:ext cx="1591938" cy="572877"/>
              </a:xfrm>
              <a:prstGeom prst="rect">
                <a:avLst/>
              </a:prstGeom>
            </p:spPr>
          </p:pic>
        </p:grpSp>
      </p:grpSp>
      <p:pic>
        <p:nvPicPr>
          <p:cNvPr id="75" name="Obrázek 7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879" b="72727" l="35773" r="6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98" t="23886" r="34351" b="28342"/>
          <a:stretch/>
        </p:blipFill>
        <p:spPr>
          <a:xfrm>
            <a:off x="6891521" y="1518882"/>
            <a:ext cx="978433" cy="1219306"/>
          </a:xfrm>
          <a:prstGeom prst="rect">
            <a:avLst/>
          </a:prstGeom>
        </p:spPr>
      </p:pic>
      <p:pic>
        <p:nvPicPr>
          <p:cNvPr id="79" name="Obrázek 78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267" b="70568" l="33525" r="759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23" t="26354" r="18751" b="24519"/>
          <a:stretch/>
        </p:blipFill>
        <p:spPr>
          <a:xfrm>
            <a:off x="10827727" y="714251"/>
            <a:ext cx="1012030" cy="703219"/>
          </a:xfrm>
          <a:prstGeom prst="rect">
            <a:avLst/>
          </a:prstGeom>
        </p:spPr>
      </p:pic>
      <p:grpSp>
        <p:nvGrpSpPr>
          <p:cNvPr id="80" name="Skupina 79"/>
          <p:cNvGrpSpPr/>
          <p:nvPr/>
        </p:nvGrpSpPr>
        <p:grpSpPr>
          <a:xfrm>
            <a:off x="10142652" y="1588806"/>
            <a:ext cx="2016291" cy="938010"/>
            <a:chOff x="1758073" y="4543118"/>
            <a:chExt cx="2016291" cy="938010"/>
          </a:xfrm>
        </p:grpSpPr>
        <p:pic>
          <p:nvPicPr>
            <p:cNvPr id="81" name="Obrázek 80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40851" b="76358" l="12237" r="862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7" t="36413" r="4512" b="19204"/>
            <a:stretch/>
          </p:blipFill>
          <p:spPr>
            <a:xfrm>
              <a:off x="2006009" y="4543118"/>
              <a:ext cx="1591938" cy="572877"/>
            </a:xfrm>
            <a:prstGeom prst="rect">
              <a:avLst/>
            </a:prstGeom>
          </p:spPr>
        </p:pic>
        <p:grpSp>
          <p:nvGrpSpPr>
            <p:cNvPr id="82" name="Skupina 81"/>
            <p:cNvGrpSpPr/>
            <p:nvPr/>
          </p:nvGrpSpPr>
          <p:grpSpPr>
            <a:xfrm>
              <a:off x="1758073" y="4867723"/>
              <a:ext cx="2016291" cy="613405"/>
              <a:chOff x="2352592" y="4513745"/>
              <a:chExt cx="2016291" cy="613405"/>
            </a:xfrm>
          </p:grpSpPr>
          <p:pic>
            <p:nvPicPr>
              <p:cNvPr id="83" name="Obrázek 82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40851" b="76358" l="12237" r="8623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87" t="36413" r="4512" b="19204"/>
              <a:stretch/>
            </p:blipFill>
            <p:spPr>
              <a:xfrm flipV="1">
                <a:off x="2776945" y="4554273"/>
                <a:ext cx="1591938" cy="572877"/>
              </a:xfrm>
              <a:prstGeom prst="rect">
                <a:avLst/>
              </a:prstGeom>
            </p:spPr>
          </p:pic>
          <p:pic>
            <p:nvPicPr>
              <p:cNvPr id="84" name="Obrázek 83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40851" b="76358" l="12237" r="8623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87" t="36413" r="4512" b="19204"/>
              <a:stretch/>
            </p:blipFill>
            <p:spPr>
              <a:xfrm flipV="1">
                <a:off x="2352592" y="4513745"/>
                <a:ext cx="1591938" cy="572877"/>
              </a:xfrm>
              <a:prstGeom prst="rect">
                <a:avLst/>
              </a:prstGeom>
            </p:spPr>
          </p:pic>
        </p:grpSp>
      </p:grpSp>
      <p:sp>
        <p:nvSpPr>
          <p:cNvPr id="85" name="Ovál 84"/>
          <p:cNvSpPr/>
          <p:nvPr/>
        </p:nvSpPr>
        <p:spPr>
          <a:xfrm>
            <a:off x="2457653" y="1249178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vál 85"/>
          <p:cNvSpPr/>
          <p:nvPr/>
        </p:nvSpPr>
        <p:spPr>
          <a:xfrm>
            <a:off x="7182382" y="3376296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vál 86"/>
          <p:cNvSpPr/>
          <p:nvPr/>
        </p:nvSpPr>
        <p:spPr>
          <a:xfrm>
            <a:off x="7168070" y="1829632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2528067" y="4805325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2455707" y="3011699"/>
            <a:ext cx="512487" cy="4548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87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 animBg="1"/>
      <p:bldP spid="88" grpId="0" animBg="1"/>
      <p:bldP spid="8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Děti přiřazují do textu krátké pohádky obrázky , které tam patří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/>
              <a:t>Rozvoj estetického vnímání, slovní zásoby, schopnost přemýšlet</a:t>
            </a:r>
          </a:p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kliknutím na obrázek po levé straně snímku přiřazují vhodné obrázky do textu</a:t>
            </a:r>
          </a:p>
          <a:p>
            <a:r>
              <a:rPr lang="cs-CZ" dirty="0" smtClean="0"/>
              <a:t>Díky animačním efektům se jim nabízí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Děti mají v krátkém textu namalovat chybějící slova.</a:t>
            </a:r>
          </a:p>
          <a:p>
            <a:pPr marL="45720" indent="0">
              <a:buNone/>
            </a:pPr>
            <a:r>
              <a:rPr lang="cs-CZ" dirty="0" err="1" smtClean="0"/>
              <a:t>Zalaminované</a:t>
            </a:r>
            <a:r>
              <a:rPr lang="cs-CZ" dirty="0" smtClean="0"/>
              <a:t> obrázky děti přiřazují ve správném pořadí. </a:t>
            </a:r>
            <a:r>
              <a:rPr lang="cs-CZ" dirty="0" smtClean="0"/>
              <a:t>Na základě poskládaných obrázků zkouší sami básničku přeříkat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Soustředěně poslouchat pohádku, hudební skladbu, divadelní hru.</a:t>
            </a:r>
          </a:p>
          <a:p>
            <a:r>
              <a:rPr lang="cs-CZ" dirty="0"/>
              <a:t>Zapamatovat si krátké říkanky, rozpočítadla, jednoduché básničky, písničky a reprodukovat je.</a:t>
            </a:r>
          </a:p>
          <a:p>
            <a:r>
              <a:rPr lang="cs-CZ" dirty="0"/>
              <a:t>Vyjadřovat svou představivost a fantazii v tvořivých činnostech.</a:t>
            </a:r>
          </a:p>
          <a:p>
            <a:r>
              <a:rPr lang="cs-CZ" dirty="0"/>
              <a:t>Projevovat zájem o knížky.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323</Words>
  <Application>Microsoft Office PowerPoint</Application>
  <PresentationFormat>Širokoúhlá obrazovka</PresentationFormat>
  <Paragraphs>66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Sheer Green 16x9</vt:lpstr>
      <vt:lpstr>Obrázková básnička</vt:lpstr>
      <vt:lpstr>Prezentace aplikace PowerPoint</vt:lpstr>
      <vt:lpstr>Prezentace aplikace PowerPoint</vt:lpstr>
      <vt:lpstr>Použité odkazy</vt:lpstr>
      <vt:lpstr>Metodický pokyn Integrovaný blok: jazyk a řeč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2015-06-05T20:02:16Z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