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5" r:id="rId5"/>
    <p:sldId id="286" r:id="rId6"/>
    <p:sldId id="287" r:id="rId7"/>
    <p:sldId id="293" r:id="rId8"/>
    <p:sldId id="288" r:id="rId9"/>
    <p:sldId id="290" r:id="rId10"/>
    <p:sldId id="275" r:id="rId11"/>
    <p:sldId id="276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nepatřící" id="{B6707796-E6B6-457E-A385-D5A3BB8693D5}">
          <p14:sldIdLst>
            <p14:sldId id="273"/>
            <p14:sldId id="285"/>
            <p14:sldId id="286"/>
            <p14:sldId id="287"/>
            <p14:sldId id="293"/>
          </p14:sldIdLst>
        </p14:section>
        <p14:section name="která dál?" id="{6D8A68FE-F2AD-4F78-B3B0-860418BEA3B4}">
          <p14:sldIdLst>
            <p14:sldId id="288"/>
            <p14:sldId id="290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D5873"/>
    <a:srgbClr val="FFABB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86" autoAdjust="0"/>
    <p:restoredTop sz="94660"/>
  </p:normalViewPr>
  <p:slideViewPr>
    <p:cSldViewPr snapToGrid="0">
      <p:cViewPr varScale="1">
        <p:scale>
          <a:sx n="74" d="100"/>
          <a:sy n="74" d="100"/>
        </p:scale>
        <p:origin x="-102" y="-6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2.png"/><Relationship Id="rId7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2.png"/><Relationship Id="rId3" Type="http://schemas.openxmlformats.org/officeDocument/2006/relationships/image" Target="../media/image16.png"/><Relationship Id="rId7" Type="http://schemas.microsoft.com/office/2007/relationships/hdphoto" Target="../media/hdphoto2.wdp"/><Relationship Id="rId12" Type="http://schemas.microsoft.com/office/2007/relationships/hdphoto" Target="../media/hdphoto4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21.png"/><Relationship Id="rId5" Type="http://schemas.openxmlformats.org/officeDocument/2006/relationships/image" Target="../media/image17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5.png"/><Relationship Id="rId7" Type="http://schemas.openxmlformats.org/officeDocument/2006/relationships/image" Target="../media/image2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9.png"/><Relationship Id="rId4" Type="http://schemas.openxmlformats.org/officeDocument/2006/relationships/image" Target="../media/image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25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8.png"/><Relationship Id="rId12" Type="http://schemas.microsoft.com/office/2007/relationships/hdphoto" Target="../media/hdphoto4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21.png"/><Relationship Id="rId5" Type="http://schemas.openxmlformats.org/officeDocument/2006/relationships/image" Target="../media/image16.png"/><Relationship Id="rId15" Type="http://schemas.microsoft.com/office/2007/relationships/hdphoto" Target="../media/hdphoto5.wdp"/><Relationship Id="rId10" Type="http://schemas.openxmlformats.org/officeDocument/2006/relationships/image" Target="../media/image29.png"/><Relationship Id="rId4" Type="http://schemas.microsoft.com/office/2007/relationships/hdphoto" Target="../media/hdphoto3.wdp"/><Relationship Id="rId9" Type="http://schemas.microsoft.com/office/2007/relationships/hdphoto" Target="../media/hdphoto2.wdp"/><Relationship Id="rId1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7.png"/><Relationship Id="rId7" Type="http://schemas.openxmlformats.org/officeDocument/2006/relationships/image" Target="../media/image3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17.png"/><Relationship Id="rId10" Type="http://schemas.openxmlformats.org/officeDocument/2006/relationships/image" Target="../media/image37.png"/><Relationship Id="rId4" Type="http://schemas.openxmlformats.org/officeDocument/2006/relationships/image" Target="../media/image32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ZMRZLINY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jeden kopeček nikdy nestačí…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do řady nepatří?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6235" y="2784342"/>
            <a:ext cx="1197142" cy="23942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4172" y="2717042"/>
            <a:ext cx="1197142" cy="23942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045" y="2687195"/>
            <a:ext cx="1197142" cy="239428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8510" y="2784342"/>
            <a:ext cx="1268222" cy="23942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7961" y="2736920"/>
            <a:ext cx="1560026" cy="239428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8084" y="2717042"/>
            <a:ext cx="1197142" cy="2394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998299" y="2674179"/>
            <a:ext cx="1269489" cy="253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&amp;Ccaron;okoláda, Popsicle, Zmrzlina, Zmrazený, Sladkost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1" t="3071" r="14426" b="3714"/>
          <a:stretch/>
        </p:blipFill>
        <p:spPr bwMode="auto">
          <a:xfrm>
            <a:off x="283514" y="2535860"/>
            <a:ext cx="1433118" cy="257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do řady nepatří?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7546" y="2722568"/>
            <a:ext cx="1268222" cy="23942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7308" y="2743095"/>
            <a:ext cx="1857307" cy="232163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7832" y="2715041"/>
            <a:ext cx="1197142" cy="2394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4754" y="2475966"/>
            <a:ext cx="1315676" cy="2631352"/>
          </a:xfrm>
          <a:prstGeom prst="rect">
            <a:avLst/>
          </a:prstGeom>
        </p:spPr>
      </p:pic>
      <p:pic>
        <p:nvPicPr>
          <p:cNvPr id="1028" name="Picture 4" descr="Ledu, &amp;Ccaron;okoláda, Zmrazený, Cukrov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5077" y="2691329"/>
            <a:ext cx="1382172" cy="2321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edu, Dezert, &amp;Ccaron;okoláda, Zmrazený, Milé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941106" y="2568643"/>
            <a:ext cx="1915146" cy="248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959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do řady nepatří?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62630" y1="96014" x2="36332" y2="96534"/>
                        <a14:foregroundMark x1="58824" y1="98094" x2="33564" y2="62045"/>
                        <a14:foregroundMark x1="29412" y1="54246" x2="49827" y2="94107"/>
                        <a14:foregroundMark x1="77163" y1="53553" x2="56747" y2="92894"/>
                        <a14:foregroundMark x1="85121" y1="58925" x2="72318" y2="33969"/>
                        <a14:foregroundMark x1="82007" y1="46794" x2="78547" y2="18198"/>
                        <a14:foregroundMark x1="94810" y1="27036" x2="70588" y2="5026"/>
                        <a14:foregroundMark x1="86505" y1="10052" x2="60208" y2="867"/>
                        <a14:foregroundMark x1="26298" y1="8319" x2="14533" y2="15598"/>
                        <a14:foregroundMark x1="21799" y1="10399" x2="24567" y2="27036"/>
                        <a14:foregroundMark x1="37716" y1="16638" x2="15225" y2="26516"/>
                        <a14:foregroundMark x1="24221" y1="23050" x2="27682" y2="39515"/>
                        <a14:foregroundMark x1="33564" y1="32929" x2="17301" y2="39515"/>
                        <a14:foregroundMark x1="18685" y1="39341" x2="33564" y2="46967"/>
                        <a14:foregroundMark x1="20415" y1="41941" x2="29412" y2="45407"/>
                        <a14:foregroundMark x1="24221" y1="47487" x2="22837" y2="52513"/>
                        <a14:foregroundMark x1="85121" y1="39515" x2="81661" y2="45927"/>
                        <a14:foregroundMark x1="17993" y1="38821" x2="72318" y2="36742"/>
                        <a14:foregroundMark x1="17301" y1="27903" x2="58824" y2="25650"/>
                        <a14:foregroundMark x1="27682" y1="11785" x2="50173" y2="119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5050" y="1124229"/>
            <a:ext cx="1925790" cy="385158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0239" y="2090051"/>
            <a:ext cx="1615511" cy="27868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13120" y1="8594" x2="98542" y2="33906"/>
                        <a14:foregroundMark x1="78717" y1="7656" x2="36443" y2="30781"/>
                        <a14:foregroundMark x1="75219" y1="19219" x2="90087" y2="29531"/>
                        <a14:foregroundMark x1="51312" y1="5938" x2="49563" y2="12656"/>
                        <a14:foregroundMark x1="9913" y1="16563" x2="47813" y2="28594"/>
                        <a14:backgroundMark x1="8163" y1="29844" x2="18076" y2="49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0534" y="2612081"/>
            <a:ext cx="1283187" cy="239428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30840" y="2496066"/>
            <a:ext cx="1264481" cy="239428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17188" y1="30000" x2="52188" y2="82969"/>
                        <a14:foregroundMark x1="25000" y1="28906" x2="65625" y2="43281"/>
                        <a14:foregroundMark x1="42188" y1="39375" x2="57813" y2="53906"/>
                        <a14:foregroundMark x1="72188" y1="21875" x2="81563" y2="36094"/>
                        <a14:foregroundMark x1="80000" y1="22500" x2="61563" y2="33906"/>
                        <a14:foregroundMark x1="65000" y1="23906" x2="25625" y2="25781"/>
                        <a14:foregroundMark x1="79375" y1="39375" x2="31563" y2="66406"/>
                        <a14:foregroundMark x1="40000" y1="72969" x2="47813" y2="82500"/>
                        <a14:foregroundMark x1="63438" y1="80000" x2="53438" y2="97969"/>
                        <a14:foregroundMark x1="53438" y1="96875" x2="39375" y2="73594"/>
                        <a14:foregroundMark x1="47188" y1="89375" x2="53438" y2="98594"/>
                        <a14:foregroundMark x1="21563" y1="25000" x2="13438" y2="28281"/>
                        <a14:foregroundMark x1="10000" y1="28281" x2="20625" y2="32969"/>
                        <a14:foregroundMark x1="8438" y1="34375" x2="25625" y2="31406"/>
                        <a14:foregroundMark x1="85000" y1="40781" x2="72813" y2="59688"/>
                        <a14:foregroundMark x1="90000" y1="37500" x2="94375" y2="42500"/>
                        <a14:foregroundMark x1="84375" y1="33594" x2="93438" y2="35000"/>
                        <a14:foregroundMark x1="79375" y1="11094" x2="97188" y2="21406"/>
                        <a14:foregroundMark x1="95000" y1="23906" x2="72188" y2="2188"/>
                        <a14:foregroundMark x1="25625" y1="8906" x2="4375" y2="17969"/>
                        <a14:foregroundMark x1="19375" y1="35469" x2="36563" y2="67188"/>
                        <a14:foregroundMark x1="32188" y1="61406" x2="51563" y2="95781"/>
                        <a14:foregroundMark x1="77188" y1="55781" x2="62187" y2="83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2513" y="2055232"/>
            <a:ext cx="1426974" cy="28539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26990" y1="34489" x2="47751" y2="69324"/>
                        <a14:foregroundMark x1="23875" y1="43501" x2="53633" y2="98787"/>
                        <a14:foregroundMark x1="81315" y1="45407" x2="57439" y2="96534"/>
                        <a14:foregroundMark x1="66436" y1="88735" x2="46367" y2="63258"/>
                        <a14:foregroundMark x1="70934" y1="21837" x2="97924" y2="53206"/>
                        <a14:foregroundMark x1="85121" y1="12478" x2="69550" y2="55806"/>
                        <a14:foregroundMark x1="70242" y1="8319" x2="88235" y2="16118"/>
                        <a14:foregroundMark x1="78547" y1="5026" x2="21453" y2="1213"/>
                        <a14:foregroundMark x1="17993" y1="5373" x2="22491" y2="16118"/>
                        <a14:foregroundMark x1="25952" y1="9012" x2="9689" y2="19584"/>
                        <a14:foregroundMark x1="13495" y1="10225" x2="20069" y2="30849"/>
                        <a14:foregroundMark x1="11765" y1="31196" x2="43945" y2="19237"/>
                        <a14:foregroundMark x1="11073" y1="26690" x2="34948" y2="43501"/>
                        <a14:foregroundMark x1="16263" y1="40035" x2="36678" y2="33795"/>
                        <a14:foregroundMark x1="10381" y1="34489" x2="32872" y2="32582"/>
                        <a14:foregroundMark x1="17301" y1="41941" x2="22491" y2="43847"/>
                        <a14:foregroundMark x1="89273" y1="27556" x2="90311" y2="33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310" y="1602892"/>
            <a:ext cx="1663626" cy="332725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58523" y="2554274"/>
            <a:ext cx="1380454" cy="239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2046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do řady nepatří?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15129" y="2706770"/>
            <a:ext cx="1197142" cy="23942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3202" y="2687195"/>
            <a:ext cx="1197142" cy="23942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8370" y="2594500"/>
            <a:ext cx="1560026" cy="239428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40959" y="2664681"/>
            <a:ext cx="1264481" cy="239428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45123" y="2465174"/>
            <a:ext cx="1272603" cy="2545206"/>
          </a:xfrm>
          <a:prstGeom prst="rect">
            <a:avLst/>
          </a:prstGeom>
        </p:spPr>
      </p:pic>
      <p:pic>
        <p:nvPicPr>
          <p:cNvPr id="1030" name="Picture 6" descr="Popsicle, Potraviny, &amp;Zcaron;lutá, Lupa, Ananas, Zmrzlin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078" y="2301063"/>
            <a:ext cx="1365616" cy="261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3009" y="2664681"/>
            <a:ext cx="1380454" cy="239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7328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do řady nepatří?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586" y="2467713"/>
            <a:ext cx="1305057" cy="261011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8599" y="2572881"/>
            <a:ext cx="1197142" cy="239428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62790" y="2590032"/>
            <a:ext cx="1197142" cy="239428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7279" y="2660191"/>
            <a:ext cx="1401474" cy="24176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52501" y="2950542"/>
            <a:ext cx="1297996" cy="195923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28697" y="1734206"/>
            <a:ext cx="1587787" cy="317557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17188" y1="30000" x2="52188" y2="82969"/>
                        <a14:foregroundMark x1="25000" y1="28906" x2="65625" y2="43281"/>
                        <a14:foregroundMark x1="42188" y1="39375" x2="57813" y2="53906"/>
                        <a14:foregroundMark x1="72188" y1="21875" x2="81563" y2="36094"/>
                        <a14:foregroundMark x1="80000" y1="22500" x2="61563" y2="33906"/>
                        <a14:foregroundMark x1="65000" y1="23906" x2="25625" y2="25781"/>
                        <a14:foregroundMark x1="79375" y1="39375" x2="31563" y2="66406"/>
                        <a14:foregroundMark x1="40000" y1="72969" x2="47813" y2="82500"/>
                        <a14:foregroundMark x1="63438" y1="80000" x2="53438" y2="97969"/>
                        <a14:foregroundMark x1="53438" y1="96875" x2="39375" y2="73594"/>
                        <a14:foregroundMark x1="47188" y1="89375" x2="53438" y2="98594"/>
                        <a14:foregroundMark x1="21563" y1="25000" x2="13438" y2="28281"/>
                        <a14:foregroundMark x1="10000" y1="28281" x2="20625" y2="32969"/>
                        <a14:foregroundMark x1="8438" y1="34375" x2="25625" y2="31406"/>
                        <a14:foregroundMark x1="85000" y1="40781" x2="72813" y2="59688"/>
                        <a14:foregroundMark x1="90000" y1="37500" x2="94375" y2="42500"/>
                        <a14:foregroundMark x1="84375" y1="33594" x2="93438" y2="35000"/>
                        <a14:foregroundMark x1="79375" y1="11094" x2="97188" y2="21406"/>
                        <a14:foregroundMark x1="95000" y1="23906" x2="72188" y2="2188"/>
                        <a14:foregroundMark x1="25625" y1="8906" x2="4375" y2="17969"/>
                        <a14:foregroundMark x1="19375" y1="35469" x2="36563" y2="67188"/>
                        <a14:foregroundMark x1="32188" y1="61406" x2="51563" y2="95781"/>
                        <a14:foregroundMark x1="77188" y1="55781" x2="62187" y2="83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4408" y="2590032"/>
            <a:ext cx="1336457" cy="2672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5760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6110463" y="2159828"/>
            <a:ext cx="737937" cy="737937"/>
          </a:xfrm>
          <a:prstGeom prst="ellipse">
            <a:avLst/>
          </a:prstGeom>
          <a:solidFill>
            <a:srgbClr val="3D58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17188" y1="30000" x2="52188" y2="82969"/>
                        <a14:foregroundMark x1="25000" y1="28906" x2="65625" y2="43281"/>
                        <a14:foregroundMark x1="42188" y1="39375" x2="57813" y2="53906"/>
                        <a14:foregroundMark x1="72188" y1="21875" x2="81563" y2="36094"/>
                        <a14:foregroundMark x1="80000" y1="22500" x2="61563" y2="33906"/>
                        <a14:foregroundMark x1="65000" y1="23906" x2="25625" y2="25781"/>
                        <a14:foregroundMark x1="79375" y1="39375" x2="31563" y2="66406"/>
                        <a14:foregroundMark x1="40000" y1="72969" x2="47813" y2="82500"/>
                        <a14:foregroundMark x1="63438" y1="80000" x2="53438" y2="97969"/>
                        <a14:foregroundMark x1="53438" y1="96875" x2="39375" y2="73594"/>
                        <a14:foregroundMark x1="47188" y1="89375" x2="53438" y2="98594"/>
                        <a14:foregroundMark x1="21563" y1="25000" x2="13438" y2="28281"/>
                        <a14:foregroundMark x1="10000" y1="28281" x2="20625" y2="32969"/>
                        <a14:foregroundMark x1="8438" y1="34375" x2="25625" y2="31406"/>
                        <a14:foregroundMark x1="85000" y1="40781" x2="72813" y2="59688"/>
                        <a14:foregroundMark x1="90000" y1="37500" x2="94375" y2="42500"/>
                        <a14:foregroundMark x1="84375" y1="33594" x2="93438" y2="35000"/>
                        <a14:foregroundMark x1="79375" y1="11094" x2="97188" y2="21406"/>
                        <a14:foregroundMark x1="95000" y1="23906" x2="72188" y2="2188"/>
                        <a14:foregroundMark x1="25625" y1="8906" x2="4375" y2="17969"/>
                        <a14:foregroundMark x1="19375" y1="35469" x2="36563" y2="67188"/>
                        <a14:foregroundMark x1="32188" y1="61406" x2="51563" y2="95781"/>
                        <a14:foregroundMark x1="77188" y1="55781" x2="62187" y2="83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4814" y="1593777"/>
            <a:ext cx="1241438" cy="2482876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Který kornout patří do mezery?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62630" y1="96014" x2="36332" y2="96534"/>
                        <a14:foregroundMark x1="58824" y1="98094" x2="33564" y2="62045"/>
                        <a14:foregroundMark x1="29412" y1="54246" x2="49827" y2="94107"/>
                        <a14:foregroundMark x1="77163" y1="53553" x2="56747" y2="92894"/>
                        <a14:foregroundMark x1="85121" y1="58925" x2="72318" y2="33969"/>
                        <a14:foregroundMark x1="82007" y1="46794" x2="78547" y2="18198"/>
                        <a14:foregroundMark x1="94810" y1="27036" x2="70588" y2="5026"/>
                        <a14:foregroundMark x1="86505" y1="10052" x2="60208" y2="867"/>
                        <a14:foregroundMark x1="26298" y1="8319" x2="14533" y2="15598"/>
                        <a14:foregroundMark x1="21799" y1="10399" x2="24567" y2="27036"/>
                        <a14:foregroundMark x1="37716" y1="16638" x2="15225" y2="26516"/>
                        <a14:foregroundMark x1="24221" y1="23050" x2="27682" y2="39515"/>
                        <a14:foregroundMark x1="33564" y1="32929" x2="17301" y2="39515"/>
                        <a14:foregroundMark x1="18685" y1="39341" x2="33564" y2="46967"/>
                        <a14:foregroundMark x1="20415" y1="41941" x2="29412" y2="45407"/>
                        <a14:foregroundMark x1="24221" y1="47487" x2="22837" y2="52513"/>
                        <a14:foregroundMark x1="85121" y1="39515" x2="81661" y2="45927"/>
                        <a14:foregroundMark x1="17993" y1="38821" x2="72318" y2="36742"/>
                        <a14:foregroundMark x1="17301" y1="27903" x2="58824" y2="25650"/>
                        <a14:foregroundMark x1="27682" y1="11785" x2="50173" y2="119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41244" y="853399"/>
            <a:ext cx="1675398" cy="33507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8393" y="5174114"/>
            <a:ext cx="810782" cy="139865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>
                        <a14:foregroundMark x1="13120" y1="8594" x2="98542" y2="33906"/>
                        <a14:foregroundMark x1="78717" y1="7656" x2="36443" y2="30781"/>
                        <a14:foregroundMark x1="75219" y1="19219" x2="90087" y2="29531"/>
                        <a14:foregroundMark x1="51312" y1="5938" x2="49563" y2="12656"/>
                        <a14:foregroundMark x1="9913" y1="16563" x2="47813" y2="28594"/>
                        <a14:backgroundMark x1="8163" y1="29844" x2="18076" y2="49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65185" y="1975904"/>
            <a:ext cx="1116346" cy="208297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006" y="5081479"/>
            <a:ext cx="836510" cy="15839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26990" y1="34489" x2="47751" y2="69324"/>
                        <a14:foregroundMark x1="23875" y1="43501" x2="53633" y2="98787"/>
                        <a14:foregroundMark x1="81315" y1="45407" x2="57439" y2="96534"/>
                        <a14:foregroundMark x1="66436" y1="88735" x2="46367" y2="63258"/>
                        <a14:foregroundMark x1="70934" y1="21837" x2="97924" y2="53206"/>
                        <a14:foregroundMark x1="85121" y1="12478" x2="69550" y2="55806"/>
                        <a14:foregroundMark x1="70242" y1="8319" x2="88235" y2="16118"/>
                        <a14:foregroundMark x1="78547" y1="5026" x2="21453" y2="1213"/>
                        <a14:foregroundMark x1="17993" y1="5373" x2="22491" y2="16118"/>
                        <a14:foregroundMark x1="25952" y1="9012" x2="9689" y2="19584"/>
                        <a14:foregroundMark x1="13495" y1="10225" x2="20069" y2="30849"/>
                        <a14:foregroundMark x1="11765" y1="31196" x2="43945" y2="19237"/>
                        <a14:foregroundMark x1="11073" y1="26690" x2="34948" y2="43501"/>
                        <a14:foregroundMark x1="16263" y1="40035" x2="36678" y2="33795"/>
                        <a14:foregroundMark x1="10381" y1="34489" x2="32872" y2="32582"/>
                        <a14:foregroundMark x1="17301" y1="41941" x2="22491" y2="43847"/>
                        <a14:foregroundMark x1="89273" y1="27556" x2="90311" y2="33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0598" y="1182011"/>
            <a:ext cx="1447321" cy="289464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5874" y="4928654"/>
            <a:ext cx="912049" cy="1581874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100000" l="8056" r="100000">
                        <a14:foregroundMark x1="11944" y1="8750" x2="56111" y2="97969"/>
                        <a14:foregroundMark x1="58611" y1="97500" x2="95556" y2="11406"/>
                        <a14:foregroundMark x1="15833" y1="13125" x2="26111" y2="31875"/>
                        <a14:foregroundMark x1="12778" y1="8750" x2="97222" y2="8750"/>
                        <a14:backgroundMark x1="29167" y1="4688" x2="47500" y2="4688"/>
                        <a14:backgroundMark x1="11944" y1="15781" x2="11944" y2="260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4488" y="2263237"/>
            <a:ext cx="937548" cy="1666752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17188" y1="30000" x2="52188" y2="82969"/>
                        <a14:foregroundMark x1="25000" y1="28906" x2="65625" y2="43281"/>
                        <a14:foregroundMark x1="42188" y1="39375" x2="57813" y2="53906"/>
                        <a14:foregroundMark x1="72188" y1="21875" x2="81563" y2="36094"/>
                        <a14:foregroundMark x1="80000" y1="22500" x2="61563" y2="33906"/>
                        <a14:foregroundMark x1="65000" y1="23906" x2="25625" y2="25781"/>
                        <a14:foregroundMark x1="79375" y1="39375" x2="31563" y2="66406"/>
                        <a14:foregroundMark x1="40000" y1="72969" x2="47813" y2="82500"/>
                        <a14:foregroundMark x1="63438" y1="80000" x2="53438" y2="97969"/>
                        <a14:foregroundMark x1="53438" y1="96875" x2="39375" y2="73594"/>
                        <a14:foregroundMark x1="47188" y1="89375" x2="53438" y2="98594"/>
                        <a14:foregroundMark x1="21563" y1="25000" x2="13438" y2="28281"/>
                        <a14:foregroundMark x1="10000" y1="28281" x2="20625" y2="32969"/>
                        <a14:foregroundMark x1="8438" y1="34375" x2="25625" y2="31406"/>
                        <a14:foregroundMark x1="85000" y1="40781" x2="72813" y2="59688"/>
                        <a14:foregroundMark x1="90000" y1="37500" x2="94375" y2="42500"/>
                        <a14:foregroundMark x1="84375" y1="33594" x2="93438" y2="35000"/>
                        <a14:foregroundMark x1="79375" y1="11094" x2="97188" y2="21406"/>
                        <a14:foregroundMark x1="95000" y1="23906" x2="72188" y2="2188"/>
                        <a14:foregroundMark x1="25625" y1="8906" x2="4375" y2="17969"/>
                        <a14:foregroundMark x1="19375" y1="35469" x2="36563" y2="67188"/>
                        <a14:foregroundMark x1="32188" y1="61406" x2="51563" y2="95781"/>
                        <a14:foregroundMark x1="77188" y1="55781" x2="62187" y2="83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79288" y="4726017"/>
            <a:ext cx="944006" cy="1888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4507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7037E-7 L 0.05221 -0.4266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" y="-2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7886201" y="3062478"/>
            <a:ext cx="737937" cy="737937"/>
          </a:xfrm>
          <a:prstGeom prst="ellipse">
            <a:avLst/>
          </a:prstGeom>
          <a:solidFill>
            <a:srgbClr val="3D58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98771" y="1457288"/>
            <a:ext cx="1712798" cy="3425596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Která zmrzlina patří do mezery?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6849" y="5128500"/>
            <a:ext cx="805045" cy="161008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7924" y="2118208"/>
            <a:ext cx="1615511" cy="27868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14985" y="943769"/>
            <a:ext cx="1968331" cy="393666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497715" y="5170390"/>
            <a:ext cx="842688" cy="168537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7769" y="5057574"/>
            <a:ext cx="805045" cy="161008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793" y="5128500"/>
            <a:ext cx="805045" cy="161008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30456" y="2674935"/>
            <a:ext cx="1462766" cy="2207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5173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2.22222E-6 L -0.05703 -0.370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2" y="-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32072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555162"/>
            <a:ext cx="9509760" cy="1242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(pastelky)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letním tématu „zmrzliny“ děti procvičí logický úsudek a počítání od 1 do 10.</a:t>
            </a:r>
          </a:p>
          <a:p>
            <a:r>
              <a:rPr lang="cs-CZ" dirty="0" smtClean="0"/>
              <a:t>V první části vybírají zmrzlinu, která do řady </a:t>
            </a:r>
            <a:r>
              <a:rPr lang="cs-CZ" dirty="0" smtClean="0"/>
              <a:t>nepatří</a:t>
            </a:r>
            <a:r>
              <a:rPr lang="cs-CZ" dirty="0" smtClean="0"/>
              <a:t> </a:t>
            </a:r>
            <a:r>
              <a:rPr lang="cs-CZ" dirty="0" smtClean="0"/>
              <a:t>(na </a:t>
            </a:r>
            <a:r>
              <a:rPr lang="cs-CZ" dirty="0" smtClean="0"/>
              <a:t>prvním snímku zůstanou jen nanuky; na druhém čokoládové nanuky; na třetím kornouty se špičatým koncem; na čtvrtém ovocné zmrzliny a nanuky; na pátém kornouty s plochým dnem).</a:t>
            </a:r>
          </a:p>
          <a:p>
            <a:r>
              <a:rPr lang="cs-CZ" dirty="0" smtClean="0"/>
              <a:t>Ve druhé části děti doplňují chybějící zmrzlinu – podle počtu kopečků a tvaru kornoutu.</a:t>
            </a:r>
          </a:p>
          <a:p>
            <a:r>
              <a:rPr lang="cs-CZ" dirty="0" smtClean="0"/>
              <a:t>Po prezentaci děti pracují s vytištěnými pracovními listy a omalovánkami, které jsou součástí materiálu „</a:t>
            </a:r>
            <a:r>
              <a:rPr lang="cs-CZ" dirty="0"/>
              <a:t>Z</a:t>
            </a:r>
            <a:r>
              <a:rPr lang="cs-CZ" dirty="0" smtClean="0"/>
              <a:t>mrzliny – pracovní listy“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první části (5 snímků) – zmrzlina, která do řady nepatří, po dotyku zmizí. Ostatní se zahoupou.</a:t>
            </a:r>
          </a:p>
          <a:p>
            <a:r>
              <a:rPr lang="cs-CZ" dirty="0" smtClean="0"/>
              <a:t>Ve druhé části (2 snímky) – jedna ze čtyř malých zmrzlin po dotyku doputuje na puntík. Špatné odpovědi se zahoupou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třídit předměty podle kritéria; orientovat se v číselné řadě 1-10; chápat číslo jako počet prvků; chápat, že číslovka označuje počet; chápat jednoduché souvislosti, nacházet znaky společné a rozdílné.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391</Words>
  <Application>Microsoft Office PowerPoint</Application>
  <PresentationFormat>Vlastní</PresentationFormat>
  <Paragraphs>49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ZMRZLINY</vt:lpstr>
      <vt:lpstr>Která zmrzlina do řady nepatří?</vt:lpstr>
      <vt:lpstr>Která zmrzlina do řady nepatří?</vt:lpstr>
      <vt:lpstr>Která zmrzlina do řady nepatří?</vt:lpstr>
      <vt:lpstr>Která zmrzlina do řady nepatří?</vt:lpstr>
      <vt:lpstr>Která zmrzlina do řady nepatří?</vt:lpstr>
      <vt:lpstr>Který kornout patří do mezery?</vt:lpstr>
      <vt:lpstr>Která zmrzlina patří do mezery?</vt:lpstr>
      <vt:lpstr>Použitý zdroj obrázků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2015-06-13T10:15:38Z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