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10" r:id="rId2"/>
    <p:sldId id="326" r:id="rId3"/>
    <p:sldId id="325" r:id="rId4"/>
    <p:sldId id="327" r:id="rId5"/>
    <p:sldId id="328" r:id="rId6"/>
    <p:sldId id="332" r:id="rId7"/>
    <p:sldId id="329" r:id="rId8"/>
    <p:sldId id="330" r:id="rId9"/>
    <p:sldId id="331" r:id="rId10"/>
    <p:sldId id="333" r:id="rId11"/>
    <p:sldId id="334" r:id="rId12"/>
    <p:sldId id="335" r:id="rId13"/>
    <p:sldId id="337" r:id="rId14"/>
    <p:sldId id="336" r:id="rId15"/>
    <p:sldId id="338" r:id="rId16"/>
    <p:sldId id="324" r:id="rId17"/>
  </p:sldIdLst>
  <p:sldSz cx="9144000" cy="5143500" type="screen16x9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>
        <p:scale>
          <a:sx n="66" d="100"/>
          <a:sy n="66" d="100"/>
        </p:scale>
        <p:origin x="-654" y="5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742DAE0-21F1-4C67-9192-19F316633699}" type="datetimeFigureOut">
              <a:rPr lang="cs-CZ"/>
              <a:pPr>
                <a:defRPr/>
              </a:pPr>
              <a:t>14.6.2015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F386897-0D8F-4BB4-8ADC-3069535A41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638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064B20F-CE4B-477D-A6F8-D07ECB6DC90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843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3AA3B2A-D409-4BA4-97F8-0D474D6F302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048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8363BB7-90F3-4865-A557-CD0FAD39A1E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253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D905846-2389-4610-BC53-8984195C706C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457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7987A0D-C813-4E19-8EA9-2A7389E1870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662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2698094-819D-4C59-91FC-AC69372FFCA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867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53C14EA-64B2-4779-8550-A67F2435BA10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072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A068752-95B0-4F89-8CD3-B20AF7FBE0AB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277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EECB46F-60DC-4006-873F-625E23518D1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481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3568420-4AF4-47CD-9302-43830DECA2AB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686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6BE747D-CFFC-4509-8119-B4ADFDB82B20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891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38DBE5A-2324-4B63-B687-759B81D354C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409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091BC6F-07D0-4799-AB0A-3AE66339DFAB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430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76FE77D-5464-460D-B0DD-D260C291770D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450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1738168-318B-4F52-963B-F245924664C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4710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2008AA2-2756-4310-88FB-714C11646680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DC7B6-B17C-4E06-87D1-A4E8D03303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C664E-75F0-4B2E-B785-28C5D62542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71D56-7798-4EF7-9032-41D73E557B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777FD-3748-4772-AC1B-C56A6B28BA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C26411-8C07-4AEC-A702-FC4CDB7BB3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00B98-7767-4938-B6CB-1EDC1A2F25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FAE77-F78D-4D86-A1B7-669BC47A62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7618D-A7CC-4D6E-8595-DCF49885CC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18B369-2715-4F41-AC86-C1FCD4CED5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4D1AF-DE8E-457C-8E1A-1F221C68FA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8CD71-97C3-4AD2-95CA-BB359307E2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FD5DC646-65B3-4EC1-AC2C-BDE543CF984F}" type="datetimeFigureOut">
              <a:rPr lang="cs-CZ"/>
              <a:pPr>
                <a:defRPr/>
              </a:pPr>
              <a:t>14.6.2015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FF552C-2994-491E-8873-F8C3D702A9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Skupina 3"/>
          <p:cNvGrpSpPr>
            <a:grpSpLocks/>
          </p:cNvGrpSpPr>
          <p:nvPr/>
        </p:nvGrpSpPr>
        <p:grpSpPr bwMode="auto">
          <a:xfrm>
            <a:off x="0" y="3284538"/>
            <a:ext cx="9144000" cy="1858962"/>
            <a:chOff x="0" y="3284537"/>
            <a:chExt cx="9144000" cy="1858963"/>
          </a:xfrm>
        </p:grpSpPr>
        <p:pic>
          <p:nvPicPr>
            <p:cNvPr id="1034" name="Picture 3"/>
            <p:cNvPicPr>
              <a:picLocks noChangeAspect="1" noChangeArrowheads="1"/>
            </p:cNvPicPr>
            <p:nvPr userDrawn="1"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035" name="Skupina 10"/>
            <p:cNvGrpSpPr>
              <a:grpSpLocks noChangeAspect="1"/>
            </p:cNvGrpSpPr>
            <p:nvPr userDrawn="1"/>
          </p:nvGrpSpPr>
          <p:grpSpPr bwMode="auto"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pic>
            <p:nvPicPr>
              <p:cNvPr id="1039" name="Picture 12"/>
              <p:cNvPicPr>
                <a:picLocks noChangeAspect="1" noChangeArrowheads="1"/>
              </p:cNvPicPr>
              <p:nvPr userDrawn="1"/>
            </p:nvPicPr>
            <p:blipFill>
              <a:blip r:embed="rId15"/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2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10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6689725" y="201613"/>
            <a:ext cx="186055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9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419225"/>
            <a:ext cx="8229600" cy="317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3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68313" y="842963"/>
            <a:ext cx="82296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59FF3F3-0F03-4411-94F2-AA489A0E02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pic>
        <p:nvPicPr>
          <p:cNvPr id="1032" name="Obrázek 11"/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179388" y="142875"/>
            <a:ext cx="2776537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Obrázek 12"/>
          <p:cNvPicPr>
            <a:picLocks noChangeAspect="1"/>
          </p:cNvPicPr>
          <p:nvPr userDrawn="1"/>
        </p:nvPicPr>
        <p:blipFill>
          <a:blip r:embed="rId19"/>
          <a:srcRect/>
          <a:stretch>
            <a:fillRect/>
          </a:stretch>
        </p:blipFill>
        <p:spPr bwMode="auto">
          <a:xfrm>
            <a:off x="7885113" y="4418013"/>
            <a:ext cx="1077912" cy="56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61" r:id="rId12"/>
  </p:sldLayoutIdLst>
  <p:txStyles>
    <p:titleStyle>
      <a:lvl1pPr algn="ctr" rtl="0" fontAlgn="base">
        <a:spcBef>
          <a:spcPct val="0"/>
        </a:spcBef>
        <a:spcAft>
          <a:spcPct val="0"/>
        </a:spcAft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tabLst>
          <a:tab pos="1790700" algn="l"/>
        </a:tabLst>
        <a:defRPr sz="32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tabLst>
          <a:tab pos="1790700" algn="l"/>
        </a:tabLst>
        <a:defRPr sz="32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tabLst>
          <a:tab pos="1790700" algn="l"/>
        </a:tabLst>
        <a:defRPr sz="32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tabLst>
          <a:tab pos="1790700" algn="l"/>
        </a:tabLst>
        <a:defRPr sz="32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tabLst>
          <a:tab pos="1790700" algn="l"/>
        </a:tabLst>
        <a:defRPr sz="32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tabLst>
          <a:tab pos="1790700" algn="l"/>
        </a:tabLst>
        <a:defRPr sz="32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tabLst>
          <a:tab pos="1790700" algn="l"/>
        </a:tabLst>
        <a:defRPr sz="32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tabLst>
          <a:tab pos="1790700" algn="l"/>
        </a:tabLs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achranny-kruh.cz/flash/prirucka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dovlcatarl.estranky.cz/img/picture/137/aaaaa.jpg" TargetMode="External"/><Relationship Id="rId7" Type="http://schemas.openxmlformats.org/officeDocument/2006/relationships/hyperlink" Target="http://www.cervenykriz.eu/cz/app/o-apliaci-prvni-pomoc-v-mobilu.pdf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tp:/www.cervenykriz.eu/cz/app/o-apliaci-prvni-pomoc-v-mobilu.pdf" TargetMode="External"/><Relationship Id="rId5" Type="http://schemas.openxmlformats.org/officeDocument/2006/relationships/hyperlink" Target="http://www.zachranny-kruh.cz/flash/prirucka/" TargetMode="External"/><Relationship Id="rId4" Type="http://schemas.openxmlformats.org/officeDocument/2006/relationships/hyperlink" Target="http://mesta.obce.cz/VismoOnline_ActionScripts/Image.aspx?id_org=6506&amp;id_obrazky=20252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ctrTitle"/>
          </p:nvPr>
        </p:nvSpPr>
        <p:spPr>
          <a:xfrm>
            <a:off x="1143000" y="1203325"/>
            <a:ext cx="6858000" cy="1428750"/>
          </a:xfrm>
        </p:spPr>
        <p:txBody>
          <a:bodyPr/>
          <a:lstStyle/>
          <a:p>
            <a:r>
              <a:rPr lang="cs-CZ" sz="1600" smtClean="0"/>
              <a:t/>
            </a:r>
            <a:br>
              <a:rPr lang="cs-CZ" sz="1600" smtClean="0"/>
            </a:b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smtClean="0"/>
              <a:t>Dotkněte se inovací</a:t>
            </a:r>
            <a:br>
              <a:rPr lang="cs-CZ" sz="1600" smtClean="0"/>
            </a:br>
            <a:r>
              <a:rPr lang="cs-CZ" sz="1600" smtClean="0"/>
              <a:t>CZ.1.07/1.3.00/51.0024</a:t>
            </a:r>
            <a:r>
              <a:rPr lang="cs-CZ" sz="2000" smtClean="0"/>
              <a:t/>
            </a:r>
            <a:br>
              <a:rPr lang="cs-CZ" sz="2000" smtClean="0"/>
            </a:br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  <p:sp>
        <p:nvSpPr>
          <p:cNvPr id="15362" name="Podnadpis 2"/>
          <p:cNvSpPr>
            <a:spLocks noGrp="1"/>
          </p:cNvSpPr>
          <p:nvPr>
            <p:ph type="subTitle" idx="1"/>
          </p:nvPr>
        </p:nvSpPr>
        <p:spPr>
          <a:xfrm>
            <a:off x="1209675" y="1651000"/>
            <a:ext cx="6858000" cy="2236788"/>
          </a:xfrm>
        </p:spPr>
        <p:txBody>
          <a:bodyPr/>
          <a:lstStyle/>
          <a:p>
            <a:r>
              <a:rPr lang="cs-CZ" sz="6600" b="1" smtClean="0">
                <a:solidFill>
                  <a:srgbClr val="953734"/>
                </a:solidFill>
                <a:latin typeface="Book Antiqua" pitchFamily="18" charset="0"/>
              </a:rPr>
              <a:t>Co se stalo?</a:t>
            </a:r>
          </a:p>
          <a:p>
            <a:r>
              <a:rPr lang="cs-CZ" sz="1600" b="1" smtClean="0">
                <a:solidFill>
                  <a:srgbClr val="953734"/>
                </a:solidFill>
                <a:latin typeface="Book Antiqua" pitchFamily="18" charset="0"/>
              </a:rPr>
              <a:t>Výuková prezentace s využitím dotykového zařízení</a:t>
            </a:r>
          </a:p>
        </p:txBody>
      </p:sp>
      <p:sp>
        <p:nvSpPr>
          <p:cNvPr id="15363" name="TextovéPole 3"/>
          <p:cNvSpPr txBox="1">
            <a:spLocks noChangeArrowheads="1"/>
          </p:cNvSpPr>
          <p:nvPr/>
        </p:nvSpPr>
        <p:spPr bwMode="auto">
          <a:xfrm>
            <a:off x="438150" y="3309938"/>
            <a:ext cx="8402638" cy="87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700">
                <a:latin typeface="Book Antiqua" pitchFamily="18" charset="0"/>
              </a:rPr>
              <a:t>3. - 9. ročník ZŠ</a:t>
            </a:r>
          </a:p>
          <a:p>
            <a:pPr algn="ctr"/>
            <a:r>
              <a:rPr lang="cs-CZ" sz="1700">
                <a:latin typeface="Book Antiqua" pitchFamily="18" charset="0"/>
              </a:rPr>
              <a:t>Vypracovala: Lucie Kováčová</a:t>
            </a:r>
          </a:p>
          <a:p>
            <a:pPr algn="ctr"/>
            <a:r>
              <a:rPr lang="cs-CZ" sz="1700">
                <a:latin typeface="Book Antiqua" pitchFamily="18" charset="0"/>
              </a:rPr>
              <a:t>Základní škola Čachovice a Mateřská škola Struhy, okres Mladá Boleslav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4213" y="1303338"/>
            <a:ext cx="8208962" cy="3571875"/>
          </a:xfrm>
        </p:spPr>
        <p:txBody>
          <a:bodyPr>
            <a:normAutofit/>
          </a:bodyPr>
          <a:lstStyle/>
          <a:p>
            <a:pPr algn="l">
              <a:lnSpc>
                <a:spcPct val="80000"/>
              </a:lnSpc>
            </a:pPr>
            <a:r>
              <a:rPr lang="cs-CZ" sz="1700" smtClean="0">
                <a:latin typeface="Book Antiqua" pitchFamily="18" charset="0"/>
              </a:rPr>
              <a:t>Škola: Základní škola Čachovice a Mateřská škola Struhy, okres Mladá Boleslav</a:t>
            </a:r>
          </a:p>
          <a:p>
            <a:pPr algn="l">
              <a:lnSpc>
                <a:spcPct val="80000"/>
              </a:lnSpc>
            </a:pPr>
            <a:r>
              <a:rPr lang="cs-CZ" sz="1700" smtClean="0">
                <a:latin typeface="Book Antiqua" pitchFamily="18" charset="0"/>
              </a:rPr>
              <a:t>Autor: Lucie Kováčová</a:t>
            </a:r>
          </a:p>
          <a:p>
            <a:pPr algn="l">
              <a:lnSpc>
                <a:spcPct val="80000"/>
              </a:lnSpc>
            </a:pPr>
            <a:r>
              <a:rPr lang="cs-CZ" sz="1700" smtClean="0">
                <a:latin typeface="Book Antiqua" pitchFamily="18" charset="0"/>
              </a:rPr>
              <a:t>Předmět: Zdravověda</a:t>
            </a:r>
          </a:p>
          <a:p>
            <a:pPr algn="l">
              <a:lnSpc>
                <a:spcPct val="80000"/>
              </a:lnSpc>
            </a:pPr>
            <a:endParaRPr lang="cs-CZ" sz="1700" smtClean="0"/>
          </a:p>
          <a:p>
            <a:pPr algn="l">
              <a:lnSpc>
                <a:spcPct val="80000"/>
              </a:lnSpc>
            </a:pPr>
            <a:r>
              <a:rPr lang="cs-CZ" sz="1700" smtClean="0">
                <a:latin typeface="Book Antiqua" pitchFamily="18" charset="0"/>
              </a:rPr>
              <a:t>Anotace: </a:t>
            </a:r>
          </a:p>
          <a:p>
            <a:pPr algn="l">
              <a:lnSpc>
                <a:spcPct val="80000"/>
              </a:lnSpc>
            </a:pPr>
            <a:r>
              <a:rPr lang="cs-CZ" sz="1700" smtClean="0">
                <a:latin typeface="Book Antiqua" pitchFamily="18" charset="0"/>
              </a:rPr>
              <a:t>Prezentace slouží jako výukový materiál. </a:t>
            </a:r>
          </a:p>
          <a:p>
            <a:pPr algn="l">
              <a:lnSpc>
                <a:spcPct val="80000"/>
              </a:lnSpc>
            </a:pPr>
            <a:r>
              <a:rPr lang="cs-CZ" sz="1700" smtClean="0">
                <a:latin typeface="Book Antiqua" pitchFamily="18" charset="0"/>
              </a:rPr>
              <a:t>Žáci si osvojí zásady laické první pomoci a poznatky z probrané látky. Tento materiál slouží i k procvičení látky.  </a:t>
            </a:r>
          </a:p>
          <a:p>
            <a:pPr algn="l">
              <a:lnSpc>
                <a:spcPct val="80000"/>
              </a:lnSpc>
            </a:pPr>
            <a:r>
              <a:rPr lang="cs-CZ" sz="1700" smtClean="0">
                <a:latin typeface="Book Antiqua" pitchFamily="18" charset="0"/>
              </a:rPr>
              <a:t>Pro zpestření a upevnění si informací slouží aplikace Záchranný kruh - animovaná forma poskytování 1. pomoci, testíky a hry</a:t>
            </a:r>
          </a:p>
          <a:p>
            <a:pPr algn="l">
              <a:lnSpc>
                <a:spcPct val="80000"/>
              </a:lnSpc>
            </a:pPr>
            <a:endParaRPr lang="cs-CZ" sz="1700" smtClean="0"/>
          </a:p>
          <a:p>
            <a:pPr algn="l">
              <a:lnSpc>
                <a:spcPct val="80000"/>
              </a:lnSpc>
            </a:pPr>
            <a:endParaRPr lang="cs-CZ" sz="1700" smtClean="0"/>
          </a:p>
          <a:p>
            <a:pPr algn="l">
              <a:lnSpc>
                <a:spcPct val="80000"/>
              </a:lnSpc>
            </a:pPr>
            <a:endParaRPr lang="cs-CZ" sz="1700" smtClean="0"/>
          </a:p>
          <a:p>
            <a:pPr algn="l">
              <a:lnSpc>
                <a:spcPct val="80000"/>
              </a:lnSpc>
            </a:pPr>
            <a:r>
              <a:rPr lang="cs-CZ" sz="1200" smtClean="0">
                <a:latin typeface="Book Antiqua" pitchFamily="18" charset="0"/>
              </a:rPr>
              <a:t>Materiál je zpracován v rámci projektu Dotkněte se inovací CZ.1.07/1.3.00/51.0024</a:t>
            </a:r>
            <a:r>
              <a:rPr lang="cs-CZ" sz="1700" smtClean="0">
                <a:latin typeface="Book Antiqua" pitchFamily="18" charset="0"/>
              </a:rPr>
              <a:t> </a:t>
            </a:r>
          </a:p>
          <a:p>
            <a:pPr algn="l">
              <a:lnSpc>
                <a:spcPct val="80000"/>
              </a:lnSpc>
            </a:pPr>
            <a:endParaRPr lang="cs-CZ" sz="1700" smtClean="0"/>
          </a:p>
        </p:txBody>
      </p:sp>
      <p:sp>
        <p:nvSpPr>
          <p:cNvPr id="17410" name="Nadpis 1"/>
          <p:cNvSpPr txBox="1">
            <a:spLocks/>
          </p:cNvSpPr>
          <p:nvPr/>
        </p:nvSpPr>
        <p:spPr bwMode="auto">
          <a:xfrm>
            <a:off x="684213" y="842963"/>
            <a:ext cx="80137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tabLst>
                <a:tab pos="1790700" algn="l"/>
              </a:tabLst>
            </a:pPr>
            <a:r>
              <a:rPr lang="cs-CZ" sz="3200" b="1">
                <a:latin typeface="Book Antiqua" pitchFamily="18" charset="0"/>
              </a:rPr>
              <a:t>Základní informace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smtClean="0">
                <a:latin typeface="Book Antiqua" pitchFamily="18" charset="0"/>
              </a:rPr>
              <a:t>Metodický pokyn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>
                <a:latin typeface="Book Antiqua"/>
              </a:rPr>
              <a:t>Popis práce s materiálem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800" i="1" dirty="0"/>
              <a:t>          - </a:t>
            </a:r>
            <a:r>
              <a:rPr lang="cs-CZ" sz="1700" i="1" dirty="0">
                <a:latin typeface="Book Antiqua"/>
              </a:rPr>
              <a:t>Materiál je určen pro práci s interaktivní tabulí, tablety a dataprojektorem</a:t>
            </a:r>
            <a:br>
              <a:rPr lang="cs-CZ" sz="1700" i="1" dirty="0">
                <a:latin typeface="Book Antiqua"/>
              </a:rPr>
            </a:br>
            <a:endParaRPr lang="cs-CZ" sz="1700" i="1" dirty="0">
              <a:latin typeface="Book Antiqua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>
                <a:latin typeface="Book Antiqua"/>
              </a:rPr>
              <a:t>Očekávání a cíle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b="1" dirty="0">
                <a:latin typeface="Book Antiqua"/>
              </a:rPr>
              <a:t>       </a:t>
            </a:r>
            <a:r>
              <a:rPr lang="cs-CZ" sz="1800" dirty="0">
                <a:latin typeface="Book Antiqua"/>
              </a:rPr>
              <a:t>  - </a:t>
            </a:r>
            <a:r>
              <a:rPr lang="cs-CZ" sz="1700" i="1" dirty="0">
                <a:latin typeface="Book Antiqua"/>
              </a:rPr>
              <a:t>žák umí rozeznat bezvědomí s dýcháním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i="1" dirty="0">
                <a:latin typeface="Book Antiqua"/>
              </a:rPr>
              <a:t>          - žák umí rozeznat bezvědomí se zástavou dechu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i="1" dirty="0">
                <a:latin typeface="Book Antiqua"/>
              </a:rPr>
              <a:t>          - žák si osvojí zásady a postup při neodkladné resuscitaci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i="1" dirty="0">
                <a:latin typeface="Book Antiqua"/>
              </a:rPr>
              <a:t>          - žák si zopakuje volání na tísňovou linku 155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>
          <a:xfrm>
            <a:off x="4572000" y="195263"/>
            <a:ext cx="4103688" cy="288925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09663" y="304800"/>
            <a:ext cx="6858000" cy="1768475"/>
          </a:xfrm>
        </p:spPr>
        <p:txBody>
          <a:bodyPr/>
          <a:lstStyle/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b="1" smtClean="0">
                <a:latin typeface="Book Antiqua" pitchFamily="18" charset="0"/>
                <a:cs typeface="Times New Roman" pitchFamily="18" charset="0"/>
              </a:rPr>
              <a:t>BEZVĚDOMÍ</a:t>
            </a:r>
            <a:br>
              <a:rPr lang="cs-CZ" b="1" smtClean="0">
                <a:latin typeface="Book Antiqua" pitchFamily="18" charset="0"/>
                <a:cs typeface="Times New Roman" pitchFamily="18" charset="0"/>
              </a:rPr>
            </a:br>
            <a:endParaRPr lang="cs-CZ" b="1" smtClean="0">
              <a:latin typeface="Book Antiqua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395288" y="771525"/>
            <a:ext cx="4700587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solidFill>
                  <a:srgbClr val="00B050"/>
                </a:solidFill>
                <a:latin typeface="Book Antiqua" pitchFamily="18" charset="0"/>
              </a:rPr>
              <a:t>Nejčastější příznaky?</a:t>
            </a:r>
          </a:p>
          <a:p>
            <a:endParaRPr lang="cs-CZ" sz="3600" b="1">
              <a:solidFill>
                <a:srgbClr val="00B050"/>
              </a:solidFill>
              <a:latin typeface="Calibri" pitchFamily="34" charset="0"/>
            </a:endParaRPr>
          </a:p>
          <a:p>
            <a:endParaRPr lang="cs-CZ" sz="3600">
              <a:latin typeface="Calibri" pitchFamily="34" charset="0"/>
            </a:endParaRPr>
          </a:p>
        </p:txBody>
      </p:sp>
      <p:sp>
        <p:nvSpPr>
          <p:cNvPr id="21507" name="TextovéPole 5"/>
          <p:cNvSpPr txBox="1">
            <a:spLocks noChangeArrowheads="1"/>
          </p:cNvSpPr>
          <p:nvPr/>
        </p:nvSpPr>
        <p:spPr bwMode="auto">
          <a:xfrm>
            <a:off x="47625" y="1862138"/>
            <a:ext cx="77517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cs-CZ" sz="2000">
                <a:latin typeface="Book Antiqua" pitchFamily="18" charset="0"/>
              </a:rPr>
              <a:t>Postižený sedí nebo leží ve zhroucené poloze​</a:t>
            </a:r>
          </a:p>
          <a:p>
            <a:pPr marL="285750" indent="-285750">
              <a:buFont typeface="Arial" charset="0"/>
              <a:buChar char="•"/>
            </a:pPr>
            <a:r>
              <a:rPr lang="cs-CZ" sz="2000">
                <a:latin typeface="Book Antiqua" pitchFamily="18" charset="0"/>
              </a:rPr>
              <a:t>Postižený nereaguje na slovní, fyzické ani bolestivé podněty​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69875" y="2879725"/>
            <a:ext cx="8861425" cy="16002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u="sng" dirty="0">
                <a:solidFill>
                  <a:srgbClr val="1F497D"/>
                </a:solidFill>
                <a:latin typeface="Book Antiqua"/>
                <a:cs typeface="+mn-cs"/>
              </a:rPr>
              <a:t>OŠETŘENÍ:</a:t>
            </a:r>
            <a:r>
              <a:rPr lang="cs-CZ" sz="2400" u="sng" dirty="0">
                <a:solidFill>
                  <a:srgbClr val="1F497D"/>
                </a:solidFill>
                <a:latin typeface="Book Antiqua"/>
                <a:cs typeface="+mn-cs"/>
              </a:rPr>
              <a:t>​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000" dirty="0">
                <a:latin typeface="Book Antiqua"/>
                <a:cs typeface="+mn-cs"/>
              </a:rPr>
              <a:t>Postiženého oslovíme, zatřeseme jím =&gt; zjistíme, zda reaguje​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000" dirty="0">
                <a:latin typeface="Book Antiqua"/>
                <a:cs typeface="+mn-cs"/>
              </a:rPr>
              <a:t>Pokud reaguje: necháme postiženého v poloze, ve které se postižený nachází, pokud mu v ní nehrozí jiné nebezpečí​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1400" dirty="0">
              <a:latin typeface="Book Antiqu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49263" y="944563"/>
            <a:ext cx="8312150" cy="31400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cs-CZ" sz="2000" u="sng">
                <a:latin typeface="Book Antiqua" pitchFamily="18" charset="0"/>
              </a:rPr>
              <a:t>Pokud nereaguje:</a:t>
            </a:r>
            <a:r>
              <a:rPr lang="cs-CZ" sz="2000">
                <a:latin typeface="Book Antiqua" pitchFamily="18" charset="0"/>
              </a:rPr>
              <a:t> zjistíme, zda postižený normálně dýchá</a:t>
            </a:r>
          </a:p>
          <a:p>
            <a:pPr marL="285750" indent="-285750">
              <a:buFont typeface="Arial" charset="0"/>
              <a:buChar char="•"/>
            </a:pPr>
            <a:endParaRPr lang="cs-CZ" sz="2000">
              <a:latin typeface="Book Antiqua" pitchFamily="18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cs-CZ" sz="2000" u="sng">
                <a:latin typeface="Book Antiqua" pitchFamily="18" charset="0"/>
              </a:rPr>
              <a:t>Pokud dýchá:</a:t>
            </a:r>
            <a:r>
              <a:rPr lang="cs-CZ" sz="2000">
                <a:latin typeface="Book Antiqua" pitchFamily="18" charset="0"/>
              </a:rPr>
              <a:t> necháme postiženého v poloze, ve které se nachází, trvale udržujeme průchozí dýchací cesty =&gt; nejčastěji </a:t>
            </a:r>
            <a:r>
              <a:rPr lang="cs-CZ" sz="2000" b="1">
                <a:latin typeface="Book Antiqua" pitchFamily="18" charset="0"/>
              </a:rPr>
              <a:t>záklonem hlavy</a:t>
            </a:r>
            <a:r>
              <a:rPr lang="cs-CZ" sz="2000"/>
              <a:t>​</a:t>
            </a:r>
          </a:p>
          <a:p>
            <a:pPr marL="285750" indent="-285750"/>
            <a:r>
              <a:rPr lang="cs-CZ" sz="2000"/>
              <a:t>​</a:t>
            </a:r>
          </a:p>
          <a:p>
            <a:pPr marL="285750" indent="-285750">
              <a:buFont typeface="Arial" charset="0"/>
              <a:buChar char="•"/>
            </a:pPr>
            <a:r>
              <a:rPr lang="cs-CZ" sz="2000" u="sng">
                <a:latin typeface="Book Antiqua" pitchFamily="18" charset="0"/>
              </a:rPr>
              <a:t>Pokud nedýchá:</a:t>
            </a:r>
            <a:r>
              <a:rPr lang="cs-CZ" sz="2000">
                <a:latin typeface="Book Antiqua" pitchFamily="18" charset="0"/>
              </a:rPr>
              <a:t> postupujeme dle standardu neodkladné resuscitace (viz KPR)​</a:t>
            </a:r>
          </a:p>
          <a:p>
            <a:pPr marL="285750" indent="-285750"/>
            <a:r>
              <a:rPr lang="cs-CZ" sz="2000">
                <a:latin typeface="Book Antiqua" pitchFamily="18" charset="0"/>
              </a:rPr>
              <a:t>​</a:t>
            </a:r>
          </a:p>
          <a:p>
            <a:pPr marL="285750" indent="-285750">
              <a:buFont typeface="Arial" charset="0"/>
              <a:buChar char="•"/>
            </a:pPr>
            <a:r>
              <a:rPr lang="cs-CZ" sz="2000">
                <a:latin typeface="Book Antiqua" pitchFamily="18" charset="0"/>
              </a:rPr>
              <a:t>Postiž</a:t>
            </a:r>
            <a:r>
              <a:rPr lang="cs-CZ" sz="2000"/>
              <a:t>e</a:t>
            </a:r>
            <a:r>
              <a:rPr lang="cs-CZ" sz="2000">
                <a:latin typeface="Book Antiqua" pitchFamily="18" charset="0"/>
              </a:rPr>
              <a:t>ného nepřetržitě sledujeme​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ovéPole 3"/>
          <p:cNvSpPr txBox="1">
            <a:spLocks noChangeArrowheads="1"/>
          </p:cNvSpPr>
          <p:nvPr/>
        </p:nvSpPr>
        <p:spPr bwMode="auto">
          <a:xfrm>
            <a:off x="515938" y="1630363"/>
            <a:ext cx="8501062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cs-CZ" sz="2000">
                <a:latin typeface="Book Antiqua" pitchFamily="18" charset="0"/>
              </a:rPr>
              <a:t>Jedná-li se o opilost, či jinou otravu​</a:t>
            </a:r>
            <a:br>
              <a:rPr lang="cs-CZ" sz="2000">
                <a:latin typeface="Book Antiqua" pitchFamily="18" charset="0"/>
              </a:rPr>
            </a:br>
            <a:endParaRPr lang="cs-CZ" sz="2000">
              <a:latin typeface="Book Antiqua" pitchFamily="18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cs-CZ" sz="2000">
                <a:latin typeface="Book Antiqua" pitchFamily="18" charset="0"/>
              </a:rPr>
              <a:t>Postižný zvrací nebo krvácí z úst či nosu</a:t>
            </a:r>
            <a:br>
              <a:rPr lang="cs-CZ" sz="2000">
                <a:latin typeface="Book Antiqua" pitchFamily="18" charset="0"/>
              </a:rPr>
            </a:br>
            <a:r>
              <a:rPr lang="cs-CZ" sz="2000">
                <a:latin typeface="Book Antiqua" pitchFamily="18" charset="0"/>
              </a:rPr>
              <a:t>​</a:t>
            </a:r>
          </a:p>
          <a:p>
            <a:pPr marL="285750" indent="-285750">
              <a:buFont typeface="Arial" charset="0"/>
              <a:buChar char="•"/>
            </a:pPr>
            <a:r>
              <a:rPr lang="cs-CZ" sz="2000">
                <a:latin typeface="Book Antiqua" pitchFamily="18" charset="0"/>
              </a:rPr>
              <a:t>Jedná-li se o bezvědomí následkem tonutí​</a:t>
            </a:r>
            <a:br>
              <a:rPr lang="cs-CZ" sz="2000">
                <a:latin typeface="Book Antiqua" pitchFamily="18" charset="0"/>
              </a:rPr>
            </a:br>
            <a:endParaRPr lang="cs-CZ" sz="2000">
              <a:latin typeface="Book Antiqua" pitchFamily="18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cs-CZ" sz="2000">
                <a:latin typeface="Book Antiqua" pitchFamily="18" charset="0"/>
              </a:rPr>
              <a:t>Je-li nutné postiženého z jistých důvodů opustit</a:t>
            </a:r>
          </a:p>
        </p:txBody>
      </p:sp>
      <p:sp>
        <p:nvSpPr>
          <p:cNvPr id="25602" name="TextovéPole 4"/>
          <p:cNvSpPr txBox="1">
            <a:spLocks noChangeArrowheads="1"/>
          </p:cNvSpPr>
          <p:nvPr/>
        </p:nvSpPr>
        <p:spPr bwMode="auto">
          <a:xfrm>
            <a:off x="739775" y="866775"/>
            <a:ext cx="74279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 u="sng">
                <a:solidFill>
                  <a:srgbClr val="1F497D"/>
                </a:solidFill>
                <a:latin typeface="Book Antiqua" pitchFamily="18" charset="0"/>
              </a:rPr>
              <a:t>Postiženého uvedeme do zotavovací polohy pouze</a:t>
            </a:r>
            <a:r>
              <a:rPr lang="cs-CZ" sz="2400">
                <a:latin typeface="Book Antiqua" pitchFamily="18" charset="0"/>
              </a:rPr>
              <a:t>​</a:t>
            </a:r>
            <a:endParaRPr lang="cs-CZ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19163" y="1682750"/>
            <a:ext cx="7629525" cy="21859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b="1" u="sng" dirty="0">
              <a:solidFill>
                <a:srgbClr val="1F497D"/>
              </a:solidFill>
              <a:latin typeface="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b="1" u="sng" dirty="0">
              <a:solidFill>
                <a:srgbClr val="1F497D"/>
              </a:solidFill>
              <a:latin typeface="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3200" dirty="0">
                <a:latin typeface="Book Antiqua"/>
                <a:cs typeface="+mn-cs"/>
              </a:rPr>
              <a:t>Nevytahujeme jazyk​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3200" dirty="0">
                <a:latin typeface="Book Antiqua"/>
                <a:cs typeface="+mn-cs"/>
              </a:rPr>
              <a:t>Nepodkládáme hlavu​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3200" dirty="0">
                <a:latin typeface="Book Antiqua"/>
                <a:cs typeface="+mn-cs"/>
              </a:rPr>
              <a:t>Postiženého se nepokoušíme posadit​</a:t>
            </a:r>
          </a:p>
        </p:txBody>
      </p:sp>
      <p:sp>
        <p:nvSpPr>
          <p:cNvPr id="27650" name="TextovéPole 4"/>
          <p:cNvSpPr txBox="1">
            <a:spLocks noChangeArrowheads="1"/>
          </p:cNvSpPr>
          <p:nvPr/>
        </p:nvSpPr>
        <p:spPr bwMode="auto">
          <a:xfrm>
            <a:off x="5716588" y="1855788"/>
            <a:ext cx="27432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8000">
                <a:solidFill>
                  <a:srgbClr val="FF0000"/>
                </a:solidFill>
                <a:latin typeface="Book Antiqua" pitchFamily="18" charset="0"/>
              </a:rPr>
              <a:t>!</a:t>
            </a:r>
            <a:endParaRPr lang="cs-CZ" sz="8000">
              <a:latin typeface="Book Antiqua" pitchFamily="18" charset="0"/>
            </a:endParaRPr>
          </a:p>
        </p:txBody>
      </p:sp>
      <p:sp>
        <p:nvSpPr>
          <p:cNvPr id="27651" name="TextovéPole 5"/>
          <p:cNvSpPr txBox="1">
            <a:spLocks noChangeArrowheads="1"/>
          </p:cNvSpPr>
          <p:nvPr/>
        </p:nvSpPr>
        <p:spPr bwMode="auto">
          <a:xfrm>
            <a:off x="1612900" y="922338"/>
            <a:ext cx="5080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 u="sng">
                <a:solidFill>
                  <a:srgbClr val="1F497D"/>
                </a:solidFill>
                <a:latin typeface="Book Antiqua" pitchFamily="18" charset="0"/>
              </a:rPr>
              <a:t>NEVHODNÝ POSTUP:​</a:t>
            </a:r>
            <a:endParaRPr lang="cs-CZ" sz="320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ovéPole 3"/>
          <p:cNvSpPr txBox="1">
            <a:spLocks noChangeArrowheads="1"/>
          </p:cNvSpPr>
          <p:nvPr/>
        </p:nvSpPr>
        <p:spPr bwMode="auto">
          <a:xfrm>
            <a:off x="36513" y="666750"/>
            <a:ext cx="917257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400" b="1">
                <a:latin typeface="Book Antiqua" pitchFamily="18" charset="0"/>
              </a:rPr>
              <a:t>ZÁKLADNÍ NEODKLADNÁ RESUSCITACE</a:t>
            </a:r>
            <a:r>
              <a:rPr lang="cs-CZ" sz="4400">
                <a:latin typeface="Book Antiqua" pitchFamily="18" charset="0"/>
              </a:rPr>
              <a:t>​</a:t>
            </a:r>
          </a:p>
          <a:p>
            <a:pPr algn="ctr"/>
            <a:r>
              <a:rPr lang="cs-CZ" sz="3600" b="1">
                <a:latin typeface="Book Antiqua" pitchFamily="18" charset="0"/>
              </a:rPr>
              <a:t>=&gt; KPR</a:t>
            </a:r>
            <a:r>
              <a:rPr lang="cs-CZ" sz="2800" b="1">
                <a:latin typeface="Book Antiqua" pitchFamily="18" charset="0"/>
              </a:rPr>
              <a:t> </a:t>
            </a:r>
          </a:p>
        </p:txBody>
      </p:sp>
      <p:sp>
        <p:nvSpPr>
          <p:cNvPr id="29698" name="TextovéPole 4"/>
          <p:cNvSpPr txBox="1">
            <a:spLocks noChangeArrowheads="1"/>
          </p:cNvSpPr>
          <p:nvPr/>
        </p:nvSpPr>
        <p:spPr bwMode="auto">
          <a:xfrm>
            <a:off x="136525" y="2401888"/>
            <a:ext cx="48672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solidFill>
                  <a:srgbClr val="00B050"/>
                </a:solidFill>
                <a:latin typeface="Book Antiqua" pitchFamily="18" charset="0"/>
              </a:rPr>
              <a:t>Nejčastější příznaky?</a:t>
            </a:r>
            <a:r>
              <a:rPr lang="cs-CZ" sz="2800">
                <a:latin typeface="Calibri" pitchFamily="34" charset="0"/>
              </a:rPr>
              <a:t>​</a:t>
            </a:r>
          </a:p>
        </p:txBody>
      </p:sp>
      <p:sp>
        <p:nvSpPr>
          <p:cNvPr id="29699" name="TextovéPole 5"/>
          <p:cNvSpPr txBox="1">
            <a:spLocks noChangeArrowheads="1"/>
          </p:cNvSpPr>
          <p:nvPr/>
        </p:nvSpPr>
        <p:spPr bwMode="auto">
          <a:xfrm>
            <a:off x="841375" y="3048000"/>
            <a:ext cx="821055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cs-CZ" sz="2400">
                <a:latin typeface="Book Antiqua" pitchFamily="18" charset="0"/>
              </a:rPr>
              <a:t>Náhlá ztráta vědomí postiženého</a:t>
            </a:r>
            <a:r>
              <a:rPr lang="cs-CZ" sz="2400">
                <a:latin typeface="Calibri" pitchFamily="34" charset="0"/>
              </a:rPr>
              <a:t>​</a:t>
            </a:r>
          </a:p>
          <a:p>
            <a:pPr marL="285750" indent="-285750">
              <a:buFont typeface="Arial" charset="0"/>
              <a:buChar char="•"/>
            </a:pPr>
            <a:r>
              <a:rPr lang="cs-CZ" sz="2400">
                <a:latin typeface="Book Antiqua" pitchFamily="18" charset="0"/>
              </a:rPr>
              <a:t>Postižený nereaguje na oslovení ani zatřesení​</a:t>
            </a:r>
          </a:p>
          <a:p>
            <a:pPr marL="285750" indent="-285750">
              <a:buFont typeface="Arial" charset="0"/>
              <a:buChar char="•"/>
            </a:pPr>
            <a:r>
              <a:rPr lang="cs-CZ" sz="2400">
                <a:latin typeface="Book Antiqua" pitchFamily="18" charset="0"/>
              </a:rPr>
              <a:t>Postižený dýchá povrchně =&gt; lapavé vdechy, nebo nedýchá vůbec</a:t>
            </a:r>
            <a:br>
              <a:rPr lang="cs-CZ" sz="2400">
                <a:latin typeface="Book Antiqua" pitchFamily="18" charset="0"/>
              </a:rPr>
            </a:br>
            <a:endParaRPr lang="cs-CZ" sz="240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82588" y="833438"/>
            <a:ext cx="8480425" cy="356870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u="sng">
                <a:solidFill>
                  <a:srgbClr val="1F497D"/>
                </a:solidFill>
                <a:latin typeface="Book Antiqua" pitchFamily="18" charset="0"/>
              </a:rPr>
              <a:t>OŠETŘENÍ:</a:t>
            </a:r>
            <a:r>
              <a:rPr lang="cs-CZ" sz="2400" u="sng">
                <a:solidFill>
                  <a:srgbClr val="1F497D"/>
                </a:solidFill>
                <a:latin typeface="Book Antiqua" pitchFamily="18" charset="0"/>
              </a:rPr>
              <a:t>​</a:t>
            </a:r>
          </a:p>
          <a:p>
            <a:endParaRPr lang="cs-CZ" sz="2400" u="sng">
              <a:solidFill>
                <a:srgbClr val="1F497D"/>
              </a:solidFill>
              <a:latin typeface="Calibri" pitchFamily="34" charset="0"/>
            </a:endParaRPr>
          </a:p>
          <a:p>
            <a:pPr>
              <a:buFont typeface="Calibri" pitchFamily="34" charset="0"/>
              <a:buAutoNum type="arabicPeriod"/>
            </a:pPr>
            <a:r>
              <a:rPr lang="cs-CZ">
                <a:latin typeface="Book Antiqua" pitchFamily="18" charset="0"/>
              </a:rPr>
              <a:t>Postiženého oslovíme, mírně s ním zatřeseme =&gt; zjistíme</a:t>
            </a:r>
            <a:r>
              <a:rPr lang="cs-CZ"/>
              <a:t>,</a:t>
            </a:r>
            <a:r>
              <a:rPr lang="cs-CZ">
                <a:latin typeface="Book Antiqua" pitchFamily="18" charset="0"/>
              </a:rPr>
              <a:t> zda reaguje                 Pokud reaguje: ​</a:t>
            </a:r>
          </a:p>
          <a:p>
            <a:r>
              <a:rPr lang="cs-CZ">
                <a:latin typeface="Book Antiqua" pitchFamily="18" charset="0"/>
              </a:rPr>
              <a:t>                  - ponecháme postiženého v poloze</a:t>
            </a:r>
            <a:r>
              <a:rPr lang="cs-CZ"/>
              <a:t>,</a:t>
            </a:r>
            <a:r>
              <a:rPr lang="cs-CZ">
                <a:latin typeface="Book Antiqua" pitchFamily="18" charset="0"/>
              </a:rPr>
              <a:t> ve které se nachází (nehrozí-li mu </a:t>
            </a:r>
            <a:br>
              <a:rPr lang="cs-CZ">
                <a:latin typeface="Book Antiqua" pitchFamily="18" charset="0"/>
              </a:rPr>
            </a:br>
            <a:r>
              <a:rPr lang="cs-CZ">
                <a:latin typeface="Book Antiqua" pitchFamily="18" charset="0"/>
              </a:rPr>
              <a:t>v ní jiné nebezpečí) ​</a:t>
            </a:r>
          </a:p>
          <a:p>
            <a:r>
              <a:rPr lang="cs-CZ">
                <a:latin typeface="Book Antiqua" pitchFamily="18" charset="0"/>
              </a:rPr>
              <a:t>                  - ošetříme ostatní poranění</a:t>
            </a:r>
          </a:p>
          <a:p>
            <a:r>
              <a:rPr lang="cs-CZ">
                <a:latin typeface="Book Antiqua" pitchFamily="18" charset="0"/>
              </a:rPr>
              <a:t>                  - zavoláme záchrannou službu​</a:t>
            </a:r>
          </a:p>
          <a:p>
            <a:r>
              <a:rPr lang="cs-CZ">
                <a:latin typeface="Book Antiqua" pitchFamily="18" charset="0"/>
              </a:rPr>
              <a:t>      Pokud nereaguje: ​</a:t>
            </a:r>
          </a:p>
          <a:p>
            <a:r>
              <a:rPr lang="cs-CZ">
                <a:latin typeface="Book Antiqua" pitchFamily="18" charset="0"/>
              </a:rPr>
              <a:t>                  - přivoláme někoho dalšího a postiženého opatrně přetočíme na záda​</a:t>
            </a:r>
          </a:p>
          <a:p>
            <a:r>
              <a:rPr lang="cs-CZ">
                <a:latin typeface="Book Antiqua" pitchFamily="18" charset="0"/>
              </a:rPr>
              <a:t>                  - záklonem hlavy uvolníme dýchací cesty =&gt; jednu ruku položíme </a:t>
            </a:r>
            <a:br>
              <a:rPr lang="cs-CZ">
                <a:latin typeface="Book Antiqua" pitchFamily="18" charset="0"/>
              </a:rPr>
            </a:br>
            <a:r>
              <a:rPr lang="cs-CZ">
                <a:solidFill>
                  <a:srgbClr val="000000"/>
                </a:solidFill>
                <a:latin typeface="Book Antiqua" pitchFamily="18" charset="0"/>
              </a:rPr>
              <a:t>                    </a:t>
            </a:r>
            <a:r>
              <a:rPr lang="cs-CZ">
                <a:latin typeface="Book Antiqua" pitchFamily="18" charset="0"/>
              </a:rPr>
              <a:t>na čelo a tlakem na ni zakloníme hlavu​   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38150" y="655638"/>
            <a:ext cx="8580438" cy="39370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cs-CZ">
                <a:latin typeface="Book Antiqua" pitchFamily="18" charset="0"/>
              </a:rPr>
              <a:t>Takto uvolněné dýchací cesty udržujeme =&gt; kontrolu provádíme sledováním hrudníku, tváří a uchem přiložený k ústům raněného a pociťujeme proudící</a:t>
            </a:r>
            <a:r>
              <a:rPr lang="cs-CZ"/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vzduch </a:t>
            </a:r>
            <a:r>
              <a:rPr lang="cs-CZ">
                <a:latin typeface="Book Antiqua" pitchFamily="18" charset="0"/>
              </a:rPr>
              <a:t/>
            </a:r>
            <a:br>
              <a:rPr lang="cs-CZ">
                <a:latin typeface="Book Antiqua" pitchFamily="18" charset="0"/>
              </a:rPr>
            </a:br>
            <a:endParaRPr lang="cs-CZ">
              <a:latin typeface="Book Antiqua" pitchFamily="18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cs-CZ">
                <a:latin typeface="Book Antiqua" pitchFamily="18" charset="0"/>
              </a:rPr>
              <a:t> Pokud nereaguje a máme pochybnosti, zda postižený dýchá:​</a:t>
            </a:r>
          </a:p>
          <a:p>
            <a:pPr marL="285750" indent="-285750"/>
            <a:r>
              <a:rPr lang="cs-CZ">
                <a:latin typeface="Book Antiqua" pitchFamily="18" charset="0"/>
              </a:rPr>
              <a:t>            - poklekneme vedle hrudníku postiženého​</a:t>
            </a:r>
          </a:p>
          <a:p>
            <a:pPr marL="285750" indent="-285750"/>
            <a:r>
              <a:rPr lang="cs-CZ">
                <a:latin typeface="Book Antiqua" pitchFamily="18" charset="0"/>
              </a:rPr>
              <a:t>           - dlaň jedné ruky přiložíme do středu hrudníku, hranu druhé ruky přiložíme na ruku první​</a:t>
            </a:r>
            <a:br>
              <a:rPr lang="cs-CZ">
                <a:latin typeface="Book Antiqua" pitchFamily="18" charset="0"/>
              </a:rPr>
            </a:br>
            <a:r>
              <a:rPr lang="cs-CZ">
                <a:solidFill>
                  <a:srgbClr val="000000"/>
                </a:solidFill>
                <a:latin typeface="Book Antiqua" pitchFamily="18" charset="0"/>
              </a:rPr>
              <a:t> </a:t>
            </a:r>
          </a:p>
          <a:p>
            <a:pPr marL="285750" indent="-285750">
              <a:buFont typeface="Arial" charset="0"/>
              <a:buChar char="•"/>
            </a:pPr>
            <a:r>
              <a:rPr lang="cs-CZ">
                <a:latin typeface="Book Antiqua" pitchFamily="18" charset="0"/>
              </a:rPr>
              <a:t>Zaujmeme polohu kolmo k hrudníku postiženého​</a:t>
            </a:r>
            <a:br>
              <a:rPr lang="cs-CZ">
                <a:latin typeface="Book Antiqua" pitchFamily="18" charset="0"/>
              </a:rPr>
            </a:br>
            <a:endParaRPr lang="cs-CZ">
              <a:latin typeface="Book Antiqua" pitchFamily="18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cs-CZ">
                <a:latin typeface="Book Antiqua" pitchFamily="18" charset="0"/>
              </a:rPr>
              <a:t>Pažemi propnuté v loktech stlačujeme hrudník o frekvenci alespoň 100 stlačení/min, do hloubky 5—6 cm​</a:t>
            </a:r>
          </a:p>
          <a:p>
            <a:pPr marL="285750" indent="-285750">
              <a:buFont typeface="Arial" charset="0"/>
              <a:buChar char="•"/>
            </a:pP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84200" y="844550"/>
            <a:ext cx="7405688" cy="39370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cs-CZ">
                <a:latin typeface="Book Antiqua" pitchFamily="18" charset="0"/>
              </a:rPr>
              <a:t>Po každém stlačení umožníme hrudníku vrátit se do původní polohy​</a:t>
            </a:r>
            <a:br>
              <a:rPr lang="cs-CZ">
                <a:latin typeface="Book Antiqua" pitchFamily="18" charset="0"/>
              </a:rPr>
            </a:br>
            <a:r>
              <a:rPr lang="cs-CZ">
                <a:latin typeface="Book Antiqua" pitchFamily="18" charset="0"/>
              </a:rPr>
              <a:t>​</a:t>
            </a:r>
          </a:p>
          <a:p>
            <a:pPr marL="285750" indent="-285750">
              <a:buFont typeface="Arial" charset="0"/>
              <a:buChar char="•"/>
            </a:pPr>
            <a:r>
              <a:rPr lang="cs-CZ">
                <a:latin typeface="Book Antiqua" pitchFamily="18" charset="0"/>
              </a:rPr>
              <a:t>Nikdy ruce z hrudníku </a:t>
            </a:r>
            <a:r>
              <a:rPr lang="cs-CZ" b="1">
                <a:latin typeface="Book Antiqua" pitchFamily="18" charset="0"/>
              </a:rPr>
              <a:t>NESUNDÁVÁME!</a:t>
            </a:r>
            <a:r>
              <a:rPr lang="cs-CZ">
                <a:latin typeface="Book Antiqua" pitchFamily="18" charset="0"/>
              </a:rPr>
              <a:t>​</a:t>
            </a:r>
            <a:r>
              <a:rPr lang="cs-CZ" b="1">
                <a:latin typeface="Book Antiqua" pitchFamily="18" charset="0"/>
              </a:rPr>
              <a:t/>
            </a:r>
            <a:br>
              <a:rPr lang="cs-CZ" b="1">
                <a:latin typeface="Book Antiqua" pitchFamily="18" charset="0"/>
              </a:rPr>
            </a:br>
            <a:r>
              <a:rPr lang="cs-CZ">
                <a:latin typeface="Book Antiqua" pitchFamily="18" charset="0"/>
              </a:rPr>
              <a:t>​</a:t>
            </a:r>
          </a:p>
          <a:p>
            <a:pPr marL="285750" indent="-285750">
              <a:buFont typeface="Arial" charset="0"/>
              <a:buChar char="•"/>
            </a:pPr>
            <a:r>
              <a:rPr lang="cs-CZ">
                <a:latin typeface="Book Antiqua" pitchFamily="18" charset="0"/>
              </a:rPr>
              <a:t>Takto pokračujeme až do příjezdu záchranné služby​</a:t>
            </a:r>
            <a:br>
              <a:rPr lang="cs-CZ">
                <a:latin typeface="Book Antiqua" pitchFamily="18" charset="0"/>
              </a:rPr>
            </a:br>
            <a:r>
              <a:rPr lang="cs-CZ">
                <a:latin typeface="Book Antiqua" pitchFamily="18" charset="0"/>
              </a:rPr>
              <a:t>​</a:t>
            </a:r>
          </a:p>
          <a:p>
            <a:pPr marL="285750" indent="-285750">
              <a:buFont typeface="Arial" charset="0"/>
              <a:buChar char="•"/>
            </a:pPr>
            <a:r>
              <a:rPr lang="cs-CZ">
                <a:latin typeface="Book Antiqua" pitchFamily="18" charset="0"/>
              </a:rPr>
              <a:t>Pokud je zachránce vyškolen a je ochoten provést umělé dýchání: ​</a:t>
            </a:r>
            <a:br>
              <a:rPr lang="cs-CZ">
                <a:latin typeface="Book Antiqua" pitchFamily="18" charset="0"/>
              </a:rPr>
            </a:br>
            <a:r>
              <a:rPr lang="cs-CZ">
                <a:latin typeface="Book Antiqua" pitchFamily="18" charset="0"/>
              </a:rPr>
              <a:t>​</a:t>
            </a:r>
          </a:p>
          <a:p>
            <a:pPr marL="285750" indent="-285750"/>
            <a:r>
              <a:rPr lang="cs-CZ">
                <a:latin typeface="Book Antiqua" pitchFamily="18" charset="0"/>
              </a:rPr>
              <a:t>        - kombinuje stlačení hrudníku s umělými vdechy v poměru  </a:t>
            </a:r>
            <a:r>
              <a:rPr lang="cs-CZ" b="1">
                <a:latin typeface="Book Antiqua" pitchFamily="18" charset="0"/>
              </a:rPr>
              <a:t>30:2 </a:t>
            </a:r>
          </a:p>
          <a:p>
            <a:pPr marL="285750" indent="-285750"/>
            <a:endParaRPr lang="cs-CZ" b="1">
              <a:latin typeface="Book Antiqua" pitchFamily="18" charset="0"/>
            </a:endParaRPr>
          </a:p>
          <a:p>
            <a:pPr marL="285750" indent="-285750"/>
            <a:r>
              <a:rPr lang="cs-CZ">
                <a:latin typeface="Book Antiqua" pitchFamily="18" charset="0"/>
              </a:rPr>
              <a:t>=&gt; 30 stlačení + 2 umělé vdechy (výdech plynulý, postižený má hlavu v záklonu)​​</a:t>
            </a:r>
          </a:p>
          <a:p>
            <a:pPr marL="285750" indent="-285750">
              <a:buFont typeface="Arial" charset="0"/>
              <a:buChar char="•"/>
            </a:pPr>
            <a:endParaRPr lang="cs-CZ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Obrázek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5938" y="763588"/>
            <a:ext cx="3544887" cy="227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Obrázek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37213" y="846138"/>
            <a:ext cx="3048000" cy="220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Obrázek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2013" y="3001963"/>
            <a:ext cx="2478087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TextovéPole 6"/>
          <p:cNvSpPr txBox="1">
            <a:spLocks noChangeArrowheads="1"/>
          </p:cNvSpPr>
          <p:nvPr/>
        </p:nvSpPr>
        <p:spPr bwMode="auto">
          <a:xfrm>
            <a:off x="4295775" y="3327400"/>
            <a:ext cx="39068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800" b="1">
                <a:solidFill>
                  <a:srgbClr val="FF0000"/>
                </a:solidFill>
                <a:latin typeface="Book Antiqua" pitchFamily="18" charset="0"/>
              </a:rPr>
              <a:t>30 : 2</a:t>
            </a:r>
            <a:r>
              <a:rPr lang="cs-CZ" sz="4800">
                <a:latin typeface="Book Antiqua" pitchFamily="18" charset="0"/>
              </a:rPr>
              <a:t>​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extovéPole 3"/>
          <p:cNvSpPr txBox="1">
            <a:spLocks noChangeArrowheads="1"/>
          </p:cNvSpPr>
          <p:nvPr/>
        </p:nvSpPr>
        <p:spPr bwMode="auto">
          <a:xfrm>
            <a:off x="438150" y="793750"/>
            <a:ext cx="8210550" cy="212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6600" b="1">
                <a:solidFill>
                  <a:srgbClr val="1F497D"/>
                </a:solidFill>
                <a:latin typeface="Book Antiqua" pitchFamily="18" charset="0"/>
              </a:rPr>
              <a:t>Rychlá záchranná služba</a:t>
            </a:r>
            <a:r>
              <a:rPr lang="cs-CZ" sz="6600">
                <a:solidFill>
                  <a:srgbClr val="C00000"/>
                </a:solidFill>
                <a:latin typeface="Book Antiqua" pitchFamily="18" charset="0"/>
              </a:rPr>
              <a:t> </a:t>
            </a:r>
          </a:p>
        </p:txBody>
      </p:sp>
      <p:sp>
        <p:nvSpPr>
          <p:cNvPr id="39938" name="TextovéPole 4"/>
          <p:cNvSpPr txBox="1">
            <a:spLocks noChangeArrowheads="1"/>
          </p:cNvSpPr>
          <p:nvPr/>
        </p:nvSpPr>
        <p:spPr bwMode="auto">
          <a:xfrm>
            <a:off x="5856288" y="3035300"/>
            <a:ext cx="27432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6600" b="1">
                <a:solidFill>
                  <a:srgbClr val="C00000"/>
                </a:solidFill>
                <a:latin typeface="Calibri" pitchFamily="34" charset="0"/>
              </a:rPr>
              <a:t>155</a:t>
            </a:r>
            <a:endParaRPr lang="cs-CZ" b="1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extovéPole 1"/>
          <p:cNvSpPr txBox="1">
            <a:spLocks noChangeArrowheads="1"/>
          </p:cNvSpPr>
          <p:nvPr/>
        </p:nvSpPr>
        <p:spPr bwMode="auto">
          <a:xfrm>
            <a:off x="650875" y="1139825"/>
            <a:ext cx="75406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6600">
                <a:solidFill>
                  <a:srgbClr val="C00000"/>
                </a:solidFill>
                <a:latin typeface="Book Antiqua" pitchFamily="18" charset="0"/>
              </a:rPr>
              <a:t>Pojďme si hrát</a:t>
            </a:r>
            <a:r>
              <a:rPr lang="cs-CZ" sz="6600">
                <a:latin typeface="Book Antiqua" pitchFamily="18" charset="0"/>
              </a:rPr>
              <a:t> </a:t>
            </a:r>
          </a:p>
        </p:txBody>
      </p:sp>
      <p:sp>
        <p:nvSpPr>
          <p:cNvPr id="41986" name="TextovéPole 2"/>
          <p:cNvSpPr txBox="1">
            <a:spLocks noChangeArrowheads="1"/>
          </p:cNvSpPr>
          <p:nvPr/>
        </p:nvSpPr>
        <p:spPr bwMode="auto">
          <a:xfrm>
            <a:off x="595313" y="2611438"/>
            <a:ext cx="66008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Book Antiqua" pitchFamily="18" charset="0"/>
                <a:hlinkClick r:id="rId3"/>
              </a:rPr>
              <a:t>Příručka první pomoci</a:t>
            </a:r>
            <a:endParaRPr lang="cs-CZ">
              <a:latin typeface="Book Antiqua" pitchFamily="18" charset="0"/>
            </a:endParaRP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extovéPole 3"/>
          <p:cNvSpPr txBox="1">
            <a:spLocks noChangeArrowheads="1"/>
          </p:cNvSpPr>
          <p:nvPr/>
        </p:nvSpPr>
        <p:spPr bwMode="auto">
          <a:xfrm>
            <a:off x="573088" y="1851025"/>
            <a:ext cx="8008937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3200">
              <a:solidFill>
                <a:srgbClr val="1F497D"/>
              </a:solidFill>
              <a:latin typeface="Book Antiqua" pitchFamily="18" charset="0"/>
            </a:endParaRPr>
          </a:p>
          <a:p>
            <a:r>
              <a:rPr lang="cs-CZ" sz="3200">
                <a:latin typeface="Book Antiqua" pitchFamily="18" charset="0"/>
              </a:rPr>
              <a:t>Aplikaci</a:t>
            </a:r>
            <a:r>
              <a:rPr lang="cs-CZ" sz="3200">
                <a:solidFill>
                  <a:srgbClr val="1F497D"/>
                </a:solidFill>
                <a:latin typeface="Book Antiqua" pitchFamily="18" charset="0"/>
              </a:rPr>
              <a:t> </a:t>
            </a:r>
            <a:r>
              <a:rPr lang="cs-CZ" sz="3200" b="1">
                <a:solidFill>
                  <a:srgbClr val="C00000"/>
                </a:solidFill>
                <a:latin typeface="Book Antiqua" pitchFamily="18" charset="0"/>
              </a:rPr>
              <a:t>První pomoc</a:t>
            </a:r>
            <a:r>
              <a:rPr lang="cs-CZ" sz="3200">
                <a:solidFill>
                  <a:srgbClr val="000000"/>
                </a:solidFill>
                <a:latin typeface="Book Antiqua" pitchFamily="18" charset="0"/>
              </a:rPr>
              <a:t> </a:t>
            </a:r>
            <a:r>
              <a:rPr lang="cs-CZ" sz="3200">
                <a:latin typeface="Book Antiqua" pitchFamily="18" charset="0"/>
              </a:rPr>
              <a:t>vydal Český červený kříž a je určena pro telefony s OS </a:t>
            </a:r>
            <a:r>
              <a:rPr lang="cs-CZ" sz="3200" b="1">
                <a:latin typeface="Book Antiqua" pitchFamily="18" charset="0"/>
              </a:rPr>
              <a:t>Android</a:t>
            </a:r>
            <a:r>
              <a:rPr lang="cs-CZ" sz="3200">
                <a:latin typeface="Book Antiqua" pitchFamily="18" charset="0"/>
              </a:rPr>
              <a:t> a </a:t>
            </a:r>
            <a:r>
              <a:rPr lang="cs-CZ" sz="3200" b="1">
                <a:latin typeface="Book Antiqua" pitchFamily="18" charset="0"/>
              </a:rPr>
              <a:t>Apple iOS</a:t>
            </a:r>
            <a:r>
              <a:rPr lang="cs-CZ" sz="3200">
                <a:latin typeface="Book Antiqua" pitchFamily="18" charset="0"/>
              </a:rPr>
              <a:t>. Lze ji stahovat i na </a:t>
            </a:r>
            <a:r>
              <a:rPr lang="cs-CZ" sz="3200" b="1">
                <a:latin typeface="Book Antiqua" pitchFamily="18" charset="0"/>
              </a:rPr>
              <a:t>SD karty</a:t>
            </a:r>
            <a:r>
              <a:rPr lang="cs-CZ" sz="3200">
                <a:latin typeface="Book Antiqua" pitchFamily="18" charset="0"/>
              </a:rPr>
              <a:t>.</a:t>
            </a:r>
          </a:p>
        </p:txBody>
      </p:sp>
      <p:sp>
        <p:nvSpPr>
          <p:cNvPr id="44034" name="TextovéPole 4"/>
          <p:cNvSpPr txBox="1">
            <a:spLocks noChangeArrowheads="1"/>
          </p:cNvSpPr>
          <p:nvPr/>
        </p:nvSpPr>
        <p:spPr bwMode="auto">
          <a:xfrm>
            <a:off x="852488" y="804863"/>
            <a:ext cx="75723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Book Antiqua" pitchFamily="18" charset="0"/>
              </a:rPr>
              <a:t>S dětmi si společně stáhneme aplikaci ČČK do mobilu, tabletu zdarma. Budou mít přehlednou příručku a rádce, pokud by se dostaly do situce, kdy by mohly pomoci. Zároveň si mohou ověřit své znalosti, zahrát si zábavné hry a vyzkoušet si krátké testy.</a:t>
            </a: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Nadpis 1"/>
          <p:cNvSpPr>
            <a:spLocks noGrp="1"/>
          </p:cNvSpPr>
          <p:nvPr>
            <p:ph type="title"/>
          </p:nvPr>
        </p:nvSpPr>
        <p:spPr>
          <a:xfrm>
            <a:off x="684213" y="842963"/>
            <a:ext cx="8013700" cy="460375"/>
          </a:xfrm>
        </p:spPr>
        <p:txBody>
          <a:bodyPr/>
          <a:lstStyle/>
          <a:p>
            <a:pPr algn="l"/>
            <a:r>
              <a:rPr lang="cs-CZ" b="1" smtClean="0">
                <a:latin typeface="Book Antiqua" pitchFamily="18" charset="0"/>
              </a:rPr>
              <a:t>Zdroje</a:t>
            </a:r>
          </a:p>
        </p:txBody>
      </p:sp>
      <p:sp>
        <p:nvSpPr>
          <p:cNvPr id="46082" name="Zástupný symbol pro obsah 2"/>
          <p:cNvSpPr>
            <a:spLocks noGrp="1"/>
          </p:cNvSpPr>
          <p:nvPr>
            <p:ph idx="1"/>
          </p:nvPr>
        </p:nvSpPr>
        <p:spPr>
          <a:xfrm>
            <a:off x="34925" y="1419225"/>
            <a:ext cx="8897938" cy="317500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2000" smtClean="0">
                <a:latin typeface="Book Antiqua" pitchFamily="18" charset="0"/>
                <a:hlinkClick r:id="rId3"/>
              </a:rPr>
              <a:t>http://www.sdovlcatarl.estranky.cz/img/picture/137/aaaaa.jpg</a:t>
            </a:r>
          </a:p>
          <a:p>
            <a:pPr marL="0" indent="0">
              <a:buFont typeface="Arial" charset="0"/>
              <a:buNone/>
            </a:pPr>
            <a:r>
              <a:rPr lang="cs-CZ" sz="2000" smtClean="0">
                <a:latin typeface="Book Antiqua" pitchFamily="18" charset="0"/>
                <a:hlinkClick r:id="rId4"/>
              </a:rPr>
              <a:t>http://mesta.obce.cz/VismoOnline_ActionScripts/Image.aspx?id_org=6506&amp;id_obrazky=202520</a:t>
            </a:r>
          </a:p>
          <a:p>
            <a:pPr marL="0" indent="0">
              <a:buFont typeface="Arial" charset="0"/>
              <a:buNone/>
            </a:pPr>
            <a:r>
              <a:rPr lang="cs-CZ" sz="2000" smtClean="0">
                <a:latin typeface="Book Antiqua" pitchFamily="18" charset="0"/>
                <a:hlinkClick r:id="rId5"/>
              </a:rPr>
              <a:t>http://www.zachranny-kruh.cz/flash/prirucka/</a:t>
            </a:r>
            <a:endParaRPr lang="cs-CZ" sz="2000" smtClean="0">
              <a:latin typeface="Book Antiqua" pitchFamily="18" charset="0"/>
            </a:endParaRPr>
          </a:p>
          <a:p>
            <a:pPr marL="0" indent="0">
              <a:buFont typeface="Arial" charset="0"/>
              <a:buNone/>
            </a:pPr>
            <a:r>
              <a:rPr lang="cs-CZ" sz="2000" smtClean="0">
                <a:latin typeface="Book Antiqua" pitchFamily="18" charset="0"/>
                <a:hlinkClick r:id="rId6"/>
              </a:rPr>
              <a:t>http://www.cervenykriz.eu/cz/app/o-apliaci-prvni-pomoc-v-mobilu.pdf</a:t>
            </a:r>
          </a:p>
          <a:p>
            <a:pPr marL="0" indent="0">
              <a:buFont typeface="Arial" charset="0"/>
              <a:buNone/>
            </a:pPr>
            <a:endParaRPr lang="cs-CZ" sz="1800" smtClean="0">
              <a:hlinkClick r:id="rId7"/>
            </a:endParaRPr>
          </a:p>
          <a:p>
            <a:pPr marL="0" indent="0">
              <a:buFont typeface="Arial" charset="0"/>
              <a:buNone/>
            </a:pPr>
            <a:endParaRPr lang="cs-CZ" sz="2000" smtClean="0">
              <a:hlinkClick r:id="rId6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>
          <a:xfrm>
            <a:off x="4572000" y="195263"/>
            <a:ext cx="4103688" cy="288925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</TotalTime>
  <Words>583</Words>
  <Application>Microsoft Office PowerPoint</Application>
  <PresentationFormat>On-screen Show (16:9)</PresentationFormat>
  <Paragraphs>110</Paragraphs>
  <Slides>16</Slides>
  <Notes>16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16</vt:i4>
      </vt:variant>
    </vt:vector>
  </HeadingPairs>
  <TitlesOfParts>
    <vt:vector size="23" baseType="lpstr">
      <vt:lpstr>Calibri</vt:lpstr>
      <vt:lpstr>Arial</vt:lpstr>
      <vt:lpstr>Book Antiqua</vt:lpstr>
      <vt:lpstr>Wingdings</vt:lpstr>
      <vt:lpstr>Times New Roman</vt:lpstr>
      <vt:lpstr>boxed_powerpoint_16x9_2012-08</vt:lpstr>
      <vt:lpstr>boxed_powerpoint_16x9_2012-08</vt:lpstr>
      <vt:lpstr>  Dotkněte se inovací CZ.1.07/1.3.00/51.0024  </vt:lpstr>
      <vt:lpstr>Snímek 2</vt:lpstr>
      <vt:lpstr>Metodický pokyn</vt:lpstr>
      <vt:lpstr>   BEZVĚDOMÍ 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19</cp:revision>
  <dcterms:created xsi:type="dcterms:W3CDTF">2014-10-07T08:27:59Z</dcterms:created>
  <dcterms:modified xsi:type="dcterms:W3CDTF">2015-06-14T20:09:16Z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