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37" r:id="rId5"/>
    <p:sldId id="336" r:id="rId6"/>
    <p:sldId id="335" r:id="rId7"/>
    <p:sldId id="334" r:id="rId8"/>
    <p:sldId id="327" r:id="rId9"/>
    <p:sldId id="328" r:id="rId10"/>
    <p:sldId id="329" r:id="rId11"/>
    <p:sldId id="330" r:id="rId12"/>
    <p:sldId id="331" r:id="rId13"/>
    <p:sldId id="332" r:id="rId14"/>
    <p:sldId id="333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1841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thumb/c/cc/Colonne_distillazione.jpg/500px-Colonne_distillazione.jpg" TargetMode="External"/><Relationship Id="rId2" Type="http://schemas.openxmlformats.org/officeDocument/2006/relationships/hyperlink" Target="http://www.komenskeho66.cz/materialy/chemie/WEB-CHEMIE9/9obrazky/schem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d01.jxs.cz/706/062/6d825f07f9_20411009_o2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smtClean="0"/>
              <a:t>ZDROJE UHLOVODÍKŮ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873698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	ZŠ TGM </a:t>
            </a:r>
            <a:r>
              <a:rPr lang="cs-CZ" dirty="0"/>
              <a:t>B</a:t>
            </a:r>
            <a:r>
              <a:rPr lang="cs-CZ" dirty="0" smtClean="0"/>
              <a:t>ojkovice</a:t>
            </a:r>
          </a:p>
          <a:p>
            <a:pPr algn="l"/>
            <a:r>
              <a:rPr lang="cs-CZ" dirty="0" smtClean="0"/>
              <a:t>Autor:</a:t>
            </a:r>
            <a:r>
              <a:rPr lang="cs-CZ" dirty="0"/>
              <a:t>	</a:t>
            </a:r>
            <a:r>
              <a:rPr lang="cs-CZ" dirty="0" smtClean="0"/>
              <a:t>Ing. Renata Kremlicová</a:t>
            </a:r>
          </a:p>
          <a:p>
            <a:pPr algn="l"/>
            <a:r>
              <a:rPr lang="cs-CZ" dirty="0" smtClean="0"/>
              <a:t>Předmět:	Chemie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V prezentaci se žáci seznámí se základní charakteristikou a využitím zdrojů 	uhlovodíků.</a:t>
            </a:r>
          </a:p>
          <a:p>
            <a:pPr algn="l"/>
            <a:endParaRPr lang="cs-CZ" dirty="0" smtClean="0"/>
          </a:p>
          <a:p>
            <a:pPr algn="l"/>
            <a:endParaRPr lang="cs-CZ" sz="1600" dirty="0" smtClean="0"/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1399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Kremlicová – Zdroje uhlovodíků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3058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648072"/>
          </a:xfrm>
        </p:spPr>
        <p:txBody>
          <a:bodyPr/>
          <a:lstStyle/>
          <a:p>
            <a:pPr algn="l"/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Zdroje: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BENEŠ P., PUMPR V., BANÝR J., </a:t>
            </a:r>
            <a:r>
              <a:rPr lang="cs-CZ" sz="1400" i="1" dirty="0" smtClean="0"/>
              <a:t>Základy chemie 2, </a:t>
            </a:r>
            <a:r>
              <a:rPr lang="cs-CZ" sz="1400" dirty="0" smtClean="0"/>
              <a:t>Fortuna Praha, 1995, </a:t>
            </a:r>
            <a:r>
              <a:rPr lang="cs-CZ" sz="1400" smtClean="0"/>
              <a:t>ISBN 80-7168-205-5 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Snímek 6: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www.komenskeho66.cz/materialy/chemie/WEB-CHEMIE9/9obrazky/schema.jpg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/>
              <a:t>Snímek 7: </a:t>
            </a:r>
            <a:r>
              <a:rPr lang="cs-CZ" sz="1400" dirty="0">
                <a:hlinkClick r:id="rId3"/>
              </a:rPr>
              <a:t>https://</a:t>
            </a:r>
            <a:r>
              <a:rPr lang="cs-CZ" sz="1400" dirty="0" smtClean="0">
                <a:hlinkClick r:id="rId3"/>
              </a:rPr>
              <a:t>upload.wikimedia.org/wikipedia/commons/thumb/c/cc/Colonne_distillazione.jpg/500px-</a:t>
            </a:r>
          </a:p>
          <a:p>
            <a:pPr marL="0" indent="0">
              <a:buNone/>
            </a:pPr>
            <a:r>
              <a:rPr lang="cs-CZ" sz="1400" dirty="0" smtClean="0">
                <a:hlinkClick r:id="rId3"/>
              </a:rPr>
              <a:t>Colonne_distillazione.jpg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/>
              <a:t>Snímek 9: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nd01.jxs.cz/706/062/6d825f07f9_20411009_o2.jpg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939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ZDROJE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UHLOVODÍKŮ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748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chemeClr val="tx2"/>
                </a:solidFill>
              </a:rPr>
              <a:t>Zdroje</a:t>
            </a: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b="1" dirty="0">
                <a:solidFill>
                  <a:schemeClr val="tx2"/>
                </a:solidFill>
              </a:rPr>
              <a:t>uhlovodíků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2"/>
              </a:buClr>
            </a:pPr>
            <a:r>
              <a:rPr lang="cs-CZ" sz="2200" dirty="0">
                <a:solidFill>
                  <a:schemeClr val="tx2"/>
                </a:solidFill>
              </a:rPr>
              <a:t>nacházejí se v  zemské kůře v </a:t>
            </a:r>
            <a:r>
              <a:rPr lang="cs-CZ" sz="2200" dirty="0" smtClean="0">
                <a:solidFill>
                  <a:schemeClr val="tx2"/>
                </a:solidFill>
              </a:rPr>
              <a:t>ložiskách</a:t>
            </a:r>
          </a:p>
          <a:p>
            <a:pPr>
              <a:buClr>
                <a:schemeClr val="tx2"/>
              </a:buClr>
            </a:pPr>
            <a:r>
              <a:rPr lang="cs-CZ" sz="2200" dirty="0" smtClean="0">
                <a:solidFill>
                  <a:schemeClr val="tx2"/>
                </a:solidFill>
              </a:rPr>
              <a:t>vznikly pod tlakem nadložních vrstev z </a:t>
            </a:r>
            <a:r>
              <a:rPr lang="cs-CZ" sz="2200" dirty="0" err="1" smtClean="0">
                <a:solidFill>
                  <a:schemeClr val="tx2"/>
                </a:solidFill>
              </a:rPr>
              <a:t>org</a:t>
            </a:r>
            <a:r>
              <a:rPr lang="cs-CZ" sz="2200" dirty="0" smtClean="0">
                <a:solidFill>
                  <a:schemeClr val="tx2"/>
                </a:solidFill>
              </a:rPr>
              <a:t>. zbytků za nepřístupu vzduchu</a:t>
            </a:r>
          </a:p>
          <a:p>
            <a:pPr>
              <a:buClr>
                <a:schemeClr val="tx2"/>
              </a:buClr>
            </a:pPr>
            <a:r>
              <a:rPr lang="cs-CZ" sz="2200" dirty="0" smtClean="0">
                <a:solidFill>
                  <a:schemeClr val="tx2"/>
                </a:solidFill>
              </a:rPr>
              <a:t>patří </a:t>
            </a:r>
            <a:r>
              <a:rPr lang="cs-CZ" sz="2200" dirty="0">
                <a:solidFill>
                  <a:schemeClr val="tx2"/>
                </a:solidFill>
              </a:rPr>
              <a:t>sem ropa, zemní plyn (živočišného původu) a uhlí (rostlinného původu)</a:t>
            </a:r>
          </a:p>
          <a:p>
            <a:pPr marL="0" indent="0">
              <a:buNone/>
            </a:pPr>
            <a:r>
              <a:rPr lang="cs-CZ" sz="2200" dirty="0" smtClean="0"/>
              <a:t>	</a:t>
            </a:r>
            <a:endParaRPr lang="cs-CZ" sz="2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5" name="Obrázek 4" descr="schem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3007123"/>
            <a:ext cx="2376264" cy="1819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679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chemeClr val="tx2"/>
                </a:solidFill>
              </a:rPr>
              <a:t>Ropa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2"/>
              </a:buClr>
            </a:pPr>
            <a:r>
              <a:rPr lang="cs-CZ" sz="2000" dirty="0">
                <a:solidFill>
                  <a:schemeClr val="tx2"/>
                </a:solidFill>
              </a:rPr>
              <a:t>hnědočervená kapalina o menší hustotě než voda</a:t>
            </a:r>
          </a:p>
          <a:p>
            <a:pPr>
              <a:buClr>
                <a:schemeClr val="tx2"/>
              </a:buClr>
            </a:pPr>
            <a:r>
              <a:rPr lang="cs-CZ" sz="2000" dirty="0">
                <a:solidFill>
                  <a:schemeClr val="tx2"/>
                </a:solidFill>
              </a:rPr>
              <a:t>směs uhlovodíků, hlavně alkanů</a:t>
            </a:r>
          </a:p>
          <a:p>
            <a:pPr>
              <a:buClr>
                <a:schemeClr val="tx2"/>
              </a:buClr>
            </a:pPr>
            <a:r>
              <a:rPr lang="cs-CZ" sz="2000" dirty="0">
                <a:solidFill>
                  <a:schemeClr val="tx2"/>
                </a:solidFill>
              </a:rPr>
              <a:t>průmyslově se zpracovává frakční </a:t>
            </a:r>
            <a:r>
              <a:rPr lang="cs-CZ" sz="2000" dirty="0" smtClean="0">
                <a:solidFill>
                  <a:schemeClr val="tx2"/>
                </a:solidFill>
              </a:rPr>
              <a:t>destilací</a:t>
            </a:r>
          </a:p>
          <a:p>
            <a:pPr marL="0" indent="0">
              <a:buClr>
                <a:schemeClr val="tx2"/>
              </a:buClr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      </a:t>
            </a:r>
            <a:r>
              <a:rPr lang="cs-CZ" sz="2000" dirty="0">
                <a:solidFill>
                  <a:schemeClr val="tx2"/>
                </a:solidFill>
              </a:rPr>
              <a:t>v kolonách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Obrázek 4" descr="Colonne_distillazione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2571750"/>
            <a:ext cx="2815924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915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>
                <a:solidFill>
                  <a:schemeClr val="tx2"/>
                </a:solidFill>
              </a:rPr>
              <a:t>Frakční</a:t>
            </a:r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dirty="0">
                <a:solidFill>
                  <a:schemeClr val="tx2"/>
                </a:solidFill>
              </a:rPr>
              <a:t>destilace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>
                <a:solidFill>
                  <a:schemeClr val="tx2"/>
                </a:solidFill>
              </a:rPr>
              <a:t>Jednotlivé frakce mají podobné vlastnosti, liší se </a:t>
            </a:r>
          </a:p>
          <a:p>
            <a:pPr>
              <a:buNone/>
            </a:pPr>
            <a:r>
              <a:rPr lang="cs-CZ" dirty="0">
                <a:solidFill>
                  <a:schemeClr val="tx2"/>
                </a:solidFill>
              </a:rPr>
              <a:t>teplotou varu.</a:t>
            </a:r>
          </a:p>
          <a:p>
            <a:pPr>
              <a:buNone/>
            </a:pPr>
            <a:r>
              <a:rPr lang="cs-CZ" dirty="0">
                <a:solidFill>
                  <a:schemeClr val="tx2"/>
                </a:solidFill>
              </a:rPr>
              <a:t>Frakce:	- plynné produkty</a:t>
            </a:r>
          </a:p>
          <a:p>
            <a:pPr>
              <a:buNone/>
            </a:pPr>
            <a:r>
              <a:rPr lang="cs-CZ" dirty="0">
                <a:solidFill>
                  <a:schemeClr val="tx2"/>
                </a:solidFill>
              </a:rPr>
              <a:t>			- surový benzín</a:t>
            </a:r>
          </a:p>
          <a:p>
            <a:pPr>
              <a:buNone/>
            </a:pPr>
            <a:r>
              <a:rPr lang="cs-CZ" dirty="0">
                <a:solidFill>
                  <a:schemeClr val="tx2"/>
                </a:solidFill>
              </a:rPr>
              <a:t>			- petrolej</a:t>
            </a:r>
          </a:p>
          <a:p>
            <a:pPr>
              <a:buNone/>
            </a:pPr>
            <a:r>
              <a:rPr lang="cs-CZ" dirty="0">
                <a:solidFill>
                  <a:schemeClr val="tx2"/>
                </a:solidFill>
              </a:rPr>
              <a:t>			- plynový olej</a:t>
            </a:r>
          </a:p>
          <a:p>
            <a:pPr>
              <a:buNone/>
            </a:pPr>
            <a:r>
              <a:rPr lang="cs-CZ" dirty="0">
                <a:solidFill>
                  <a:schemeClr val="tx2"/>
                </a:solidFill>
              </a:rPr>
              <a:t>			- mazací oleje</a:t>
            </a:r>
          </a:p>
          <a:p>
            <a:pPr>
              <a:buNone/>
            </a:pPr>
            <a:r>
              <a:rPr lang="cs-CZ" dirty="0">
                <a:solidFill>
                  <a:schemeClr val="tx2"/>
                </a:solidFill>
              </a:rPr>
              <a:t>			- mazut (destilační zbytek)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50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>
                <a:solidFill>
                  <a:schemeClr val="tx2"/>
                </a:solidFill>
              </a:rPr>
              <a:t>Vakuová destilace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>
                <a:solidFill>
                  <a:schemeClr val="tx2"/>
                </a:solidFill>
              </a:rPr>
              <a:t>Destilace mazutu, při které se získávají minerální </a:t>
            </a:r>
          </a:p>
          <a:p>
            <a:pPr>
              <a:buNone/>
            </a:pPr>
            <a:r>
              <a:rPr lang="cs-CZ" sz="2000" dirty="0">
                <a:solidFill>
                  <a:schemeClr val="tx2"/>
                </a:solidFill>
              </a:rPr>
              <a:t>oleje. Dalšími produkty jsou vazelína a parafín, </a:t>
            </a:r>
          </a:p>
          <a:p>
            <a:pPr>
              <a:buNone/>
            </a:pPr>
            <a:r>
              <a:rPr lang="cs-CZ" sz="2000" dirty="0">
                <a:solidFill>
                  <a:schemeClr val="tx2"/>
                </a:solidFill>
              </a:rPr>
              <a:t>destilační zbytek se nazývá asfalt.</a:t>
            </a:r>
          </a:p>
          <a:p>
            <a:pPr marL="0" indent="0">
              <a:buNone/>
            </a:pP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5" name="Obrázek 4" descr="6d825f07f9_20411009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1990" y="2571750"/>
            <a:ext cx="2460354" cy="2255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5793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chemeClr val="tx2"/>
                </a:solidFill>
              </a:rPr>
              <a:t>Zemní plyn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2"/>
              </a:buClr>
            </a:pPr>
            <a:r>
              <a:rPr lang="cs-CZ" dirty="0">
                <a:solidFill>
                  <a:schemeClr val="tx2"/>
                </a:solidFill>
              </a:rPr>
              <a:t>směs plynných uhlovodíků (90% tvoří </a:t>
            </a:r>
            <a:r>
              <a:rPr lang="cs-CZ" dirty="0" err="1">
                <a:solidFill>
                  <a:schemeClr val="tx2"/>
                </a:solidFill>
              </a:rPr>
              <a:t>methan</a:t>
            </a:r>
            <a:r>
              <a:rPr lang="cs-CZ" dirty="0">
                <a:solidFill>
                  <a:schemeClr val="tx2"/>
                </a:solidFill>
              </a:rPr>
              <a:t>)</a:t>
            </a:r>
          </a:p>
          <a:p>
            <a:pPr>
              <a:buClr>
                <a:schemeClr val="tx2"/>
              </a:buClr>
            </a:pPr>
            <a:r>
              <a:rPr lang="cs-CZ" dirty="0">
                <a:solidFill>
                  <a:schemeClr val="tx2"/>
                </a:solidFill>
              </a:rPr>
              <a:t>obsahuje </a:t>
            </a:r>
            <a:r>
              <a:rPr lang="cs-CZ" dirty="0" err="1">
                <a:solidFill>
                  <a:schemeClr val="tx2"/>
                </a:solidFill>
              </a:rPr>
              <a:t>ethan</a:t>
            </a:r>
            <a:r>
              <a:rPr lang="cs-CZ" dirty="0">
                <a:solidFill>
                  <a:schemeClr val="tx2"/>
                </a:solidFill>
              </a:rPr>
              <a:t>, propan, butan</a:t>
            </a:r>
          </a:p>
          <a:p>
            <a:pPr>
              <a:buClr>
                <a:schemeClr val="tx2"/>
              </a:buClr>
            </a:pPr>
            <a:r>
              <a:rPr lang="cs-CZ" dirty="0">
                <a:solidFill>
                  <a:schemeClr val="tx2"/>
                </a:solidFill>
              </a:rPr>
              <a:t>dobré palivo pro domácnost 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9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tx2"/>
                </a:solidFill>
              </a:rPr>
              <a:t>Uhlí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>
                <a:schemeClr val="tx2"/>
              </a:buClr>
            </a:pPr>
            <a:r>
              <a:rPr lang="cs-CZ" dirty="0">
                <a:solidFill>
                  <a:schemeClr val="tx2"/>
                </a:solidFill>
              </a:rPr>
              <a:t>zdroj energie</a:t>
            </a:r>
          </a:p>
          <a:p>
            <a:pPr>
              <a:buClr>
                <a:schemeClr val="tx2"/>
              </a:buClr>
            </a:pPr>
            <a:r>
              <a:rPr lang="cs-CZ" dirty="0">
                <a:solidFill>
                  <a:schemeClr val="tx2"/>
                </a:solidFill>
              </a:rPr>
              <a:t>zpracovává se zahříváním (asi 1000 °C) za nepřístupu vzduchu (karbonizace) </a:t>
            </a:r>
          </a:p>
          <a:p>
            <a:pPr>
              <a:buClr>
                <a:srgbClr val="FFC000"/>
              </a:buClr>
              <a:buNone/>
            </a:pPr>
            <a:r>
              <a:rPr lang="cs-CZ" u="sng" dirty="0">
                <a:solidFill>
                  <a:schemeClr val="tx2"/>
                </a:solidFill>
              </a:rPr>
              <a:t>Hlavní produkty:</a:t>
            </a:r>
            <a:r>
              <a:rPr lang="cs-CZ" dirty="0">
                <a:solidFill>
                  <a:schemeClr val="tx2"/>
                </a:solidFill>
              </a:rPr>
              <a:t>	 -  plyn (koksárenský, svítiplyn)</a:t>
            </a:r>
          </a:p>
          <a:p>
            <a:pPr>
              <a:buClr>
                <a:srgbClr val="FFC000"/>
              </a:buClr>
              <a:buNone/>
            </a:pPr>
            <a:r>
              <a:rPr lang="cs-CZ" dirty="0">
                <a:solidFill>
                  <a:schemeClr val="tx2"/>
                </a:solidFill>
              </a:rPr>
              <a:t>				 -  černouhelný dehet</a:t>
            </a:r>
          </a:p>
          <a:p>
            <a:pPr>
              <a:buClr>
                <a:srgbClr val="FFC000"/>
              </a:buClr>
              <a:buNone/>
            </a:pPr>
            <a:r>
              <a:rPr lang="cs-CZ" dirty="0">
                <a:solidFill>
                  <a:schemeClr val="tx2"/>
                </a:solidFill>
              </a:rPr>
              <a:t>				 -  koks</a:t>
            </a:r>
          </a:p>
          <a:p>
            <a:pPr>
              <a:buClr>
                <a:srgbClr val="FFC000"/>
              </a:buClr>
              <a:buNone/>
            </a:pPr>
            <a:r>
              <a:rPr lang="cs-CZ" u="sng" dirty="0">
                <a:solidFill>
                  <a:schemeClr val="tx2"/>
                </a:solidFill>
              </a:rPr>
              <a:t>Vedlejší produkt:</a:t>
            </a:r>
            <a:r>
              <a:rPr lang="cs-CZ" dirty="0">
                <a:solidFill>
                  <a:schemeClr val="tx2"/>
                </a:solidFill>
              </a:rPr>
              <a:t> -  amoniaková voda  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167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AF1F47D43C50B42B61C129462744CA1" ma:contentTypeVersion="2" ma:contentTypeDescription="Vytvoří nový dokument" ma:contentTypeScope="" ma:versionID="9c8434eae77f47baae3bfc2c902e2f14">
  <xsd:schema xmlns:xsd="http://www.w3.org/2001/XMLSchema" xmlns:xs="http://www.w3.org/2001/XMLSchema" xmlns:p="http://schemas.microsoft.com/office/2006/metadata/properties" xmlns:ns2="65b4d28a-664c-465a-be48-86a16ea5e0fb" targetNamespace="http://schemas.microsoft.com/office/2006/metadata/properties" ma:root="true" ma:fieldsID="82751a0c22259abc71fd3043386a0897" ns2:_="">
    <xsd:import namespace="65b4d28a-664c-465a-be48-86a16ea5e0fb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5b4d28a-664c-465a-be48-86a16ea5e0f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65b4d28a-664c-465a-be48-86a16ea5e0fb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62291058-1D2E-45BD-AE44-3B7A815FFF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5b4d28a-664c-465a-be48-86a16ea5e0f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283</TotalTime>
  <Words>216</Words>
  <Application>Microsoft Office PowerPoint</Application>
  <PresentationFormat>Předvádění na obrazovce (16:9)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Snímek 2</vt:lpstr>
      <vt:lpstr>Metodický pokyn</vt:lpstr>
      <vt:lpstr> Zdroje: </vt:lpstr>
      <vt:lpstr>ZDROJE</vt:lpstr>
      <vt:lpstr>Zdroje uhlovodíků</vt:lpstr>
      <vt:lpstr>Ropa</vt:lpstr>
      <vt:lpstr>Frakční destilace</vt:lpstr>
      <vt:lpstr>Vakuová destilace</vt:lpstr>
      <vt:lpstr>Zemní plyn</vt:lpstr>
      <vt:lpstr>Uhlí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34</cp:revision>
  <dcterms:created xsi:type="dcterms:W3CDTF">2014-10-07T08:27:59Z</dcterms:created>
  <dcterms:modified xsi:type="dcterms:W3CDTF">2015-06-15T11:14:01Z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0x0101004AF1F47D43C50B42B61C129462744CA1</vt:lpwstr>
  </property>
  <property fmtid="{D5CDD505-2E9C-101B-9397-08002B2CF9AE}" pid="3" name="IsMyDocuments">
    <vt:bool>true</vt:bool>
  </property>
</Properties>
</file>