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4" r:id="rId8"/>
    <p:sldId id="327" r:id="rId9"/>
    <p:sldId id="328" r:id="rId10"/>
    <p:sldId id="329" r:id="rId11"/>
    <p:sldId id="330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019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930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872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71006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51773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2037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44633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627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NEROSTY A HORNINY</a:t>
            </a:r>
          </a:p>
          <a:p>
            <a:r>
              <a:rPr lang="cs-CZ" sz="3600" b="1" dirty="0"/>
              <a:t>MĚŘENÍ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l"/>
            <a:r>
              <a:rPr lang="cs-CZ" dirty="0"/>
              <a:t>Škola: ZŠ Vlachovice</a:t>
            </a:r>
          </a:p>
          <a:p>
            <a:pPr algn="l"/>
            <a:r>
              <a:rPr lang="cs-CZ" dirty="0"/>
              <a:t>Autor: Libuše Jágrová</a:t>
            </a:r>
          </a:p>
          <a:p>
            <a:pPr algn="l"/>
            <a:r>
              <a:rPr lang="cs-CZ" dirty="0"/>
              <a:t>Předmět: Přírodověda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>
                <a:latin typeface="Calibri"/>
                <a:cs typeface="Arial" charset="0"/>
              </a:rPr>
              <a:t>Tato prezentace slouží k opakování učiva Horniny a nerosty, Měření – délka, hmotnost, čas, teplota.</a:t>
            </a:r>
            <a:endParaRPr lang="cs-CZ" dirty="0">
              <a:latin typeface="Arial" charset="0"/>
              <a:cs typeface="Arial" charset="0"/>
            </a:endParaRPr>
          </a:p>
          <a:p>
            <a:pPr algn="l"/>
            <a:r>
              <a:rPr lang="cs-CZ" dirty="0">
                <a:latin typeface="Calibri"/>
                <a:cs typeface="Arial" charset="0"/>
              </a:rPr>
              <a:t>Žáci pracují samostatně, lze ji využít jako pracovní list.</a:t>
            </a:r>
          </a:p>
          <a:p>
            <a:pPr algn="l"/>
            <a:r>
              <a:rPr lang="cs-CZ" dirty="0">
                <a:latin typeface="Calibri"/>
                <a:cs typeface="Arial" charset="0"/>
              </a:rPr>
              <a:t>Úkoly se dají zpestřit obrázky pro lepší představivost.</a:t>
            </a:r>
            <a:endParaRPr lang="cs-CZ" dirty="0">
              <a:latin typeface="Arial" charset="0"/>
              <a:cs typeface="Arial" charset="0"/>
            </a:endParaRPr>
          </a:p>
          <a:p>
            <a:pPr algn="l"/>
            <a:r>
              <a:rPr lang="cs-CZ" dirty="0">
                <a:latin typeface="Calibri"/>
                <a:cs typeface="Arial" charset="0"/>
              </a:rPr>
              <a:t>Úkoly jsou zaměřeny na praktický život v reálu.</a:t>
            </a:r>
            <a:endParaRPr lang="cs-CZ" dirty="0">
              <a:latin typeface="Arial" charset="0"/>
              <a:cs typeface="Arial" charset="0"/>
            </a:endParaRP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Přílohy - prezentace</a:t>
            </a:r>
          </a:p>
          <a:p>
            <a:r>
              <a:rPr lang="cs-CZ" sz="1800" dirty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Orientace v jednotkách měření, převody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Rozeznat horninu a nerost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Používat jednotky měření v praxi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alibri" charset="0"/>
              </a:rPr>
              <a:t>MS OFFICE </a:t>
            </a:r>
            <a:r>
              <a:rPr lang="cs-CZ" dirty="0" smtClean="0">
                <a:latin typeface="Calibri" charset="0"/>
              </a:rPr>
              <a:t>CLIPART – </a:t>
            </a:r>
            <a:r>
              <a:rPr lang="cs-CZ" dirty="0" smtClean="0">
                <a:latin typeface="Calibri" charset="0"/>
                <a:hlinkClick r:id="rId3"/>
              </a:rPr>
              <a:t>www.office.</a:t>
            </a:r>
            <a:r>
              <a:rPr lang="cs-CZ" dirty="0" err="1" smtClean="0">
                <a:latin typeface="Calibri" charset="0"/>
                <a:hlinkClick r:id="rId3"/>
              </a:rPr>
              <a:t>microsoft.com</a:t>
            </a:r>
            <a:r>
              <a:rPr lang="cs-CZ" dirty="0" smtClean="0">
                <a:latin typeface="Calibri" charset="0"/>
              </a:rPr>
              <a:t> </a:t>
            </a:r>
            <a:endParaRPr lang="cs-CZ" dirty="0">
              <a:latin typeface="Calibri" charset="0"/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 rot="-660000">
            <a:off x="144513" y="2343150"/>
            <a:ext cx="8289875" cy="769441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pt-BR" sz="4400" b="1">
                <a:solidFill>
                  <a:schemeClr val="accent2"/>
                </a:solidFill>
                <a:latin typeface="Arial"/>
                <a:ea typeface="+mj-ea"/>
                <a:cs typeface="+mj-cs"/>
              </a:rPr>
              <a:t>SOUSTŘEĎ SE……</a:t>
            </a:r>
            <a:r>
              <a:rPr lang="pt-BR" sz="2000" b="1">
                <a:solidFill>
                  <a:schemeClr val="accent2"/>
                </a:solidFill>
                <a:latin typeface="Arial"/>
                <a:ea typeface="+mj-ea"/>
                <a:cs typeface="+mj-cs"/>
              </a:rPr>
              <a:t> a vypracuj samostatně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0945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1886" y="1320517"/>
            <a:ext cx="7859687" cy="267765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>
                <a:latin typeface="Calibri"/>
              </a:rPr>
              <a:t>Kde se nacházejí horniny?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>
                <a:latin typeface="Calibri"/>
              </a:rPr>
              <a:t>Čím jsou tvořeny horniny?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>
                <a:latin typeface="Calibri"/>
              </a:rPr>
              <a:t>Žula se využívá……………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>
                <a:latin typeface="Calibri"/>
              </a:rPr>
              <a:t>Co je to magma?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>
                <a:latin typeface="Calibri"/>
              </a:rPr>
              <a:t>Který nerost znáš?</a:t>
            </a:r>
          </a:p>
          <a:p>
            <a:pPr marL="514350" indent="-514350">
              <a:buFont typeface="+mj-lt"/>
              <a:buAutoNum type="arabicPeriod"/>
            </a:pPr>
            <a:endParaRPr lang="cs-CZ" sz="2800">
              <a:latin typeface="Calibri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20647" y="863758"/>
            <a:ext cx="180022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90381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41829" y="850293"/>
            <a:ext cx="1800225" cy="1800225"/>
          </a:xfrm>
          <a:prstGeom prst="rect">
            <a:avLst/>
          </a:prstGeom>
        </p:spPr>
      </p:pic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88198" y="1387492"/>
            <a:ext cx="7739062" cy="267765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 sz="2800" dirty="0">
                <a:latin typeface="Calibri"/>
              </a:rPr>
              <a:t>6.Seřaď všechny jednotky délky </a:t>
            </a:r>
            <a:r>
              <a:rPr lang="cs-CZ" sz="2800" dirty="0" smtClean="0">
                <a:latin typeface="Calibri"/>
              </a:rPr>
              <a:t>vzestupně (zkratkami</a:t>
            </a:r>
            <a:r>
              <a:rPr lang="cs-CZ" sz="2800" dirty="0">
                <a:latin typeface="Calibri"/>
              </a:rPr>
              <a:t>).</a:t>
            </a:r>
          </a:p>
          <a:p>
            <a:r>
              <a:rPr lang="cs-CZ" sz="2800" dirty="0">
                <a:latin typeface="Calibri"/>
              </a:rPr>
              <a:t>7. Napiš dvě měřidla hmotnosti a jejich využití.</a:t>
            </a:r>
          </a:p>
          <a:p>
            <a:r>
              <a:rPr lang="cs-CZ" sz="2800" dirty="0">
                <a:latin typeface="Calibri"/>
              </a:rPr>
              <a:t>8. Základní jednotkou času je 1__ (zkratkou).</a:t>
            </a:r>
          </a:p>
          <a:p>
            <a:r>
              <a:rPr lang="cs-CZ" sz="2800" dirty="0">
                <a:latin typeface="Calibri"/>
              </a:rPr>
              <a:t>9. Kolik je půl </a:t>
            </a:r>
            <a:r>
              <a:rPr lang="cs-CZ" sz="2800" dirty="0" smtClean="0">
                <a:latin typeface="Calibri"/>
              </a:rPr>
              <a:t>kilogramu </a:t>
            </a:r>
            <a:r>
              <a:rPr lang="cs-CZ" sz="2800" dirty="0">
                <a:latin typeface="Calibri"/>
              </a:rPr>
              <a:t>gramů? Zapiš matematicky celý zápis.</a:t>
            </a:r>
          </a:p>
        </p:txBody>
      </p:sp>
    </p:spTree>
    <p:extLst>
      <p:ext uri="{BB962C8B-B14F-4D97-AF65-F5344CB8AC3E}">
        <p14:creationId xmlns:p14="http://schemas.microsoft.com/office/powerpoint/2010/main" xmlns="" val="2846774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92080" y="1036638"/>
            <a:ext cx="7051783" cy="2246769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 sz="2800">
                <a:latin typeface="Calibri"/>
              </a:rPr>
              <a:t>10 .</a:t>
            </a:r>
            <a:r>
              <a:rPr lang="pl-PL" sz="2800">
                <a:latin typeface="Calibri"/>
              </a:rPr>
              <a:t>Který předmět bys vážil na gramy….</a:t>
            </a:r>
            <a:endParaRPr lang="cs-CZ" sz="2800">
              <a:latin typeface="Calibri"/>
            </a:endParaRPr>
          </a:p>
          <a:p>
            <a:r>
              <a:rPr lang="pl-PL" sz="2800">
                <a:latin typeface="Calibri"/>
              </a:rPr>
              <a:t>                                            </a:t>
            </a:r>
            <a:r>
              <a:rPr lang="cs-CZ" sz="2800">
                <a:latin typeface="Calibri"/>
              </a:rPr>
              <a:t>     </a:t>
            </a:r>
            <a:r>
              <a:rPr lang="pl-PL" sz="2800">
                <a:latin typeface="Calibri"/>
              </a:rPr>
              <a:t>na kilogramy…</a:t>
            </a:r>
            <a:endParaRPr lang="cs-CZ" sz="2800">
              <a:latin typeface="Calibri"/>
            </a:endParaRPr>
          </a:p>
          <a:p>
            <a:r>
              <a:rPr lang="pl-PL" sz="2800">
                <a:latin typeface="Calibri"/>
              </a:rPr>
              <a:t>                                            </a:t>
            </a:r>
            <a:r>
              <a:rPr lang="cs-CZ" sz="2800">
                <a:latin typeface="Calibri"/>
              </a:rPr>
              <a:t>     </a:t>
            </a:r>
            <a:r>
              <a:rPr lang="pl-PL" sz="2800">
                <a:latin typeface="Calibri"/>
              </a:rPr>
              <a:t>na tuny……..</a:t>
            </a:r>
          </a:p>
          <a:p>
            <a:endParaRPr lang="cs-CZ" sz="2800">
              <a:latin typeface="Calibri"/>
            </a:endParaRPr>
          </a:p>
          <a:p>
            <a:endParaRPr lang="cs-CZ" sz="2800">
              <a:latin typeface="Calibri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61713" y="2250617"/>
            <a:ext cx="1800225" cy="18002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rot="-3780000">
            <a:off x="2608304" y="3111276"/>
            <a:ext cx="2918240" cy="369887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osobní váha</a:t>
            </a:r>
          </a:p>
        </p:txBody>
      </p:sp>
      <p:sp>
        <p:nvSpPr>
          <p:cNvPr id="6" name="TextovéPole 5"/>
          <p:cNvSpPr txBox="1"/>
          <p:nvPr/>
        </p:nvSpPr>
        <p:spPr>
          <a:xfrm rot="2820000">
            <a:off x="6257047" y="2707906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kuchyňská váha</a:t>
            </a:r>
          </a:p>
        </p:txBody>
      </p:sp>
      <p:sp>
        <p:nvSpPr>
          <p:cNvPr id="7" name="TextovéPole 6"/>
          <p:cNvSpPr txBox="1"/>
          <p:nvPr/>
        </p:nvSpPr>
        <p:spPr>
          <a:xfrm rot="-480000">
            <a:off x="4170194" y="3448632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algn="ctr"/>
            <a:r>
              <a:rPr lang="cs-CZ"/>
              <a:t>decimální váha</a:t>
            </a:r>
          </a:p>
        </p:txBody>
      </p:sp>
    </p:spTree>
    <p:extLst>
      <p:ext uri="{BB962C8B-B14F-4D97-AF65-F5344CB8AC3E}">
        <p14:creationId xmlns:p14="http://schemas.microsoft.com/office/powerpoint/2010/main" xmlns="" val="3561156659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0A101D083150CE4FA3747AFD520AA2BC" ma:contentTypeVersion="0" ma:contentTypeDescription="Vytvoří nový dokument" ma:contentTypeScope="" ma:versionID="c595f31579ce8860be1516fe27b6c3e9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7ec98b5e5f0a4b7642889d0769727886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5E8B621-FD6E-4287-8FC2-092A952608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223</Words>
  <Application>Microsoft Office PowerPoint</Application>
  <PresentationFormat>Předvádění na obrazovce (16:9)</PresentationFormat>
  <Paragraphs>54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Zdroje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2015-06-15T12:07:46Z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0x0101000A101D083150CE4FA3747AFD520AA2BC</vt:lpwstr>
  </property>
  <property fmtid="{D5CDD505-2E9C-101B-9397-08002B2CF9AE}" pid="3" name="IsMyDocuments">
    <vt:bool>true</vt:bool>
  </property>
</Properties>
</file>