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sldIdLst>
    <p:sldId id="310" r:id="rId5"/>
    <p:sldId id="326" r:id="rId6"/>
    <p:sldId id="325" r:id="rId7"/>
    <p:sldId id="327" r:id="rId8"/>
    <p:sldId id="324" r:id="rId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>
        <p:scale>
          <a:sx n="86" d="100"/>
          <a:sy n="86" d="100"/>
        </p:scale>
        <p:origin x="-618" y="-89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image" Target="../media/image18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6" Type="http://schemas.openxmlformats.org/officeDocument/2006/relationships/image" Target="../media/image12.wmf"/><Relationship Id="rId11" Type="http://schemas.openxmlformats.org/officeDocument/2006/relationships/image" Target="../media/image17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13" Type="http://schemas.openxmlformats.org/officeDocument/2006/relationships/oleObject" Target="../embeddings/oleObject10.bin"/><Relationship Id="rId3" Type="http://schemas.openxmlformats.org/officeDocument/2006/relationships/image" Target="../media/image19.jpeg"/><Relationship Id="rId7" Type="http://schemas.openxmlformats.org/officeDocument/2006/relationships/oleObject" Target="../embeddings/oleObject4.bin"/><Relationship Id="rId12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11" Type="http://schemas.openxmlformats.org/officeDocument/2006/relationships/oleObject" Target="../embeddings/oleObject8.bin"/><Relationship Id="rId5" Type="http://schemas.openxmlformats.org/officeDocument/2006/relationships/oleObject" Target="../embeddings/oleObject2.bin"/><Relationship Id="rId15" Type="http://schemas.openxmlformats.org/officeDocument/2006/relationships/oleObject" Target="../embeddings/oleObject12.bin"/><Relationship Id="rId10" Type="http://schemas.openxmlformats.org/officeDocument/2006/relationships/oleObject" Target="../embeddings/oleObject7.bin"/><Relationship Id="rId4" Type="http://schemas.openxmlformats.org/officeDocument/2006/relationships/oleObject" Target="../embeddings/oleObject1.bin"/><Relationship Id="rId9" Type="http://schemas.openxmlformats.org/officeDocument/2006/relationships/oleObject" Target="../embeddings/oleObject6.bin"/><Relationship Id="rId14" Type="http://schemas.openxmlformats.org/officeDocument/2006/relationships/oleObject" Target="../embeddings/oleObject11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Racionální čísla 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Chlumec nad Cidlinou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Vladan Kárník</a:t>
            </a:r>
          </a:p>
          <a:p>
            <a:pPr algn="l"/>
            <a:r>
              <a:rPr lang="cs-CZ" dirty="0" smtClean="0"/>
              <a:t>Předmět: Matematika 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Početní operace s racionálními čísly doplněné mezipředmětovými vztahy – zeměpis. 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Žáci s využitím tabletu a školního sešitu počítají s racionálními čísly a doplňují postupně výsledky, s chybou dále pracují s učitelem na interaktivní tabuli.</a:t>
            </a:r>
          </a:p>
          <a:p>
            <a:r>
              <a:rPr lang="cs-CZ" sz="1800" dirty="0" smtClean="0"/>
              <a:t>Cílem je procvičení početních operací s racionálními čísly zábavnou formou s motivačními prvky a propojení mezipředmětových vztahů (zeměpis).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Vystoupej na vrchol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Zástupný symbol pro obsah 75" descr="Everest_North_Face_toward_Base_Camp_Tibet_Luca_Galuzzi_200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887600" y="1289468"/>
            <a:ext cx="6984776" cy="3672409"/>
          </a:xfrm>
        </p:spPr>
      </p:pic>
      <p:sp>
        <p:nvSpPr>
          <p:cNvPr id="6" name="Obdélník 5"/>
          <p:cNvSpPr/>
          <p:nvPr/>
        </p:nvSpPr>
        <p:spPr>
          <a:xfrm>
            <a:off x="5796136" y="4250893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-3</a:t>
            </a:r>
            <a:endParaRPr lang="cs-CZ" dirty="0"/>
          </a:p>
        </p:txBody>
      </p:sp>
      <p:cxnSp>
        <p:nvCxnSpPr>
          <p:cNvPr id="7" name="Přímá spojovací šipka 8"/>
          <p:cNvCxnSpPr/>
          <p:nvPr/>
        </p:nvCxnSpPr>
        <p:spPr>
          <a:xfrm flipH="1" flipV="1">
            <a:off x="4930680" y="4328011"/>
            <a:ext cx="864096" cy="18002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Elipsa 77"/>
          <p:cNvSpPr/>
          <p:nvPr/>
        </p:nvSpPr>
        <p:spPr>
          <a:xfrm>
            <a:off x="3413361" y="4387622"/>
            <a:ext cx="576064" cy="4046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138592" y="4117073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184863" y="3475772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331640" y="2437374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591780" y="1901366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772412" y="1419622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477257" y="3967971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77"/>
          <p:cNvSpPr/>
          <p:nvPr/>
        </p:nvSpPr>
        <p:spPr>
          <a:xfrm>
            <a:off x="1707629" y="4103367"/>
            <a:ext cx="576064" cy="4046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77"/>
          <p:cNvSpPr/>
          <p:nvPr/>
        </p:nvSpPr>
        <p:spPr>
          <a:xfrm>
            <a:off x="1901193" y="2923341"/>
            <a:ext cx="576064" cy="4046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77"/>
          <p:cNvSpPr/>
          <p:nvPr/>
        </p:nvSpPr>
        <p:spPr>
          <a:xfrm>
            <a:off x="1580907" y="1849305"/>
            <a:ext cx="576064" cy="4046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77"/>
          <p:cNvSpPr/>
          <p:nvPr/>
        </p:nvSpPr>
        <p:spPr>
          <a:xfrm>
            <a:off x="2804054" y="1369440"/>
            <a:ext cx="576064" cy="4046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77"/>
          <p:cNvSpPr/>
          <p:nvPr/>
        </p:nvSpPr>
        <p:spPr>
          <a:xfrm>
            <a:off x="5094243" y="4508031"/>
            <a:ext cx="576064" cy="4046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ovací šipka 8"/>
          <p:cNvCxnSpPr/>
          <p:nvPr/>
        </p:nvCxnSpPr>
        <p:spPr>
          <a:xfrm flipH="1" flipV="1">
            <a:off x="3269345" y="4142814"/>
            <a:ext cx="864096" cy="18002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8"/>
          <p:cNvCxnSpPr>
            <a:endCxn id="12" idx="2"/>
          </p:cNvCxnSpPr>
          <p:nvPr/>
        </p:nvCxnSpPr>
        <p:spPr>
          <a:xfrm flipH="1" flipV="1">
            <a:off x="1580907" y="3835812"/>
            <a:ext cx="896350" cy="31217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8"/>
          <p:cNvCxnSpPr/>
          <p:nvPr/>
        </p:nvCxnSpPr>
        <p:spPr>
          <a:xfrm flipV="1">
            <a:off x="1580907" y="2797887"/>
            <a:ext cx="114523" cy="655573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8"/>
          <p:cNvCxnSpPr>
            <a:stCxn id="13" idx="0"/>
          </p:cNvCxnSpPr>
          <p:nvPr/>
        </p:nvCxnSpPr>
        <p:spPr>
          <a:xfrm flipV="1">
            <a:off x="1727684" y="2070564"/>
            <a:ext cx="846472" cy="36681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8"/>
          <p:cNvCxnSpPr/>
          <p:nvPr/>
        </p:nvCxnSpPr>
        <p:spPr>
          <a:xfrm flipV="1">
            <a:off x="2987824" y="1583820"/>
            <a:ext cx="784588" cy="31217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656856659"/>
              </p:ext>
            </p:extLst>
          </p:nvPr>
        </p:nvGraphicFramePr>
        <p:xfrm>
          <a:off x="5186515" y="4522170"/>
          <a:ext cx="352425" cy="390525"/>
        </p:xfrm>
        <a:graphic>
          <a:graphicData uri="http://schemas.openxmlformats.org/presentationml/2006/ole">
            <p:oleObj spid="_x0000_s1104" name="Rovnice" r:id="rId4" imgW="355292" imgH="393359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031067825"/>
              </p:ext>
            </p:extLst>
          </p:nvPr>
        </p:nvGraphicFramePr>
        <p:xfrm>
          <a:off x="4364773" y="4098120"/>
          <a:ext cx="339725" cy="390525"/>
        </p:xfrm>
        <a:graphic>
          <a:graphicData uri="http://schemas.openxmlformats.org/presentationml/2006/ole">
            <p:oleObj spid="_x0000_s1105" name="Rovnice" r:id="rId5" imgW="342751" imgH="393529" progId="Equation.3">
              <p:embed/>
            </p:oleObj>
          </a:graphicData>
        </a:graphic>
      </p:graphicFrame>
      <p:graphicFrame>
        <p:nvGraphicFramePr>
          <p:cNvPr id="36" name="Objekt 3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192409794"/>
              </p:ext>
            </p:extLst>
          </p:nvPr>
        </p:nvGraphicFramePr>
        <p:xfrm>
          <a:off x="3521587" y="4401761"/>
          <a:ext cx="250825" cy="390525"/>
        </p:xfrm>
        <a:graphic>
          <a:graphicData uri="http://schemas.openxmlformats.org/presentationml/2006/ole">
            <p:oleObj spid="_x0000_s1106" name="Rovnice" r:id="rId6" imgW="253890" imgH="393529" progId="Equation.3">
              <p:embed/>
            </p:oleObj>
          </a:graphicData>
        </a:graphic>
      </p:graphicFrame>
      <p:graphicFrame>
        <p:nvGraphicFramePr>
          <p:cNvPr id="37" name="Objekt 3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437822734"/>
              </p:ext>
            </p:extLst>
          </p:nvPr>
        </p:nvGraphicFramePr>
        <p:xfrm>
          <a:off x="2709788" y="3967971"/>
          <a:ext cx="327025" cy="390525"/>
        </p:xfrm>
        <a:graphic>
          <a:graphicData uri="http://schemas.openxmlformats.org/presentationml/2006/ole">
            <p:oleObj spid="_x0000_s1107" name="Rovnice" r:id="rId7" imgW="330057" imgH="393529" progId="Equation.3">
              <p:embed/>
            </p:oleObj>
          </a:graphicData>
        </a:graphic>
      </p:graphicFrame>
      <p:graphicFrame>
        <p:nvGraphicFramePr>
          <p:cNvPr id="38" name="Objekt 3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366541838"/>
              </p:ext>
            </p:extLst>
          </p:nvPr>
        </p:nvGraphicFramePr>
        <p:xfrm>
          <a:off x="1850745" y="4201691"/>
          <a:ext cx="252412" cy="201613"/>
        </p:xfrm>
        <a:graphic>
          <a:graphicData uri="http://schemas.openxmlformats.org/presentationml/2006/ole">
            <p:oleObj spid="_x0000_s1108" name="Rovnice" r:id="rId8" imgW="253780" imgH="203024" progId="Equation.3">
              <p:embed/>
            </p:oleObj>
          </a:graphicData>
        </a:graphic>
      </p:graphicFrame>
      <p:graphicFrame>
        <p:nvGraphicFramePr>
          <p:cNvPr id="39" name="Objekt 3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270883004"/>
              </p:ext>
            </p:extLst>
          </p:nvPr>
        </p:nvGraphicFramePr>
        <p:xfrm>
          <a:off x="1350252" y="3479567"/>
          <a:ext cx="327025" cy="390525"/>
        </p:xfrm>
        <a:graphic>
          <a:graphicData uri="http://schemas.openxmlformats.org/presentationml/2006/ole">
            <p:oleObj spid="_x0000_s1109" name="Rovnice" r:id="rId9" imgW="330057" imgH="393529" progId="Equation.3">
              <p:embed/>
            </p:oleObj>
          </a:graphicData>
        </a:graphic>
      </p:graphicFrame>
      <p:graphicFrame>
        <p:nvGraphicFramePr>
          <p:cNvPr id="40" name="Objekt 3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109262730"/>
              </p:ext>
            </p:extLst>
          </p:nvPr>
        </p:nvGraphicFramePr>
        <p:xfrm>
          <a:off x="2024414" y="2923341"/>
          <a:ext cx="265113" cy="390525"/>
        </p:xfrm>
        <a:graphic>
          <a:graphicData uri="http://schemas.openxmlformats.org/presentationml/2006/ole">
            <p:oleObj spid="_x0000_s1110" name="Rovnice" r:id="rId10" imgW="266469" imgH="393359" progId="Equation.3">
              <p:embed/>
            </p:oleObj>
          </a:graphicData>
        </a:graphic>
      </p:graphicFrame>
      <p:graphicFrame>
        <p:nvGraphicFramePr>
          <p:cNvPr id="41" name="Objekt 4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94564510"/>
              </p:ext>
            </p:extLst>
          </p:nvPr>
        </p:nvGraphicFramePr>
        <p:xfrm>
          <a:off x="1618114" y="2437374"/>
          <a:ext cx="250825" cy="390525"/>
        </p:xfrm>
        <a:graphic>
          <a:graphicData uri="http://schemas.openxmlformats.org/presentationml/2006/ole">
            <p:oleObj spid="_x0000_s1111" name="Rovnice" r:id="rId11" imgW="253890" imgH="393529" progId="Equation.3">
              <p:embed/>
            </p:oleObj>
          </a:graphicData>
        </a:graphic>
      </p:graphicFrame>
      <p:graphicFrame>
        <p:nvGraphicFramePr>
          <p:cNvPr id="42" name="Objekt 4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635620504"/>
              </p:ext>
            </p:extLst>
          </p:nvPr>
        </p:nvGraphicFramePr>
        <p:xfrm>
          <a:off x="1638168" y="1950831"/>
          <a:ext cx="414338" cy="201612"/>
        </p:xfrm>
        <a:graphic>
          <a:graphicData uri="http://schemas.openxmlformats.org/presentationml/2006/ole">
            <p:oleObj spid="_x0000_s1112" name="Rovnice" r:id="rId12" imgW="418918" imgH="203112" progId="Equation.3">
              <p:embed/>
            </p:oleObj>
          </a:graphicData>
        </a:graphic>
      </p:graphicFrame>
      <p:graphicFrame>
        <p:nvGraphicFramePr>
          <p:cNvPr id="43" name="Objekt 4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528684948"/>
              </p:ext>
            </p:extLst>
          </p:nvPr>
        </p:nvGraphicFramePr>
        <p:xfrm>
          <a:off x="2799705" y="1970551"/>
          <a:ext cx="376238" cy="200025"/>
        </p:xfrm>
        <a:graphic>
          <a:graphicData uri="http://schemas.openxmlformats.org/presentationml/2006/ole">
            <p:oleObj spid="_x0000_s1113" name="Rovnice" r:id="rId13" imgW="380835" imgH="203112" progId="Equation.3">
              <p:embed/>
            </p:oleObj>
          </a:graphicData>
        </a:graphic>
      </p:graphicFrame>
      <p:graphicFrame>
        <p:nvGraphicFramePr>
          <p:cNvPr id="44" name="Objekt 4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895429931"/>
              </p:ext>
            </p:extLst>
          </p:nvPr>
        </p:nvGraphicFramePr>
        <p:xfrm>
          <a:off x="2944705" y="1511535"/>
          <a:ext cx="288925" cy="176213"/>
        </p:xfrm>
        <a:graphic>
          <a:graphicData uri="http://schemas.openxmlformats.org/presentationml/2006/ole">
            <p:oleObj spid="_x0000_s1114" name="Rovnice" r:id="rId14" imgW="291847" imgH="177646" progId="Equation.3">
              <p:embed/>
            </p:oleObj>
          </a:graphicData>
        </a:graphic>
      </p:graphicFrame>
      <p:graphicFrame>
        <p:nvGraphicFramePr>
          <p:cNvPr id="45" name="Objekt 4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146936164"/>
              </p:ext>
            </p:extLst>
          </p:nvPr>
        </p:nvGraphicFramePr>
        <p:xfrm>
          <a:off x="4023993" y="1483013"/>
          <a:ext cx="288925" cy="201613"/>
        </p:xfrm>
        <a:graphic>
          <a:graphicData uri="http://schemas.openxmlformats.org/presentationml/2006/ole">
            <p:oleObj spid="_x0000_s1115" name="Rovnice" r:id="rId15" imgW="291973" imgH="203112" progId="Equation.3">
              <p:embed/>
            </p:oleObj>
          </a:graphicData>
        </a:graphic>
      </p:graphicFrame>
      <p:sp>
        <p:nvSpPr>
          <p:cNvPr id="47" name="TextovéPole 46"/>
          <p:cNvSpPr txBox="1"/>
          <p:nvPr/>
        </p:nvSpPr>
        <p:spPr>
          <a:xfrm>
            <a:off x="4930680" y="1369440"/>
            <a:ext cx="28096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r>
              <a:rPr lang="cs-CZ" dirty="0" err="1" smtClean="0"/>
              <a:t>Mt</a:t>
            </a:r>
            <a:r>
              <a:rPr lang="cs-CZ" dirty="0" smtClean="0"/>
              <a:t>. Everest 8 848 m</a:t>
            </a:r>
          </a:p>
          <a:p>
            <a:r>
              <a:rPr lang="cs-CZ" dirty="0" smtClean="0"/>
              <a:t>- 1953 Edmund Hillary a </a:t>
            </a:r>
            <a:r>
              <a:rPr lang="cs-CZ" dirty="0" err="1" smtClean="0"/>
              <a:t>Tenzing</a:t>
            </a:r>
            <a:r>
              <a:rPr lang="cs-CZ" dirty="0" smtClean="0"/>
              <a:t> </a:t>
            </a:r>
            <a:r>
              <a:rPr lang="cs-CZ" dirty="0" err="1" smtClean="0"/>
              <a:t>Norvay</a:t>
            </a:r>
            <a:r>
              <a:rPr lang="cs-CZ" dirty="0" smtClean="0"/>
              <a:t> prvovýstup</a:t>
            </a:r>
          </a:p>
          <a:p>
            <a:r>
              <a:rPr lang="cs-CZ" dirty="0" smtClean="0"/>
              <a:t>-14 osmitisícovek: </a:t>
            </a:r>
            <a:r>
              <a:rPr lang="cs-CZ" dirty="0" err="1" smtClean="0"/>
              <a:t>Lhotse</a:t>
            </a:r>
            <a:r>
              <a:rPr lang="cs-CZ" dirty="0" smtClean="0"/>
              <a:t>, Makalu, </a:t>
            </a:r>
            <a:r>
              <a:rPr lang="cs-CZ" dirty="0" err="1" smtClean="0"/>
              <a:t>Anapurna</a:t>
            </a:r>
            <a:r>
              <a:rPr lang="cs-CZ" dirty="0" smtClean="0"/>
              <a:t>, K2…</a:t>
            </a:r>
          </a:p>
          <a:p>
            <a:r>
              <a:rPr lang="cs-CZ" dirty="0" smtClean="0"/>
              <a:t>- Pohoří: Himaláje (Nepál)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58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2015-05-25]. </a:t>
            </a:r>
            <a:r>
              <a:rPr lang="en-US" dirty="0" err="1"/>
              <a:t>Dostupné</a:t>
            </a:r>
            <a:r>
              <a:rPr lang="en-US" dirty="0"/>
              <a:t> z: http://cs.wikipedia.org/wiki/Mount_Everest#/media/File:Everest_North_Face_toward_Base_Camp_Tibet_Luca_Galuzzi_2006.jpg</a:t>
            </a:r>
            <a:r>
              <a:rPr lang="cs-CZ" dirty="0" smtClean="0"/>
              <a:t> (obrázek)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purl.org/dc/dcmitype/"/>
    <ds:schemaRef ds:uri="http://purl.org/dc/terms/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d19d6491-b662-4d98-996c-1e38fe9d018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139</TotalTime>
  <Words>165</Words>
  <Application>Microsoft Office PowerPoint</Application>
  <PresentationFormat>Předvádění na obrazovce (16:9)</PresentationFormat>
  <Paragraphs>24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boxed_powerpoint_16x9_2012-08</vt:lpstr>
      <vt:lpstr>Rovnice</vt:lpstr>
      <vt:lpstr>  Dotkněte se inovací CZ.1.07/1.3.00/51.0024  </vt:lpstr>
      <vt:lpstr>Snímek 2</vt:lpstr>
      <vt:lpstr>Metodický pokyn</vt:lpstr>
      <vt:lpstr>Vystoupej na vrchol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24</cp:revision>
  <dcterms:created xsi:type="dcterms:W3CDTF">2014-10-07T08:27:59Z</dcterms:created>
  <dcterms:modified xsi:type="dcterms:W3CDTF">2015-06-15T12:24:41Z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