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8" r:id="rId8"/>
    <p:sldId id="329" r:id="rId9"/>
    <p:sldId id="330" r:id="rId10"/>
    <p:sldId id="331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0" d="100"/>
          <a:sy n="100" d="100"/>
        </p:scale>
        <p:origin x="-228" y="-6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6000" b="1" kern="0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  <a:cs typeface="+mj-cs"/>
              </a:rPr>
              <a:t>Kulturní instituce</a:t>
            </a:r>
            <a:endParaRPr lang="cs-CZ" sz="3600" b="1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Hana Jadrná</a:t>
            </a:r>
          </a:p>
          <a:p>
            <a:pPr algn="l"/>
            <a:r>
              <a:rPr lang="cs-CZ" dirty="0" smtClean="0"/>
              <a:t>Předmět: Dějepis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Seznámení s typy kulturních institucí, jejich členění. Využití          mezipředmětových vztahů s Výchovou k občanství.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</a:t>
            </a:r>
            <a:r>
              <a:rPr lang="cs-CZ" sz="1800" i="1" dirty="0" smtClean="0"/>
              <a:t>příprava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71550"/>
            <a:ext cx="8229600" cy="53100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instituce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200" kern="0" dirty="0">
                <a:solidFill>
                  <a:srgbClr val="002060"/>
                </a:solidFill>
              </a:rPr>
              <a:t>jsou zařízení pro kulturní </a:t>
            </a:r>
            <a:r>
              <a:rPr lang="cs-CZ" sz="3200" kern="0" dirty="0" smtClean="0">
                <a:solidFill>
                  <a:srgbClr val="002060"/>
                </a:solidFill>
              </a:rPr>
              <a:t>činnost</a:t>
            </a:r>
            <a:endParaRPr lang="cs-CZ" sz="3200" kern="0" dirty="0">
              <a:solidFill>
                <a:srgbClr val="002060"/>
              </a:solidFill>
            </a:endParaRP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     </a:t>
            </a:r>
            <a:r>
              <a:rPr lang="cs-CZ" sz="32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</a:t>
            </a:r>
            <a:r>
              <a:rPr lang="cs-CZ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divadla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2. kina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3. muzea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4. galerie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5. knihovny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6. kulturní </a:t>
            </a:r>
            <a:r>
              <a:rPr lang="cs-CZ" sz="32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domy</a:t>
            </a:r>
            <a:endParaRPr lang="cs-CZ" sz="3200" kern="0" dirty="0">
              <a:solidFill>
                <a:srgbClr val="00206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7" name="Picture 3" descr="C:\Documents and Settings\dejepis-kabinet\Local Settings\Temporary Internet Files\Content.IE5\9F4DCGCV\ReadersTheater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23678"/>
            <a:ext cx="2607940" cy="189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398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5566"/>
            <a:ext cx="8229600" cy="3679057"/>
          </a:xfrm>
        </p:spPr>
        <p:txBody>
          <a:bodyPr>
            <a:normAutofit/>
          </a:bodyPr>
          <a:lstStyle/>
          <a:p>
            <a:pPr marL="0" lvl="0" indent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200" kern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Dva </a:t>
            </a:r>
            <a:r>
              <a:rPr lang="cs-CZ" sz="3400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druhy zábavy: </a:t>
            </a:r>
            <a:endParaRPr lang="cs-CZ" sz="3400" u="sng" kern="0" dirty="0" smtClean="0">
              <a:solidFill>
                <a:srgbClr val="00206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lvl="0" indent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4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  <a:r>
              <a:rPr lang="cs-CZ" sz="34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 </a:t>
            </a:r>
            <a:r>
              <a:rPr lang="cs-CZ" sz="3400" kern="0" dirty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aktivní zábava 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4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3200" kern="0" dirty="0">
                <a:solidFill>
                  <a:srgbClr val="002060"/>
                </a:solidFill>
              </a:rPr>
              <a:t>– hraní divadla, </a:t>
            </a:r>
            <a:r>
              <a:rPr lang="cs-CZ" sz="3200" kern="0" dirty="0" smtClean="0">
                <a:solidFill>
                  <a:srgbClr val="002060"/>
                </a:solidFill>
              </a:rPr>
              <a:t>tanec</a:t>
            </a:r>
            <a:r>
              <a:rPr lang="cs-CZ" sz="3200" kern="0" dirty="0">
                <a:solidFill>
                  <a:srgbClr val="002060"/>
                </a:solidFill>
              </a:rPr>
              <a:t>, filmování </a:t>
            </a:r>
            <a:r>
              <a:rPr lang="cs-CZ" sz="3200" kern="0" dirty="0" smtClean="0">
                <a:solidFill>
                  <a:srgbClr val="002060"/>
                </a:solidFill>
              </a:rPr>
              <a:t>…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4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  <a:r>
              <a:rPr lang="cs-CZ" sz="34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 </a:t>
            </a:r>
            <a:r>
              <a:rPr lang="cs-CZ" sz="3400" kern="0" dirty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pasivní zábava </a:t>
            </a:r>
            <a:endParaRPr lang="cs-CZ" sz="3400" kern="0" dirty="0" smtClean="0">
              <a:solidFill>
                <a:srgbClr val="00B0F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200" kern="0" dirty="0" smtClean="0">
                <a:solidFill>
                  <a:srgbClr val="002060"/>
                </a:solidFill>
              </a:rPr>
              <a:t>    – </a:t>
            </a:r>
            <a:r>
              <a:rPr lang="cs-CZ" sz="3200" kern="0" dirty="0">
                <a:solidFill>
                  <a:srgbClr val="002060"/>
                </a:solidFill>
              </a:rPr>
              <a:t>sledování televize, kina, divadla, </a:t>
            </a:r>
            <a:r>
              <a:rPr lang="cs-CZ" sz="3200" kern="0" dirty="0" smtClean="0">
                <a:solidFill>
                  <a:srgbClr val="002060"/>
                </a:solidFill>
              </a:rPr>
              <a:t>návštěva </a:t>
            </a:r>
            <a:r>
              <a:rPr lang="cs-CZ" sz="3200" kern="0" dirty="0">
                <a:solidFill>
                  <a:srgbClr val="002060"/>
                </a:solidFill>
              </a:rPr>
              <a:t>knihovny …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5" descr="C:\Users\22jcc\AppData\Local\Microsoft\Windows\Temporary Internet Files\Content.IE5\KL6LB2NY\MC9002903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19364"/>
            <a:ext cx="1309316" cy="956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4" descr="C:\Users\22jcc\AppData\Local\Microsoft\Windows\Temporary Internet Files\Content.IE5\4REOHG81\MC9004417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99542"/>
            <a:ext cx="3384376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873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200" kern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Pojmy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35645"/>
            <a:ext cx="8291264" cy="2958977"/>
          </a:xfrm>
        </p:spPr>
        <p:txBody>
          <a:bodyPr>
            <a:normAutofit/>
          </a:bodyPr>
          <a:lstStyle/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generálka</a:t>
            </a:r>
            <a:r>
              <a:rPr lang="cs-CZ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 </a:t>
            </a:r>
            <a:r>
              <a:rPr lang="cs-CZ" kern="0" dirty="0">
                <a:solidFill>
                  <a:srgbClr val="002060"/>
                </a:solidFill>
                <a:latin typeface="Tahoma"/>
              </a:rPr>
              <a:t>– poslední zkouška před vystoupením</a:t>
            </a:r>
            <a:endParaRPr lang="cs-CZ" u="sng" kern="0" dirty="0">
              <a:solidFill>
                <a:srgbClr val="002060"/>
              </a:solidFill>
              <a:latin typeface="Tahoma"/>
            </a:endParaRP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premiéra</a:t>
            </a:r>
            <a:r>
              <a:rPr lang="cs-CZ" sz="32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 </a:t>
            </a:r>
            <a:r>
              <a:rPr lang="cs-CZ" kern="0" dirty="0">
                <a:solidFill>
                  <a:srgbClr val="002060"/>
                </a:solidFill>
                <a:latin typeface="Tahoma"/>
              </a:rPr>
              <a:t>– první představení </a:t>
            </a:r>
            <a:endParaRPr lang="cs-CZ" kern="0" dirty="0" smtClean="0">
              <a:solidFill>
                <a:srgbClr val="002060"/>
              </a:solidFill>
              <a:latin typeface="Tahoma"/>
            </a:endParaRP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derniéra</a:t>
            </a:r>
            <a:r>
              <a:rPr lang="cs-CZ" sz="32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 </a:t>
            </a:r>
            <a:r>
              <a:rPr lang="cs-CZ" kern="0" dirty="0">
                <a:solidFill>
                  <a:srgbClr val="002060"/>
                </a:solidFill>
                <a:latin typeface="Tahoma"/>
              </a:rPr>
              <a:t>– poslední představení </a:t>
            </a:r>
            <a:endParaRPr lang="cs-CZ" kern="0" dirty="0" smtClean="0">
              <a:solidFill>
                <a:srgbClr val="002060"/>
              </a:solidFill>
              <a:latin typeface="Tahoma"/>
            </a:endParaRP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repríza</a:t>
            </a:r>
            <a:r>
              <a:rPr lang="cs-CZ" sz="32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 </a:t>
            </a:r>
            <a:r>
              <a:rPr lang="cs-CZ" kern="0" dirty="0">
                <a:solidFill>
                  <a:srgbClr val="002060"/>
                </a:solidFill>
                <a:latin typeface="Tahoma"/>
              </a:rPr>
              <a:t>–</a:t>
            </a:r>
            <a:r>
              <a:rPr lang="cs-CZ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/>
              </a:rPr>
              <a:t> </a:t>
            </a:r>
            <a:r>
              <a:rPr lang="cs-CZ" kern="0" dirty="0">
                <a:solidFill>
                  <a:srgbClr val="002060"/>
                </a:solidFill>
                <a:latin typeface="Tahoma"/>
              </a:rPr>
              <a:t>opakování představení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074" name="Picture 2" descr="C:\Documents and Settings\dejepis-kabinet\Local Settings\Temporary Internet Files\Content.IE5\6NMSGZ5K\divadlo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71550"/>
            <a:ext cx="1252538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dejepis-kabinet\Local Settings\Temporary Internet Files\Content.IE5\6NMSGZ5K\KUKATKO_small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1022" y="915566"/>
            <a:ext cx="1368152" cy="87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dejepis-kabinet\Local Settings\Temporary Internet Files\Content.IE5\LPM98LU7\gif_9_drama_masks[1]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55726"/>
            <a:ext cx="1800200" cy="163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154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200" kern="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Samostatná </a:t>
            </a:r>
            <a:r>
              <a:rPr lang="cs-CZ" sz="4200" kern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práce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2060"/>
                </a:solidFill>
              </a:rPr>
              <a:t>Vytvoř křížovku s tajenkou „kultura“,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200" kern="0" dirty="0">
                <a:solidFill>
                  <a:srgbClr val="002060"/>
                </a:solidFill>
              </a:rPr>
              <a:t>   používej pouze pojmy z </a:t>
            </a:r>
            <a:r>
              <a:rPr lang="cs-CZ" sz="3200" kern="0" dirty="0" smtClean="0">
                <a:solidFill>
                  <a:srgbClr val="002060"/>
                </a:solidFill>
              </a:rPr>
              <a:t>dějepisu a z výchovy</a:t>
            </a:r>
            <a:endParaRPr lang="cs-CZ" sz="3200" kern="0" dirty="0">
              <a:solidFill>
                <a:srgbClr val="002060"/>
              </a:solidFill>
            </a:endParaRP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200" kern="0" dirty="0">
                <a:solidFill>
                  <a:srgbClr val="002060"/>
                </a:solidFill>
              </a:rPr>
              <a:t>   k </a:t>
            </a:r>
            <a:r>
              <a:rPr lang="cs-CZ" sz="3200" kern="0" dirty="0" smtClean="0">
                <a:solidFill>
                  <a:srgbClr val="002060"/>
                </a:solidFill>
              </a:rPr>
              <a:t>občanství.</a:t>
            </a:r>
            <a:endParaRPr lang="cs-CZ" sz="3200" kern="0" dirty="0">
              <a:solidFill>
                <a:srgbClr val="002060"/>
              </a:solidFill>
            </a:endParaRP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endParaRPr lang="cs-CZ" sz="3200" kern="0" dirty="0">
              <a:solidFill>
                <a:srgbClr val="002060"/>
              </a:solidFill>
            </a:endParaRP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Font typeface="Wingdings" pitchFamily="2" charset="2"/>
              <a:buChar char="l"/>
              <a:defRPr/>
            </a:pPr>
            <a:r>
              <a:rPr lang="cs-CZ" sz="3200" kern="0" dirty="0">
                <a:solidFill>
                  <a:srgbClr val="002060"/>
                </a:solidFill>
              </a:rPr>
              <a:t> Zjisti, která kulturní zařízení se nacházejí </a:t>
            </a:r>
          </a:p>
          <a:p>
            <a:pPr lvl="0" fontAlgn="base">
              <a:spcAft>
                <a:spcPct val="0"/>
              </a:spcAft>
              <a:buClr>
                <a:srgbClr val="EBF25A"/>
              </a:buClr>
              <a:buSzPct val="80000"/>
              <a:buNone/>
              <a:defRPr/>
            </a:pPr>
            <a:r>
              <a:rPr lang="cs-CZ" sz="3200" kern="0" dirty="0">
                <a:solidFill>
                  <a:srgbClr val="002060"/>
                </a:solidFill>
              </a:rPr>
              <a:t>   </a:t>
            </a:r>
            <a:r>
              <a:rPr lang="cs-CZ" sz="3200" kern="0" dirty="0" smtClean="0">
                <a:solidFill>
                  <a:srgbClr val="002060"/>
                </a:solidFill>
              </a:rPr>
              <a:t> ve </a:t>
            </a:r>
            <a:r>
              <a:rPr lang="cs-CZ" sz="3200" kern="0" dirty="0">
                <a:solidFill>
                  <a:srgbClr val="002060"/>
                </a:solidFill>
              </a:rPr>
              <a:t>vašem </a:t>
            </a:r>
            <a:r>
              <a:rPr lang="cs-CZ" sz="3200" kern="0" dirty="0" smtClean="0">
                <a:solidFill>
                  <a:srgbClr val="002060"/>
                </a:solidFill>
              </a:rPr>
              <a:t>městě.</a:t>
            </a:r>
            <a:endParaRPr lang="cs-CZ" sz="3200" kern="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52" name="Picture 4" descr="C:\Documents and Settings\dejepis-kabinet\Local Settings\Temporary Internet Files\Content.IE5\Y4A81S1S\Smile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71550"/>
            <a:ext cx="699541" cy="68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2237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lvl="0" eaLnBrk="0" fontAlgn="base" hangingPunct="0">
              <a:spcAft>
                <a:spcPct val="0"/>
              </a:spcAft>
              <a:buFont typeface="Arial" charset="0"/>
              <a:buChar char="•"/>
            </a:pPr>
            <a:r>
              <a:rPr lang="cs-CZ" altLang="cs-CZ" sz="1800" dirty="0">
                <a:solidFill>
                  <a:prstClr val="black"/>
                </a:solidFill>
              </a:rPr>
              <a:t>Prezentované obrázky jsou převzaty z galerie MS </a:t>
            </a:r>
            <a:r>
              <a:rPr lang="cs-CZ" altLang="cs-CZ" sz="1800" dirty="0" smtClean="0">
                <a:solidFill>
                  <a:prstClr val="black"/>
                </a:solidFill>
              </a:rPr>
              <a:t>OFFICE – www.office.</a:t>
            </a:r>
            <a:r>
              <a:rPr lang="cs-CZ" altLang="cs-CZ" sz="1800" smtClean="0">
                <a:solidFill>
                  <a:prstClr val="black"/>
                </a:solidFill>
              </a:rPr>
              <a:t>microsoft.com</a:t>
            </a:r>
            <a:endParaRPr lang="cs-CZ" alt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d19d6491-b662-4d98-996c-1e38fe9d0183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</TotalTime>
  <Words>182</Words>
  <Application>Microsoft Office PowerPoint</Application>
  <PresentationFormat>Předvádění na obrazovce (16:9)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Kulturní instituce</vt:lpstr>
      <vt:lpstr>Snímek 5</vt:lpstr>
      <vt:lpstr>Pojmy</vt:lpstr>
      <vt:lpstr>Samostatná práce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31</cp:revision>
  <dcterms:created xsi:type="dcterms:W3CDTF">2014-10-07T08:27:59Z</dcterms:created>
  <dcterms:modified xsi:type="dcterms:W3CDTF">2015-06-15T12:53:12Z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