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sldIdLst>
    <p:sldId id="310" r:id="rId5"/>
    <p:sldId id="325" r:id="rId6"/>
    <p:sldId id="326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16.6.2015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00198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>
  <p:cSld name="1_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3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9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3" y="1076327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/>
          <a:p>
            <a:fld id="{FC6F08A9-3E88-45E3-A460-6C4313B1A85D}" type="datetime1">
              <a:rPr lang="en-US" smtClean="0"/>
              <a:pPr/>
              <a:t>6/16/2015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088583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4767264"/>
            <a:ext cx="2133600" cy="273844"/>
          </a:xfrm>
          <a:prstGeom prst="rect">
            <a:avLst/>
          </a:prstGeom>
        </p:spPr>
        <p:txBody>
          <a:bodyPr/>
          <a:lstStyle/>
          <a:p>
            <a:fld id="{303250A7-F2AC-4A3A-BAC6-4433188AF404}" type="datetime1">
              <a:rPr lang="en-US" smtClean="0"/>
              <a:pPr/>
              <a:t>6/16/2015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124200" y="4767264"/>
            <a:ext cx="2895600" cy="273844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57523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5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6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7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=""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=""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8" cstate="print">
                <a:extLst>
                  <a:ext uri="{28A0092B-C50C-407E-A947-70E740481C1C}">
                    <a14:useLocalDpi xmlns=""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=""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=""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=""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20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21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cs.wikipedia.org/wiki/Soubor:Jan_Vil%C3%ADmek_-_Jan_Evangelista_Purkyn%C4%9B.jpg" TargetMode="Externa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an_Evangelista_Purkyn&#283;" TargetMode="External"/><Relationship Id="rId2" Type="http://schemas.openxmlformats.org/officeDocument/2006/relationships/hyperlink" Target="http://www.biografiasyvidas.com/biografia/h/hooke.htm" TargetMode="Externa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Rostlinná buňka</a:t>
            </a:r>
            <a:endParaRPr lang="cs-CZ" sz="5400" dirty="0"/>
          </a:p>
        </p:txBody>
      </p:sp>
    </p:spTree>
    <p:extLst>
      <p:ext uri="{BB962C8B-B14F-4D97-AF65-F5344CB8AC3E}">
        <p14:creationId xmlns="" xmlns:p14="http://schemas.microsoft.com/office/powerpoint/2010/main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Chlumec nad Cidlinou 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Ing. Michaela Černá</a:t>
            </a:r>
          </a:p>
          <a:p>
            <a:pPr algn="l"/>
            <a:r>
              <a:rPr lang="cs-CZ" dirty="0" smtClean="0"/>
              <a:t>Předmět: Přírodopis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Opakování a shrnutí učiva o rostlinné buňce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3" y="411510"/>
            <a:ext cx="4318301" cy="4389835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r>
              <a:rPr lang="cs-CZ" sz="1600" dirty="0"/>
              <a:t>	</a:t>
            </a:r>
            <a:r>
              <a:rPr lang="cs-CZ" sz="1600" dirty="0" smtClean="0"/>
              <a:t>			    1)</a:t>
            </a:r>
            <a:endParaRPr lang="cs-CZ" sz="16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788024" y="1167595"/>
            <a:ext cx="4032448" cy="3518297"/>
          </a:xfrm>
        </p:spPr>
        <p:txBody>
          <a:bodyPr/>
          <a:lstStyle/>
          <a:p>
            <a:r>
              <a:rPr lang="cs-CZ" sz="3600" dirty="0" smtClean="0"/>
              <a:t>Robert </a:t>
            </a:r>
            <a:r>
              <a:rPr lang="cs-CZ" sz="3600" b="1" dirty="0" err="1" smtClean="0"/>
              <a:t>Hooke</a:t>
            </a:r>
            <a:endParaRPr lang="cs-CZ" sz="3600" b="1" dirty="0" smtClean="0"/>
          </a:p>
          <a:p>
            <a:r>
              <a:rPr lang="cs-CZ" sz="3600" dirty="0" smtClean="0"/>
              <a:t>(1635 – 1703)</a:t>
            </a:r>
          </a:p>
          <a:p>
            <a:r>
              <a:rPr lang="cs-CZ" sz="3200" dirty="0" smtClean="0"/>
              <a:t>- Angličan</a:t>
            </a:r>
          </a:p>
          <a:p>
            <a:r>
              <a:rPr lang="cs-CZ" sz="3200" dirty="0" smtClean="0"/>
              <a:t>- zavedl pojem buňka</a:t>
            </a:r>
            <a:endParaRPr lang="cs-CZ" sz="32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85592" y="1187016"/>
            <a:ext cx="3756939" cy="32403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788024" y="1187016"/>
            <a:ext cx="2736304" cy="59264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477695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							 </a:t>
            </a:r>
          </a:p>
          <a:p>
            <a:pPr marL="0" indent="0">
              <a:buNone/>
            </a:pPr>
            <a:r>
              <a:rPr lang="cs-CZ" sz="1700" dirty="0"/>
              <a:t>	</a:t>
            </a:r>
            <a:r>
              <a:rPr lang="cs-CZ" sz="1700" dirty="0" smtClean="0"/>
              <a:t>				2)</a:t>
            </a:r>
            <a:endParaRPr lang="cs-CZ" sz="17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1220" y="1059582"/>
            <a:ext cx="4042788" cy="3518297"/>
          </a:xfrm>
        </p:spPr>
        <p:txBody>
          <a:bodyPr>
            <a:normAutofit fontScale="92500"/>
          </a:bodyPr>
          <a:lstStyle/>
          <a:p>
            <a:r>
              <a:rPr lang="cs-CZ" sz="3600" dirty="0" smtClean="0"/>
              <a:t>Jan Evangelista </a:t>
            </a:r>
            <a:r>
              <a:rPr lang="cs-CZ" sz="3600" b="1" dirty="0" smtClean="0"/>
              <a:t>Purkyně</a:t>
            </a:r>
          </a:p>
          <a:p>
            <a:r>
              <a:rPr lang="cs-CZ" sz="3600" dirty="0" smtClean="0"/>
              <a:t>(1787 – 1869)</a:t>
            </a:r>
          </a:p>
          <a:p>
            <a:r>
              <a:rPr lang="cs-CZ" sz="3800" dirty="0" smtClean="0"/>
              <a:t>- český biolog</a:t>
            </a:r>
          </a:p>
          <a:p>
            <a:r>
              <a:rPr lang="cs-CZ" sz="3800" dirty="0" smtClean="0"/>
              <a:t>- zkoumal rostlinnou a živočišnou buňku</a:t>
            </a:r>
            <a:endParaRPr lang="cs-CZ" sz="3800" dirty="0"/>
          </a:p>
        </p:txBody>
      </p:sp>
      <p:pic>
        <p:nvPicPr>
          <p:cNvPr id="1026" name="Picture 2" descr="http://upload.wikimedia.org/wikipedia/commons/thumb/9/9d/Jan_Vil%C3%ADmek_-_Jan_Evangelista_Purkyn%C4%9B.jpg/220px-Jan_Vil%C3%ADmek_-_Jan_Evangelista_Purkyn%C4%9B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5" y="790244"/>
            <a:ext cx="3528391" cy="3512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395536" y="1203598"/>
            <a:ext cx="3506688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4860032" y="4037634"/>
            <a:ext cx="2376264" cy="36004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9410482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6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1760828" y="1275606"/>
            <a:ext cx="3099204" cy="3240360"/>
          </a:xfrm>
          <a:prstGeom prst="roundRect">
            <a:avLst/>
          </a:prstGeom>
          <a:ln w="1270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834040" y="1356615"/>
            <a:ext cx="2952780" cy="3078342"/>
          </a:xfrm>
          <a:prstGeom prst="roundRect">
            <a:avLst/>
          </a:prstGeom>
          <a:solidFill>
            <a:srgbClr val="FFFF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627534"/>
            <a:ext cx="8229600" cy="648073"/>
          </a:xfrm>
        </p:spPr>
        <p:txBody>
          <a:bodyPr>
            <a:normAutofit/>
          </a:bodyPr>
          <a:lstStyle/>
          <a:p>
            <a:r>
              <a:rPr lang="cs-CZ" sz="3200" dirty="0" smtClean="0"/>
              <a:t>Pojmenujte jednotlivé organely: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																																																													</a:t>
            </a:r>
            <a:r>
              <a:rPr lang="cs-CZ" sz="1300" dirty="0" smtClean="0"/>
              <a:t>3)</a:t>
            </a:r>
            <a:endParaRPr lang="cs-CZ" sz="1300" dirty="0"/>
          </a:p>
        </p:txBody>
      </p:sp>
      <p:sp>
        <p:nvSpPr>
          <p:cNvPr id="5" name="Ovál 4"/>
          <p:cNvSpPr/>
          <p:nvPr/>
        </p:nvSpPr>
        <p:spPr>
          <a:xfrm>
            <a:off x="3635896" y="3445278"/>
            <a:ext cx="914400" cy="6858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59316" y="1490688"/>
            <a:ext cx="914400" cy="3429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rot="17184940">
            <a:off x="3874714" y="1813382"/>
            <a:ext cx="685800" cy="3474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994519" y="1711340"/>
            <a:ext cx="446191" cy="551549"/>
          </a:xfrm>
          <a:custGeom>
            <a:avLst/>
            <a:gdLst>
              <a:gd name="connsiteX0" fmla="*/ 159774 w 446191"/>
              <a:gd name="connsiteY0" fmla="*/ 735399 h 735399"/>
              <a:gd name="connsiteX1" fmla="*/ 7374 w 446191"/>
              <a:gd name="connsiteY1" fmla="*/ 527581 h 735399"/>
              <a:gd name="connsiteX2" fmla="*/ 367593 w 446191"/>
              <a:gd name="connsiteY2" fmla="*/ 389035 h 735399"/>
              <a:gd name="connsiteX3" fmla="*/ 118211 w 446191"/>
              <a:gd name="connsiteY3" fmla="*/ 125799 h 735399"/>
              <a:gd name="connsiteX4" fmla="*/ 436865 w 446191"/>
              <a:gd name="connsiteY4" fmla="*/ 14963 h 735399"/>
              <a:gd name="connsiteX5" fmla="*/ 367593 w 446191"/>
              <a:gd name="connsiteY5" fmla="*/ 1108 h 735399"/>
              <a:gd name="connsiteX6" fmla="*/ 367593 w 446191"/>
              <a:gd name="connsiteY6" fmla="*/ 1108 h 735399"/>
              <a:gd name="connsiteX7" fmla="*/ 339884 w 446191"/>
              <a:gd name="connsiteY7" fmla="*/ 84235 h 735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6191" h="735399">
                <a:moveTo>
                  <a:pt x="159774" y="735399"/>
                </a:moveTo>
                <a:cubicBezTo>
                  <a:pt x="66256" y="660353"/>
                  <a:pt x="-27262" y="585308"/>
                  <a:pt x="7374" y="527581"/>
                </a:cubicBezTo>
                <a:cubicBezTo>
                  <a:pt x="42010" y="469854"/>
                  <a:pt x="349120" y="455999"/>
                  <a:pt x="367593" y="389035"/>
                </a:cubicBezTo>
                <a:cubicBezTo>
                  <a:pt x="386066" y="322071"/>
                  <a:pt x="106666" y="188144"/>
                  <a:pt x="118211" y="125799"/>
                </a:cubicBezTo>
                <a:cubicBezTo>
                  <a:pt x="129756" y="63454"/>
                  <a:pt x="395301" y="35745"/>
                  <a:pt x="436865" y="14963"/>
                </a:cubicBezTo>
                <a:cubicBezTo>
                  <a:pt x="478429" y="-5819"/>
                  <a:pt x="367593" y="1108"/>
                  <a:pt x="367593" y="1108"/>
                </a:cubicBezTo>
                <a:lnTo>
                  <a:pt x="367593" y="1108"/>
                </a:lnTo>
                <a:lnTo>
                  <a:pt x="339884" y="84235"/>
                </a:ln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407478" y="1536166"/>
            <a:ext cx="678873" cy="209147"/>
          </a:xfrm>
          <a:custGeom>
            <a:avLst/>
            <a:gdLst>
              <a:gd name="connsiteX0" fmla="*/ 0 w 678873"/>
              <a:gd name="connsiteY0" fmla="*/ 181866 h 278863"/>
              <a:gd name="connsiteX1" fmla="*/ 138546 w 678873"/>
              <a:gd name="connsiteY1" fmla="*/ 1757 h 278863"/>
              <a:gd name="connsiteX2" fmla="*/ 332510 w 678873"/>
              <a:gd name="connsiteY2" fmla="*/ 278848 h 278863"/>
              <a:gd name="connsiteX3" fmla="*/ 498764 w 678873"/>
              <a:gd name="connsiteY3" fmla="*/ 15611 h 278863"/>
              <a:gd name="connsiteX4" fmla="*/ 678873 w 678873"/>
              <a:gd name="connsiteY4" fmla="*/ 237284 h 278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3" h="278863">
                <a:moveTo>
                  <a:pt x="0" y="181866"/>
                </a:moveTo>
                <a:cubicBezTo>
                  <a:pt x="41564" y="83729"/>
                  <a:pt x="83128" y="-14407"/>
                  <a:pt x="138546" y="1757"/>
                </a:cubicBezTo>
                <a:cubicBezTo>
                  <a:pt x="193964" y="17921"/>
                  <a:pt x="272474" y="276539"/>
                  <a:pt x="332510" y="278848"/>
                </a:cubicBezTo>
                <a:cubicBezTo>
                  <a:pt x="392546" y="281157"/>
                  <a:pt x="441037" y="22538"/>
                  <a:pt x="498764" y="15611"/>
                </a:cubicBezTo>
                <a:cubicBezTo>
                  <a:pt x="556491" y="8684"/>
                  <a:pt x="617682" y="122984"/>
                  <a:pt x="678873" y="237284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4415503" y="1908186"/>
            <a:ext cx="2820793" cy="789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906429" y="2438011"/>
            <a:ext cx="2329867" cy="2055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561865" y="3801728"/>
            <a:ext cx="2674431" cy="5839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539552" y="2091439"/>
            <a:ext cx="1659628" cy="117746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2136942" y="1900596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974728" y="2293996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295252" y="2564713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4728" y="3705832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993970" y="3269918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993970" y="2760988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707904" y="1525318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564132" y="1530799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 flipV="1">
            <a:off x="3782224" y="1593747"/>
            <a:ext cx="46571" cy="651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498466" y="1650462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707904" y="1745313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642563" y="1646541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 rot="1561002">
            <a:off x="2593278" y="2013887"/>
            <a:ext cx="1268880" cy="21439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>
            <a:off x="4786820" y="3059298"/>
            <a:ext cx="2449476" cy="2657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39552" y="3661879"/>
            <a:ext cx="2374966" cy="2055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740737" y="1553658"/>
            <a:ext cx="346541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39552" y="4229782"/>
            <a:ext cx="21769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4237639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500"/>
                            </p:stCondLst>
                            <p:childTnLst>
                              <p:par>
                                <p:cTn id="13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6500"/>
                            </p:stCondLst>
                            <p:childTnLst>
                              <p:par>
                                <p:cTn id="19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500"/>
                            </p:stCondLst>
                            <p:childTnLst>
                              <p:par>
                                <p:cTn id="2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10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3000"/>
                            </p:stCondLst>
                            <p:childTnLst>
                              <p:par>
                                <p:cTn id="78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3500"/>
                            </p:stCondLst>
                            <p:childTnLst>
                              <p:par>
                                <p:cTn id="8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4500"/>
                            </p:stCondLst>
                            <p:childTnLst>
                              <p:par>
                                <p:cTn id="85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5" fill="hold">
                            <p:stCondLst>
                              <p:cond delay="1000"/>
                            </p:stCondLst>
                            <p:childTnLst>
                              <p:par>
                                <p:cTn id="9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6" fill="hold">
                            <p:stCondLst>
                              <p:cond delay="500"/>
                            </p:stCondLst>
                            <p:childTnLst>
                              <p:par>
                                <p:cTn id="107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9" fill="hold">
                            <p:stCondLst>
                              <p:cond delay="1000"/>
                            </p:stCondLst>
                            <p:childTnLst>
                              <p:par>
                                <p:cTn id="110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14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000"/>
                            </p:stCondLst>
                            <p:childTnLst>
                              <p:par>
                                <p:cTn id="118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4000"/>
                            </p:stCondLst>
                            <p:childTnLst>
                              <p:par>
                                <p:cTn id="122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5000"/>
                            </p:stCondLst>
                            <p:childTnLst>
                              <p:par>
                                <p:cTn id="126" presetID="42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7" grpId="0" animBg="1"/>
      <p:bldP spid="5" grpId="0" animBg="1"/>
      <p:bldP spid="6" grpId="0" animBg="1"/>
      <p:bldP spid="8" grpId="0" animBg="1"/>
      <p:bldP spid="11" grpId="0" animBg="1"/>
      <p:bldP spid="12" grpId="0" animBg="1"/>
      <p:bldP spid="15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19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1760828" y="1275606"/>
            <a:ext cx="3099204" cy="3240360"/>
          </a:xfrm>
          <a:prstGeom prst="roundRect">
            <a:avLst/>
          </a:prstGeom>
          <a:ln w="1270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1834040" y="1356615"/>
            <a:ext cx="2952780" cy="3078342"/>
          </a:xfrm>
          <a:prstGeom prst="roundRect">
            <a:avLst/>
          </a:prstGeom>
          <a:solidFill>
            <a:srgbClr val="FFFF00"/>
          </a:solidFill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Řešení: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7574"/>
            <a:ext cx="8229600" cy="3607049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Ovál 4"/>
          <p:cNvSpPr/>
          <p:nvPr/>
        </p:nvSpPr>
        <p:spPr>
          <a:xfrm>
            <a:off x="3635896" y="3445278"/>
            <a:ext cx="914400" cy="68580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2259316" y="1490688"/>
            <a:ext cx="914400" cy="342900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 rot="17184940">
            <a:off x="3874714" y="1813382"/>
            <a:ext cx="685800" cy="347464"/>
          </a:xfrm>
          <a:prstGeom prst="ellipse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olný tvar 10"/>
          <p:cNvSpPr/>
          <p:nvPr/>
        </p:nvSpPr>
        <p:spPr>
          <a:xfrm>
            <a:off x="3994519" y="1711340"/>
            <a:ext cx="446191" cy="551549"/>
          </a:xfrm>
          <a:custGeom>
            <a:avLst/>
            <a:gdLst>
              <a:gd name="connsiteX0" fmla="*/ 159774 w 446191"/>
              <a:gd name="connsiteY0" fmla="*/ 735399 h 735399"/>
              <a:gd name="connsiteX1" fmla="*/ 7374 w 446191"/>
              <a:gd name="connsiteY1" fmla="*/ 527581 h 735399"/>
              <a:gd name="connsiteX2" fmla="*/ 367593 w 446191"/>
              <a:gd name="connsiteY2" fmla="*/ 389035 h 735399"/>
              <a:gd name="connsiteX3" fmla="*/ 118211 w 446191"/>
              <a:gd name="connsiteY3" fmla="*/ 125799 h 735399"/>
              <a:gd name="connsiteX4" fmla="*/ 436865 w 446191"/>
              <a:gd name="connsiteY4" fmla="*/ 14963 h 735399"/>
              <a:gd name="connsiteX5" fmla="*/ 367593 w 446191"/>
              <a:gd name="connsiteY5" fmla="*/ 1108 h 735399"/>
              <a:gd name="connsiteX6" fmla="*/ 367593 w 446191"/>
              <a:gd name="connsiteY6" fmla="*/ 1108 h 735399"/>
              <a:gd name="connsiteX7" fmla="*/ 339884 w 446191"/>
              <a:gd name="connsiteY7" fmla="*/ 84235 h 7353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446191" h="735399">
                <a:moveTo>
                  <a:pt x="159774" y="735399"/>
                </a:moveTo>
                <a:cubicBezTo>
                  <a:pt x="66256" y="660353"/>
                  <a:pt x="-27262" y="585308"/>
                  <a:pt x="7374" y="527581"/>
                </a:cubicBezTo>
                <a:cubicBezTo>
                  <a:pt x="42010" y="469854"/>
                  <a:pt x="349120" y="455999"/>
                  <a:pt x="367593" y="389035"/>
                </a:cubicBezTo>
                <a:cubicBezTo>
                  <a:pt x="386066" y="322071"/>
                  <a:pt x="106666" y="188144"/>
                  <a:pt x="118211" y="125799"/>
                </a:cubicBezTo>
                <a:cubicBezTo>
                  <a:pt x="129756" y="63454"/>
                  <a:pt x="395301" y="35745"/>
                  <a:pt x="436865" y="14963"/>
                </a:cubicBezTo>
                <a:cubicBezTo>
                  <a:pt x="478429" y="-5819"/>
                  <a:pt x="367593" y="1108"/>
                  <a:pt x="367593" y="1108"/>
                </a:cubicBezTo>
                <a:lnTo>
                  <a:pt x="367593" y="1108"/>
                </a:lnTo>
                <a:lnTo>
                  <a:pt x="339884" y="84235"/>
                </a:ln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olný tvar 11"/>
          <p:cNvSpPr/>
          <p:nvPr/>
        </p:nvSpPr>
        <p:spPr>
          <a:xfrm>
            <a:off x="2407478" y="1536166"/>
            <a:ext cx="678873" cy="209147"/>
          </a:xfrm>
          <a:custGeom>
            <a:avLst/>
            <a:gdLst>
              <a:gd name="connsiteX0" fmla="*/ 0 w 678873"/>
              <a:gd name="connsiteY0" fmla="*/ 181866 h 278863"/>
              <a:gd name="connsiteX1" fmla="*/ 138546 w 678873"/>
              <a:gd name="connsiteY1" fmla="*/ 1757 h 278863"/>
              <a:gd name="connsiteX2" fmla="*/ 332510 w 678873"/>
              <a:gd name="connsiteY2" fmla="*/ 278848 h 278863"/>
              <a:gd name="connsiteX3" fmla="*/ 498764 w 678873"/>
              <a:gd name="connsiteY3" fmla="*/ 15611 h 278863"/>
              <a:gd name="connsiteX4" fmla="*/ 678873 w 678873"/>
              <a:gd name="connsiteY4" fmla="*/ 237284 h 2788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8873" h="278863">
                <a:moveTo>
                  <a:pt x="0" y="181866"/>
                </a:moveTo>
                <a:cubicBezTo>
                  <a:pt x="41564" y="83729"/>
                  <a:pt x="83128" y="-14407"/>
                  <a:pt x="138546" y="1757"/>
                </a:cubicBezTo>
                <a:cubicBezTo>
                  <a:pt x="193964" y="17921"/>
                  <a:pt x="272474" y="276539"/>
                  <a:pt x="332510" y="278848"/>
                </a:cubicBezTo>
                <a:cubicBezTo>
                  <a:pt x="392546" y="281157"/>
                  <a:pt x="441037" y="22538"/>
                  <a:pt x="498764" y="15611"/>
                </a:cubicBezTo>
                <a:cubicBezTo>
                  <a:pt x="556491" y="8684"/>
                  <a:pt x="617682" y="122984"/>
                  <a:pt x="678873" y="237284"/>
                </a:cubicBezTo>
              </a:path>
            </a:pathLst>
          </a:cu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>
            <a:off x="4415503" y="1908186"/>
            <a:ext cx="2820793" cy="7892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6" name="Přímá spojnice 15"/>
          <p:cNvCxnSpPr/>
          <p:nvPr/>
        </p:nvCxnSpPr>
        <p:spPr>
          <a:xfrm>
            <a:off x="4906429" y="2438011"/>
            <a:ext cx="2329867" cy="2055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4415503" y="3801728"/>
            <a:ext cx="2820793" cy="58398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15" name="Ovál 14"/>
          <p:cNvSpPr/>
          <p:nvPr/>
        </p:nvSpPr>
        <p:spPr>
          <a:xfrm>
            <a:off x="2136942" y="1900596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1974728" y="2293996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2295252" y="2564713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1974728" y="3705832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1993970" y="3269918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993970" y="2760988"/>
            <a:ext cx="224452" cy="308589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3707904" y="1525318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3564132" y="1530799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 flipV="1">
            <a:off x="3782224" y="1593747"/>
            <a:ext cx="46571" cy="6516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3498466" y="1650462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3707904" y="1745313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vál 29"/>
          <p:cNvSpPr/>
          <p:nvPr/>
        </p:nvSpPr>
        <p:spPr>
          <a:xfrm>
            <a:off x="3642563" y="1646541"/>
            <a:ext cx="65666" cy="45719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vál 31"/>
          <p:cNvSpPr/>
          <p:nvPr/>
        </p:nvSpPr>
        <p:spPr>
          <a:xfrm rot="1561002">
            <a:off x="2593278" y="2013887"/>
            <a:ext cx="1268880" cy="2143964"/>
          </a:xfrm>
          <a:prstGeom prst="ellipse">
            <a:avLst/>
          </a:prstGeom>
          <a:solidFill>
            <a:schemeClr val="tx2">
              <a:lumMod val="40000"/>
              <a:lumOff val="60000"/>
            </a:schemeClr>
          </a:solidFill>
          <a:ln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>
            <a:off x="4786820" y="3059298"/>
            <a:ext cx="2449476" cy="26571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539552" y="3661879"/>
            <a:ext cx="2374966" cy="20557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>
            <a:off x="3740737" y="1553658"/>
            <a:ext cx="3465417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39" name="Přímá spojnice 38"/>
          <p:cNvCxnSpPr/>
          <p:nvPr/>
        </p:nvCxnSpPr>
        <p:spPr>
          <a:xfrm>
            <a:off x="539552" y="4229782"/>
            <a:ext cx="2176964" cy="0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2" name="TextovéPole 51"/>
          <p:cNvSpPr txBox="1"/>
          <p:nvPr/>
        </p:nvSpPr>
        <p:spPr>
          <a:xfrm>
            <a:off x="7153915" y="1325725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ribozomy</a:t>
            </a:r>
            <a:endParaRPr lang="cs-CZ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166918" y="1791032"/>
            <a:ext cx="14520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mitochondrie</a:t>
            </a:r>
            <a:endParaRPr lang="cs-CZ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149639" y="2293996"/>
            <a:ext cx="15581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buněčná stěna</a:t>
            </a:r>
            <a:endParaRPr lang="cs-CZ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7153914" y="2815691"/>
            <a:ext cx="17385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cytoplazmatická membrána</a:t>
            </a:r>
            <a:endParaRPr lang="cs-CZ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7174108" y="3682436"/>
            <a:ext cx="6698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jádro</a:t>
            </a:r>
            <a:endParaRPr lang="cs-CZ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187056" y="1768172"/>
            <a:ext cx="13309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chloroplasty</a:t>
            </a:r>
            <a:endParaRPr lang="cs-CZ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86677" y="3336500"/>
            <a:ext cx="9044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vakuola</a:t>
            </a:r>
            <a:endParaRPr lang="cs-CZ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13381" y="3932549"/>
            <a:ext cx="1255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cytoplazma</a:t>
            </a:r>
            <a:endParaRPr lang="cs-CZ" dirty="0"/>
          </a:p>
        </p:txBody>
      </p:sp>
      <p:cxnSp>
        <p:nvCxnSpPr>
          <p:cNvPr id="20" name="Přímá spojnice 19"/>
          <p:cNvCxnSpPr/>
          <p:nvPr/>
        </p:nvCxnSpPr>
        <p:spPr>
          <a:xfrm flipH="1">
            <a:off x="393638" y="2054891"/>
            <a:ext cx="1821842" cy="154294"/>
          </a:xfrm>
          <a:prstGeom prst="line">
            <a:avLst/>
          </a:prstGeom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0561718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75656" y="411510"/>
            <a:ext cx="7211144" cy="864095"/>
          </a:xfrm>
        </p:spPr>
        <p:txBody>
          <a:bodyPr>
            <a:norm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Přiřaďte k organelám jejich význam:</a:t>
            </a:r>
            <a:endParaRPr lang="cs-CZ" sz="3200" i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sz="4400" dirty="0" smtClean="0"/>
              <a:t>řídí buňku			dýchání</a:t>
            </a:r>
          </a:p>
          <a:p>
            <a:pPr marL="0" indent="0">
              <a:buNone/>
            </a:pPr>
            <a:r>
              <a:rPr lang="cs-CZ" sz="4400" dirty="0" smtClean="0"/>
              <a:t>výroba energie	          vyplňuje buňku</a:t>
            </a:r>
          </a:p>
          <a:p>
            <a:pPr marL="0" indent="0">
              <a:buNone/>
            </a:pPr>
            <a:r>
              <a:rPr lang="cs-CZ" sz="4400" dirty="0" smtClean="0"/>
              <a:t>chrání buňku	          dává buňce tvar</a:t>
            </a:r>
          </a:p>
          <a:p>
            <a:pPr marL="0" indent="0">
              <a:buNone/>
            </a:pPr>
            <a:r>
              <a:rPr lang="cs-CZ" sz="4400" dirty="0" smtClean="0"/>
              <a:t>fotosyntéza                    styk buňky s okolím </a:t>
            </a:r>
          </a:p>
          <a:p>
            <a:pPr marL="0" indent="0">
              <a:buNone/>
            </a:pPr>
            <a:r>
              <a:rPr lang="cs-CZ" sz="4400" dirty="0" smtClean="0"/>
              <a:t>vytváří bílkoviny		nese dědičné informace</a:t>
            </a:r>
          </a:p>
          <a:p>
            <a:pPr marL="0" indent="0">
              <a:buNone/>
            </a:pPr>
            <a:r>
              <a:rPr lang="cs-CZ" sz="4400" dirty="0" smtClean="0"/>
              <a:t>				obsahuje buněčnou šťávu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xmlns="" val="41692621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39502"/>
            <a:ext cx="8229600" cy="396044"/>
          </a:xfrm>
        </p:spPr>
        <p:txBody>
          <a:bodyPr>
            <a:noAutofit/>
          </a:bodyPr>
          <a:lstStyle/>
          <a:p>
            <a:r>
              <a:rPr lang="cs-CZ" sz="3200" dirty="0" smtClean="0"/>
              <a:t>Doplň tabulku</a:t>
            </a:r>
            <a:endParaRPr lang="cs-CZ" sz="32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12669828"/>
              </p:ext>
            </p:extLst>
          </p:nvPr>
        </p:nvGraphicFramePr>
        <p:xfrm>
          <a:off x="395536" y="843559"/>
          <a:ext cx="8229600" cy="3563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1872208"/>
                <a:gridCol w="3765104"/>
              </a:tblGrid>
              <a:tr h="360039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ústroječek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 rostlinné buňce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význam</a:t>
                      </a:r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jádro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ANO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cytoplazma</a:t>
                      </a:r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vakuoly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buněčná stěna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</a:tr>
              <a:tr h="3702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plazmatická membrána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mitochondrie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chloroplasty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ribozomy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endParaRPr lang="cs-CZ" sz="1800" dirty="0"/>
                    </a:p>
                  </a:txBody>
                  <a:tcPr marT="34290" marB="3429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4007675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8"/>
            <a:ext cx="8229600" cy="529568"/>
          </a:xfrm>
        </p:spPr>
        <p:txBody>
          <a:bodyPr>
            <a:noAutofit/>
          </a:bodyPr>
          <a:lstStyle/>
          <a:p>
            <a:r>
              <a:rPr lang="cs-CZ" sz="3200" i="1" dirty="0" smtClean="0">
                <a:solidFill>
                  <a:srgbClr val="FF0000"/>
                </a:solidFill>
              </a:rPr>
              <a:t>Řešení:</a:t>
            </a:r>
            <a:endParaRPr lang="cs-CZ" sz="3200" i="1" dirty="0">
              <a:solidFill>
                <a:srgbClr val="FF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1890360558"/>
              </p:ext>
            </p:extLst>
          </p:nvPr>
        </p:nvGraphicFramePr>
        <p:xfrm>
          <a:off x="395536" y="843559"/>
          <a:ext cx="8229600" cy="35634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2288"/>
                <a:gridCol w="1872208"/>
                <a:gridCol w="3765104"/>
              </a:tblGrid>
              <a:tr h="360039">
                <a:tc>
                  <a:txBody>
                    <a:bodyPr/>
                    <a:lstStyle/>
                    <a:p>
                      <a:r>
                        <a:rPr lang="cs-CZ" sz="1800" dirty="0" err="1" smtClean="0"/>
                        <a:t>ústroječek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 rostlinné buňce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význam</a:t>
                      </a:r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jádro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ANO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/>
                        <a:t>řídí buňku, nese dědičné informace</a:t>
                      </a:r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cytoplazma</a:t>
                      </a:r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vyplňuje buňku</a:t>
                      </a:r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vakuoly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obsahuje buněčnou šťávu</a:t>
                      </a:r>
                      <a:endParaRPr lang="cs-CZ" dirty="0" smtClean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buněčná stěna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cs-CZ" dirty="0" smtClean="0"/>
                        <a:t>chrání buňku, dává buňce tvar</a:t>
                      </a:r>
                      <a:endParaRPr lang="cs-CZ" sz="1800" dirty="0"/>
                    </a:p>
                  </a:txBody>
                  <a:tcPr marT="34290" marB="34290"/>
                </a:tc>
              </a:tr>
              <a:tr h="37024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plazmatická membrána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styk buňky s okolím </a:t>
                      </a:r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mitochondrie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</a:t>
                      </a:r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dýchání, výroba energie</a:t>
                      </a:r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chloroplasty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</a:t>
                      </a:r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fotosyntéza </a:t>
                      </a:r>
                      <a:endParaRPr lang="cs-CZ" sz="1800" dirty="0"/>
                    </a:p>
                  </a:txBody>
                  <a:tcPr marT="34290" marB="34290"/>
                </a:tc>
              </a:tr>
              <a:tr h="404735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ribozomy</a:t>
                      </a:r>
                      <a:endParaRPr lang="cs-CZ" sz="1800" dirty="0"/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ANO</a:t>
                      </a:r>
                    </a:p>
                  </a:txBody>
                  <a:tcPr marT="34290" marB="34290"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vytváří bílkoviny</a:t>
                      </a:r>
                      <a:endParaRPr lang="cs-CZ" sz="1800" dirty="0"/>
                    </a:p>
                  </a:txBody>
                  <a:tcPr marT="34290" marB="3429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3762966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55526"/>
            <a:ext cx="8229600" cy="720079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Metodický pokyn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/>
              <a:t>Cílem materiálu je zopakovat a upevnit učivo o rostlinné buňce, zvláště pak procvičit řadu nových pojmů. Žáci by si měli spojit pojem buňka také s významnými biology. Uvědomit si, že buňka je základem stavby těl organismů (mimo virů) , a že je schopna vykonávat všechny životní projevy, které znají u organismů již z </a:t>
            </a:r>
            <a:r>
              <a:rPr lang="cs-CZ" sz="1800" i="1" dirty="0" smtClean="0"/>
              <a:t>přírodovědy. Žáci </a:t>
            </a:r>
            <a:r>
              <a:rPr lang="cs-CZ" sz="1800" i="1" dirty="0"/>
              <a:t>by také měli být schopni aplikovat později učivo o rostlinné buňce na živočišnou buňku</a:t>
            </a:r>
            <a:r>
              <a:rPr lang="cs-CZ" sz="1800" i="1" dirty="0" smtClean="0"/>
              <a:t>.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>
            <a:noAutofit/>
          </a:bodyPr>
          <a:lstStyle/>
          <a:p>
            <a:pPr algn="l"/>
            <a:r>
              <a:rPr lang="cs-CZ" sz="3200" b="1" dirty="0" smtClean="0"/>
              <a:t>Zdroje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>
            <a:normAutofit/>
          </a:bodyPr>
          <a:lstStyle/>
          <a:p>
            <a:pPr>
              <a:buAutoNum type="arabicParenR"/>
            </a:pPr>
            <a:r>
              <a:rPr lang="cs-CZ" sz="1600" dirty="0" smtClean="0"/>
              <a:t>Robert </a:t>
            </a:r>
            <a:r>
              <a:rPr lang="cs-CZ" sz="1600" dirty="0" err="1"/>
              <a:t>Hooke</a:t>
            </a:r>
            <a:r>
              <a:rPr lang="cs-CZ" sz="1600" dirty="0"/>
              <a:t>. </a:t>
            </a:r>
            <a:r>
              <a:rPr lang="cs-CZ" sz="1600" i="1" dirty="0"/>
              <a:t>Biografiasyvidas.com: LA ENCICLOPEDIA BIOGRÁFICA EN LÍNEA</a:t>
            </a:r>
            <a:r>
              <a:rPr lang="cs-CZ" sz="1600" dirty="0"/>
              <a:t> [online]. 2015 [cit. 2015-05-25]. Dostupné z: </a:t>
            </a:r>
            <a:r>
              <a:rPr lang="cs-CZ" sz="1600" dirty="0">
                <a:hlinkClick r:id="rId2"/>
              </a:rPr>
              <a:t>http://</a:t>
            </a:r>
            <a:r>
              <a:rPr lang="cs-CZ" sz="1600" dirty="0" smtClean="0">
                <a:hlinkClick r:id="rId2"/>
              </a:rPr>
              <a:t>www.biografiasyvidas.com/biografia/h/hooke.htm</a:t>
            </a:r>
            <a:endParaRPr lang="cs-CZ" sz="1600" dirty="0" smtClean="0"/>
          </a:p>
          <a:p>
            <a:pPr>
              <a:buAutoNum type="arabicParenR"/>
            </a:pPr>
            <a:endParaRPr lang="cs-CZ" sz="1600" dirty="0" smtClean="0"/>
          </a:p>
          <a:p>
            <a:pPr>
              <a:buFont typeface="Arial" panose="020B0604020202020204" pitchFamily="34" charset="0"/>
              <a:buAutoNum type="arabicParenR"/>
            </a:pPr>
            <a:r>
              <a:rPr lang="cs-CZ" sz="1600" dirty="0" smtClean="0"/>
              <a:t>Jan </a:t>
            </a:r>
            <a:r>
              <a:rPr lang="cs-CZ" sz="1600" dirty="0"/>
              <a:t>Evangelista Purkyně. </a:t>
            </a:r>
            <a:r>
              <a:rPr lang="cs-CZ" sz="1600" i="1" dirty="0" err="1"/>
              <a:t>Wikipedia</a:t>
            </a:r>
            <a:r>
              <a:rPr lang="cs-CZ" sz="1600" i="1" dirty="0"/>
              <a:t>: </a:t>
            </a:r>
            <a:r>
              <a:rPr lang="cs-CZ" sz="1600" i="1" dirty="0" err="1"/>
              <a:t>the</a:t>
            </a:r>
            <a:r>
              <a:rPr lang="cs-CZ" sz="1600" i="1" dirty="0"/>
              <a:t> free </a:t>
            </a:r>
            <a:r>
              <a:rPr lang="cs-CZ" sz="1600" i="1" dirty="0" err="1"/>
              <a:t>encyclopedia</a:t>
            </a:r>
            <a:r>
              <a:rPr lang="cs-CZ" sz="1600" dirty="0"/>
              <a:t> [online]. San Francisco (CA): </a:t>
            </a:r>
            <a:r>
              <a:rPr lang="cs-CZ" sz="1600" dirty="0" err="1"/>
              <a:t>Wikimedia</a:t>
            </a:r>
            <a:r>
              <a:rPr lang="cs-CZ" sz="1600" dirty="0"/>
              <a:t> </a:t>
            </a:r>
            <a:r>
              <a:rPr lang="cs-CZ" sz="1600" dirty="0" err="1"/>
              <a:t>Foundation</a:t>
            </a:r>
            <a:r>
              <a:rPr lang="cs-CZ" sz="1600" dirty="0"/>
              <a:t>, 2001- [cit. 2015-05-25]. Dostupné z: </a:t>
            </a: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cs.wikipedia.org/wiki/Jan_Evangelista_Purkyně</a:t>
            </a:r>
            <a:endParaRPr lang="cs-CZ" sz="1600" dirty="0" smtClean="0"/>
          </a:p>
          <a:p>
            <a:pPr>
              <a:buFont typeface="Arial" panose="020B0604020202020204" pitchFamily="34" charset="0"/>
              <a:buAutoNum type="arabicParenR"/>
            </a:pPr>
            <a:endParaRPr lang="cs-CZ" sz="1600" dirty="0"/>
          </a:p>
          <a:p>
            <a:pPr>
              <a:buFont typeface="Arial" panose="020B0604020202020204" pitchFamily="34" charset="0"/>
              <a:buAutoNum type="arabicParenR"/>
            </a:pPr>
            <a:r>
              <a:rPr lang="cs-CZ" sz="1600" dirty="0" smtClean="0"/>
              <a:t>Archiv </a:t>
            </a:r>
            <a:r>
              <a:rPr lang="cs-CZ" sz="1600" dirty="0"/>
              <a:t>autora</a:t>
            </a:r>
          </a:p>
          <a:p>
            <a:pPr>
              <a:buAutoNum type="arabicParenR"/>
            </a:pPr>
            <a:endParaRPr lang="cs-CZ" sz="1600" dirty="0"/>
          </a:p>
          <a:p>
            <a:pPr>
              <a:buAutoNum type="arabicParenR"/>
            </a:pPr>
            <a:endParaRPr lang="cs-CZ" sz="1600" dirty="0" smtClean="0"/>
          </a:p>
          <a:p>
            <a:pPr marL="0" indent="0">
              <a:buNone/>
            </a:pPr>
            <a:endParaRPr lang="cs-CZ" sz="1600" dirty="0"/>
          </a:p>
          <a:p>
            <a:pPr marL="0" indent="0">
              <a:buNone/>
            </a:pPr>
            <a:endParaRPr lang="cs-CZ" sz="16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purl.org/dc/terms/"/>
    <ds:schemaRef ds:uri="http://schemas.microsoft.com/office/infopath/2007/PartnerControls"/>
    <ds:schemaRef ds:uri="http://www.w3.org/XML/1998/namespace"/>
    <ds:schemaRef ds:uri="http://purl.org/dc/elements/1.1/"/>
    <ds:schemaRef ds:uri="http://purl.org/dc/dcmitype/"/>
    <ds:schemaRef ds:uri="d19d6491-b662-4d98-996c-1e38fe9d0183"/>
    <ds:schemaRef ds:uri="http://schemas.openxmlformats.org/package/2006/metadata/core-properties"/>
    <ds:schemaRef ds:uri="http://schemas.microsoft.com/office/2006/documentManagement/types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70</TotalTime>
  <Words>327</Words>
  <Application>Microsoft Office PowerPoint</Application>
  <PresentationFormat>Předvádění na obrazovce (16:9)</PresentationFormat>
  <Paragraphs>123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boxed_powerpoint_16x9_2012-08</vt:lpstr>
      <vt:lpstr>Dotkněte se inovací CZ.1.07/1.3.00/51.0024  </vt:lpstr>
      <vt:lpstr>Snímek 2</vt:lpstr>
      <vt:lpstr>Snímek 3</vt:lpstr>
      <vt:lpstr>Snímek 4</vt:lpstr>
      <vt:lpstr>Pojmenujte jednotlivé organely:</vt:lpstr>
      <vt:lpstr>Řešení:</vt:lpstr>
      <vt:lpstr>Přiřaďte k organelám jejich význam:</vt:lpstr>
      <vt:lpstr>Doplň tabulku</vt:lpstr>
      <vt:lpstr>Řešení:</vt:lpstr>
      <vt:lpstr>Metodický pokyn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12</cp:revision>
  <dcterms:created xsi:type="dcterms:W3CDTF">2014-10-07T08:27:59Z</dcterms:created>
  <dcterms:modified xsi:type="dcterms:W3CDTF">2015-06-16T10:03:27Z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