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310" r:id="rId5"/>
    <p:sldId id="326" r:id="rId6"/>
    <p:sldId id="327" r:id="rId7"/>
    <p:sldId id="328" r:id="rId8"/>
    <p:sldId id="329" r:id="rId9"/>
    <p:sldId id="330" r:id="rId10"/>
    <p:sldId id="331" r:id="rId11"/>
    <p:sldId id="332" r:id="rId12"/>
    <p:sldId id="333" r:id="rId13"/>
    <p:sldId id="334" r:id="rId14"/>
    <p:sldId id="335" r:id="rId15"/>
    <p:sldId id="324" r:id="rId16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>
        <p:scale>
          <a:sx n="109" d="100"/>
          <a:sy n="109" d="100"/>
        </p:scale>
        <p:origin x="216" y="39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t>26.5.2015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t>26.5.2015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Směsi</a:t>
            </a:r>
          </a:p>
        </p:txBody>
      </p:sp>
    </p:spTree>
    <p:extLst>
      <p:ext uri="{BB962C8B-B14F-4D97-AF65-F5344CB8AC3E}">
        <p14:creationId xmlns:p14="http://schemas.microsoft.com/office/powerpoint/2010/main" val="1131445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Základní škola Chlumec nad Cidlinou</a:t>
            </a:r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Mgr. Jitka Poláková</a:t>
            </a:r>
          </a:p>
          <a:p>
            <a:pPr algn="l"/>
            <a:r>
              <a:rPr lang="cs-CZ" dirty="0" smtClean="0"/>
              <a:t>Předmět: Chemie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Cílem je seznámit žáky s pojmem směsi a jejich rozdělením.</a:t>
            </a:r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3961055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Směsi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l</a:t>
            </a:r>
            <a:r>
              <a:rPr lang="cs-CZ" dirty="0" smtClean="0"/>
              <a:t>átky, které obsahují dvě nebo více složek</a:t>
            </a:r>
          </a:p>
          <a:p>
            <a:r>
              <a:rPr lang="cs-CZ" dirty="0"/>
              <a:t>d</a:t>
            </a:r>
            <a:r>
              <a:rPr lang="cs-CZ" dirty="0" smtClean="0"/>
              <a:t>ělení – stejnorodé a různorodé</a:t>
            </a:r>
          </a:p>
          <a:p>
            <a:r>
              <a:rPr lang="cs-CZ" b="1" dirty="0"/>
              <a:t>s</a:t>
            </a:r>
            <a:r>
              <a:rPr lang="cs-CZ" b="1" dirty="0" smtClean="0"/>
              <a:t>tejnorodé</a:t>
            </a:r>
            <a:r>
              <a:rPr lang="cs-CZ" dirty="0" smtClean="0"/>
              <a:t> – jednotlivé složky nemůžeme rozlišit 		     okem, lupou nebo mikroskopem </a:t>
            </a:r>
          </a:p>
          <a:p>
            <a:r>
              <a:rPr lang="cs-CZ" b="1" dirty="0"/>
              <a:t>r</a:t>
            </a:r>
            <a:r>
              <a:rPr lang="cs-CZ" b="1" dirty="0" smtClean="0"/>
              <a:t>ůznorodé</a:t>
            </a:r>
            <a:r>
              <a:rPr lang="cs-CZ" dirty="0" smtClean="0"/>
              <a:t> – jednotlivé složky můžeme rozlišit </a:t>
            </a:r>
            <a:r>
              <a:rPr lang="cs-CZ" dirty="0"/>
              <a:t>okem, </a:t>
            </a:r>
            <a:r>
              <a:rPr lang="cs-CZ" dirty="0" smtClean="0"/>
              <a:t>		     lupou </a:t>
            </a:r>
            <a:r>
              <a:rPr lang="cs-CZ" dirty="0"/>
              <a:t>nebo mikroskopem 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50851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Druhy různorodých směsí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s</a:t>
            </a:r>
            <a:r>
              <a:rPr lang="cs-CZ" b="1" dirty="0" smtClean="0"/>
              <a:t>uspenze</a:t>
            </a:r>
            <a:r>
              <a:rPr lang="cs-CZ" dirty="0" smtClean="0"/>
              <a:t> – různorodá směs pevné látky a kapaliny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  (písek a voda)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089" y="2355726"/>
            <a:ext cx="2914324" cy="2232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546207" y="1996134"/>
            <a:ext cx="13780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č.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91774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e</a:t>
            </a:r>
            <a:r>
              <a:rPr lang="cs-CZ" b="1" dirty="0" smtClean="0"/>
              <a:t>mulze</a:t>
            </a:r>
            <a:r>
              <a:rPr lang="cs-CZ" dirty="0" smtClean="0"/>
              <a:t> – různorodá směs dvou kapalných látek, kdy</a:t>
            </a:r>
          </a:p>
          <a:p>
            <a:pPr marL="0" indent="0">
              <a:buNone/>
            </a:pPr>
            <a:r>
              <a:rPr lang="cs-CZ" dirty="0"/>
              <a:t>	 </a:t>
            </a:r>
            <a:r>
              <a:rPr lang="cs-CZ" dirty="0" smtClean="0"/>
              <a:t>         jedna kapalná látka je rozptýlena ve druhé</a:t>
            </a:r>
          </a:p>
          <a:p>
            <a:pPr marL="0" indent="0">
              <a:buNone/>
            </a:pPr>
            <a:r>
              <a:rPr lang="cs-CZ" dirty="0"/>
              <a:t>	 </a:t>
            </a:r>
            <a:r>
              <a:rPr lang="cs-CZ" dirty="0" smtClean="0"/>
              <a:t>         (olej a voda)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430435"/>
            <a:ext cx="3267107" cy="208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553145" y="249974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</a:t>
            </a:r>
            <a:r>
              <a:rPr lang="cs-CZ" dirty="0" smtClean="0"/>
              <a:t>br. č. 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13176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p</a:t>
            </a:r>
            <a:r>
              <a:rPr lang="cs-CZ" b="1" dirty="0" smtClean="0"/>
              <a:t>ěna</a:t>
            </a:r>
            <a:r>
              <a:rPr lang="cs-CZ" dirty="0" smtClean="0"/>
              <a:t> – různorodá směs plynné látky rozptýlené</a:t>
            </a:r>
          </a:p>
          <a:p>
            <a:pPr marL="0" indent="0">
              <a:buNone/>
            </a:pPr>
            <a:r>
              <a:rPr lang="cs-CZ" dirty="0" smtClean="0"/>
              <a:t>	      v kapalné látce (mýdlová pěna)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427734"/>
            <a:ext cx="3528392" cy="2272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588224" y="2040164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</a:t>
            </a:r>
            <a:r>
              <a:rPr lang="cs-CZ" dirty="0" smtClean="0"/>
              <a:t>br. č. 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36269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m</a:t>
            </a:r>
            <a:r>
              <a:rPr lang="cs-CZ" b="1" dirty="0" smtClean="0"/>
              <a:t>lha</a:t>
            </a:r>
            <a:r>
              <a:rPr lang="cs-CZ" dirty="0" smtClean="0"/>
              <a:t> – směs plynu a kapiček kapaliny</a:t>
            </a:r>
          </a:p>
          <a:p>
            <a:pPr marL="0" indent="0">
              <a:buNone/>
            </a:pPr>
            <a:r>
              <a:rPr lang="cs-CZ" dirty="0" smtClean="0"/>
              <a:t>	      (</a:t>
            </a:r>
            <a:r>
              <a:rPr lang="cs-CZ" dirty="0"/>
              <a:t>oblaky na obloze)</a:t>
            </a:r>
          </a:p>
          <a:p>
            <a:r>
              <a:rPr lang="cs-CZ" b="1" dirty="0"/>
              <a:t>d</a:t>
            </a:r>
            <a:r>
              <a:rPr lang="cs-CZ" b="1" dirty="0" smtClean="0"/>
              <a:t>ým</a:t>
            </a:r>
            <a:r>
              <a:rPr lang="cs-CZ" dirty="0" smtClean="0"/>
              <a:t> – směs částeček pevných látek plynu</a:t>
            </a:r>
          </a:p>
          <a:p>
            <a:pPr marL="0" indent="0">
              <a:buNone/>
            </a:pPr>
            <a:r>
              <a:rPr lang="cs-CZ" dirty="0"/>
              <a:t>	 </a:t>
            </a:r>
            <a:r>
              <a:rPr lang="cs-CZ" dirty="0" smtClean="0"/>
              <a:t>    (prach na ulici)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88212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 </a:t>
            </a:r>
            <a:r>
              <a:rPr lang="cs-CZ" dirty="0"/>
              <a:t>k</a:t>
            </a:r>
            <a:r>
              <a:rPr lang="cs-CZ" dirty="0" smtClean="0"/>
              <a:t> procvičení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Jak se nazývá směs, která vzniká při:</a:t>
            </a:r>
          </a:p>
          <a:p>
            <a:pPr marL="514350" indent="-514350">
              <a:buAutoNum type="alphaLcParenR"/>
            </a:pPr>
            <a:r>
              <a:rPr lang="cs-CZ" dirty="0"/>
              <a:t>r</a:t>
            </a:r>
            <a:r>
              <a:rPr lang="cs-CZ" dirty="0" smtClean="0"/>
              <a:t>ozptylování voňavky ve vzduchu</a:t>
            </a:r>
          </a:p>
          <a:p>
            <a:pPr marL="514350" indent="-514350">
              <a:buAutoNum type="alphaLcParenR"/>
            </a:pPr>
            <a:r>
              <a:rPr lang="cs-CZ" dirty="0"/>
              <a:t>k</a:t>
            </a:r>
            <a:r>
              <a:rPr lang="cs-CZ" dirty="0" smtClean="0"/>
              <a:t>lepání koberců</a:t>
            </a:r>
          </a:p>
          <a:p>
            <a:pPr marL="514350" indent="-514350">
              <a:buAutoNum type="alphaLcParenR"/>
            </a:pPr>
            <a:r>
              <a:rPr lang="cs-CZ" dirty="0"/>
              <a:t>z</a:t>
            </a:r>
            <a:r>
              <a:rPr lang="cs-CZ" dirty="0" smtClean="0"/>
              <a:t>víření prachu na cestě</a:t>
            </a:r>
          </a:p>
          <a:p>
            <a:pPr marL="514350" indent="-514350">
              <a:buAutoNum type="alphaLcParenR"/>
            </a:pPr>
            <a:r>
              <a:rPr lang="cs-CZ" dirty="0"/>
              <a:t>ú</a:t>
            </a:r>
            <a:r>
              <a:rPr lang="cs-CZ" dirty="0" smtClean="0"/>
              <a:t>niku ropy do moře</a:t>
            </a:r>
          </a:p>
          <a:p>
            <a:pPr marL="514350" indent="-514350">
              <a:buAutoNum type="alphaLcParenR"/>
            </a:pPr>
            <a:r>
              <a:rPr lang="cs-CZ" dirty="0"/>
              <a:t>r</a:t>
            </a:r>
            <a:r>
              <a:rPr lang="cs-CZ" dirty="0" smtClean="0"/>
              <a:t>ozptýlení částeček zeminy v říční vodě</a:t>
            </a:r>
          </a:p>
          <a:p>
            <a:pPr marL="514350" indent="-514350">
              <a:buAutoNum type="alphaLcParenR"/>
            </a:pP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3145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f) vytváření oblaků</a:t>
            </a:r>
          </a:p>
          <a:p>
            <a:pPr marL="0" indent="0">
              <a:buNone/>
            </a:pPr>
            <a:r>
              <a:rPr lang="cs-CZ" dirty="0" smtClean="0"/>
              <a:t>g) hoření pevných a kapalných paliv</a:t>
            </a:r>
          </a:p>
          <a:p>
            <a:pPr marL="0" indent="0">
              <a:buNone/>
            </a:pPr>
            <a:r>
              <a:rPr lang="cs-CZ" dirty="0" smtClean="0"/>
              <a:t>h) přípravě šlehačky ze smetany v tlakové láhvi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plněné plynem</a:t>
            </a:r>
          </a:p>
          <a:p>
            <a:pPr marL="0" indent="0">
              <a:buNone/>
            </a:pPr>
            <a:r>
              <a:rPr lang="cs-CZ" dirty="0" smtClean="0"/>
              <a:t>i) mytí nádobí ve vodě se saponátem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05150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Doplňte do naznačeného schématu slova: suspenze, dým, pěna, mlha</a:t>
            </a:r>
          </a:p>
          <a:p>
            <a:pPr marL="514350" indent="-514350">
              <a:buAutoNum type="alphaLcParenR"/>
            </a:pPr>
            <a:r>
              <a:rPr lang="cs-CZ" dirty="0" smtClean="0"/>
              <a:t>….. (křída s vodou)</a:t>
            </a:r>
            <a:endParaRPr lang="cs-CZ" dirty="0"/>
          </a:p>
          <a:p>
            <a:pPr marL="514350" indent="-514350">
              <a:buAutoNum type="alphaLcParenR"/>
            </a:pPr>
            <a:r>
              <a:rPr lang="cs-CZ" dirty="0" smtClean="0"/>
              <a:t>..... (benzin ve vodě)</a:t>
            </a:r>
          </a:p>
          <a:p>
            <a:pPr marL="514350" indent="-514350">
              <a:buAutoNum type="alphaLcParenR"/>
            </a:pPr>
            <a:r>
              <a:rPr lang="cs-CZ" dirty="0" smtClean="0"/>
              <a:t>….. (vzduch v kapalném saponátu)</a:t>
            </a:r>
          </a:p>
          <a:p>
            <a:pPr marL="514350" indent="-514350">
              <a:buAutoNum type="alphaLcParenR"/>
            </a:pPr>
            <a:r>
              <a:rPr lang="cs-CZ" dirty="0" smtClean="0"/>
              <a:t>….. (cigaretový dým)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55288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Materiál je určen pro práci s interaktivní tabulí a tablety</a:t>
            </a:r>
            <a:endParaRPr lang="cs-CZ" sz="1800" i="1" dirty="0"/>
          </a:p>
          <a:p>
            <a:r>
              <a:rPr lang="cs-CZ" sz="1800" dirty="0" smtClean="0"/>
              <a:t>Očekávání </a:t>
            </a:r>
            <a:r>
              <a:rPr lang="cs-CZ" sz="1800" dirty="0" smtClean="0"/>
              <a:t>a </a:t>
            </a:r>
            <a:r>
              <a:rPr lang="cs-CZ" sz="1800" dirty="0" smtClean="0"/>
              <a:t>cíle</a:t>
            </a:r>
          </a:p>
          <a:p>
            <a:r>
              <a:rPr lang="cs-CZ" sz="1800" dirty="0" smtClean="0"/>
              <a:t>Naučit se dělit směsi na stejnorodé a různorodé, vysvětlit jednotlivé druhy různorodých směsí, uvedené směsi zařadit do </a:t>
            </a:r>
            <a:r>
              <a:rPr lang="cs-CZ" sz="1800" smtClean="0"/>
              <a:t>jednotlivých druhů</a:t>
            </a:r>
            <a:endParaRPr lang="cs-CZ" sz="180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37660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2"/>
            <a:ext cx="8136904" cy="3384375"/>
          </a:xfrm>
        </p:spPr>
        <p:txBody>
          <a:bodyPr>
            <a:normAutofit fontScale="70000" lnSpcReduction="20000"/>
          </a:bodyPr>
          <a:lstStyle/>
          <a:p>
            <a:r>
              <a:rPr lang="cs-CZ" dirty="0"/>
              <a:t>BENEŠ, Pavel, Jiří BANÝR a Václav PUMPR. </a:t>
            </a:r>
            <a:r>
              <a:rPr lang="cs-CZ" i="1" dirty="0"/>
              <a:t>Základy chemie: pro 2. stupeň základní školy, nižší ročníky víceletých gymnázií a střední školy</a:t>
            </a:r>
            <a:r>
              <a:rPr lang="cs-CZ" dirty="0"/>
              <a:t>. 2. vyd. Praha: Fortuna, </a:t>
            </a:r>
            <a:r>
              <a:rPr lang="cs-CZ" dirty="0" smtClean="0"/>
              <a:t>2011, </a:t>
            </a:r>
            <a:r>
              <a:rPr lang="cs-CZ" dirty="0"/>
              <a:t>143 s. ISBN </a:t>
            </a:r>
            <a:r>
              <a:rPr lang="cs-CZ" dirty="0" smtClean="0"/>
              <a:t>80-7168-324-8</a:t>
            </a:r>
          </a:p>
          <a:p>
            <a:r>
              <a:rPr lang="cs-CZ" dirty="0"/>
              <a:t>o</a:t>
            </a:r>
            <a:r>
              <a:rPr lang="cs-CZ" dirty="0" smtClean="0"/>
              <a:t>br. č. 1: </a:t>
            </a:r>
            <a:r>
              <a:rPr lang="cs-CZ" dirty="0"/>
              <a:t>Dostupné </a:t>
            </a:r>
            <a:r>
              <a:rPr lang="cs-CZ" dirty="0" smtClean="0"/>
              <a:t>z: http</a:t>
            </a:r>
            <a:r>
              <a:rPr lang="cs-CZ" dirty="0"/>
              <a:t>://</a:t>
            </a:r>
            <a:r>
              <a:rPr lang="cs-CZ" dirty="0" smtClean="0"/>
              <a:t>www.ghcinvest.cz/files/uploaded/UserFiles/Image/ilustrace/verejne/chemieME/super%20vlockovac.JPG [online</a:t>
            </a:r>
            <a:r>
              <a:rPr lang="cs-CZ" dirty="0"/>
              <a:t>]. [cit. 2015-05-23</a:t>
            </a:r>
            <a:r>
              <a:rPr lang="cs-CZ" dirty="0" smtClean="0"/>
              <a:t>]. </a:t>
            </a:r>
          </a:p>
          <a:p>
            <a:r>
              <a:rPr lang="cs-CZ" dirty="0"/>
              <a:t>o</a:t>
            </a:r>
            <a:r>
              <a:rPr lang="cs-CZ" dirty="0" smtClean="0"/>
              <a:t>br. </a:t>
            </a:r>
            <a:r>
              <a:rPr lang="cs-CZ" dirty="0"/>
              <a:t>č</a:t>
            </a:r>
            <a:r>
              <a:rPr lang="cs-CZ" dirty="0" smtClean="0"/>
              <a:t>. 2:  </a:t>
            </a:r>
            <a:r>
              <a:rPr lang="cs-CZ" dirty="0"/>
              <a:t>Dostupné z: http://</a:t>
            </a:r>
            <a:r>
              <a:rPr lang="cs-CZ" dirty="0" smtClean="0"/>
              <a:t>www.zsletohrad.cz/eu/chemie/foto/pokus23/foto2.jpg </a:t>
            </a:r>
            <a:r>
              <a:rPr lang="cs-CZ" dirty="0"/>
              <a:t>[online]. [cit. 2015-05-23]. </a:t>
            </a:r>
            <a:endParaRPr lang="cs-CZ" dirty="0" smtClean="0"/>
          </a:p>
          <a:p>
            <a:r>
              <a:rPr lang="cs-CZ" dirty="0"/>
              <a:t>o</a:t>
            </a:r>
            <a:r>
              <a:rPr lang="cs-CZ" dirty="0" smtClean="0"/>
              <a:t>br. č. 3: </a:t>
            </a:r>
            <a:r>
              <a:rPr lang="cs-CZ" dirty="0"/>
              <a:t>Dostupné z: http://</a:t>
            </a:r>
            <a:r>
              <a:rPr lang="cs-CZ" dirty="0" smtClean="0"/>
              <a:t>www.zsletohrad.cz/eu/chemie/foto/pokus12/foto5.jpg </a:t>
            </a:r>
            <a:r>
              <a:rPr lang="cs-CZ" dirty="0"/>
              <a:t>[online]. [cit. 2015-05-23]. </a:t>
            </a:r>
          </a:p>
          <a:p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2360964"/>
      </p:ext>
    </p:extLst>
  </p:cSld>
  <p:clrMapOvr>
    <a:masterClrMapping/>
  </p:clrMapOvr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1" ma:contentTypeDescription="Vytvoří nový dokument" ma:contentTypeScope="" ma:versionID="0f71cd1b7ca38315f7d305545b15fb92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c7d50061927b9b77762b595bd42e59e9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A7043CA-DE95-4BE6-BD7E-E6ADDDF161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2F33400-E7C1-402A-9D11-37931DDB1730}">
  <ds:schemaRefs>
    <ds:schemaRef ds:uri="http://purl.org/dc/elements/1.1/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purl.org/dc/dcmitype/"/>
    <ds:schemaRef ds:uri="d19d6491-b662-4d98-996c-1e38fe9d0183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131</TotalTime>
  <Words>263</Words>
  <Application>Microsoft Office PowerPoint</Application>
  <PresentationFormat>Předvádění na obrazovce (16:9)</PresentationFormat>
  <Paragraphs>65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boxed_powerpoint_16x9_2012-08</vt:lpstr>
      <vt:lpstr>  Dotkněte se inovací CZ.1.07/1.3.00/51.0024  </vt:lpstr>
      <vt:lpstr>Prezentace aplikace PowerPoint</vt:lpstr>
      <vt:lpstr>Směsi</vt:lpstr>
      <vt:lpstr>Druhy různorodých směsí</vt:lpstr>
      <vt:lpstr>Prezentace aplikace PowerPoint</vt:lpstr>
      <vt:lpstr>Prezentace aplikace PowerPoint</vt:lpstr>
      <vt:lpstr>Prezentace aplikace PowerPoint</vt:lpstr>
      <vt:lpstr>Úkoly k procvičení</vt:lpstr>
      <vt:lpstr>Prezentace aplikace PowerPoint</vt:lpstr>
      <vt:lpstr>Prezentace aplikace PowerPoint</vt:lpstr>
      <vt:lpstr>Metodický pokyn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kab prirodopis</cp:lastModifiedBy>
  <cp:revision>22</cp:revision>
  <dcterms:created xsi:type="dcterms:W3CDTF">2014-10-07T08:27:59Z</dcterms:created>
  <dcterms:modified xsi:type="dcterms:W3CDTF">2015-05-26T08:15:43Z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