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2" r:id="rId4"/>
    <p:sldId id="288" r:id="rId5"/>
    <p:sldId id="289" r:id="rId6"/>
    <p:sldId id="290" r:id="rId7"/>
    <p:sldId id="275" r:id="rId8"/>
    <p:sldId id="276" r:id="rId9"/>
    <p:sldId id="277" r:id="rId10"/>
    <p:sldId id="278" r:id="rId11"/>
    <p:sldId id="279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9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18.6.2015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18.6.2015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openxmlformats.org/officeDocument/2006/relationships/comments" Target="../comments/comment1.xml"/><Relationship Id="rId5" Type="http://schemas.openxmlformats.org/officeDocument/2006/relationships/image" Target="../media/image6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5.wdp"/><Relationship Id="rId7" Type="http://schemas.microsoft.com/office/2007/relationships/hdphoto" Target="../media/hdphoto7.wdp"/><Relationship Id="rId12" Type="http://schemas.openxmlformats.org/officeDocument/2006/relationships/comments" Target="../comments/comment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microsoft.com/office/2007/relationships/hdphoto" Target="../media/hdphoto9.wdp"/><Relationship Id="rId5" Type="http://schemas.microsoft.com/office/2007/relationships/hdphoto" Target="../media/hdphoto6.wdp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microsoft.com/office/2007/relationships/hdphoto" Target="../media/hdphoto8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10.wdp"/><Relationship Id="rId7" Type="http://schemas.microsoft.com/office/2007/relationships/hdphoto" Target="../media/hdphoto4.wdp"/><Relationship Id="rId12" Type="http://schemas.openxmlformats.org/officeDocument/2006/relationships/comments" Target="../comments/comment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microsoft.com/office/2007/relationships/hdphoto" Target="../media/hdphoto12.wdp"/><Relationship Id="rId5" Type="http://schemas.microsoft.com/office/2007/relationships/hdphoto" Target="../media/hdphoto3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microsoft.com/office/2007/relationships/hdphoto" Target="../media/hdphoto1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13.wdp"/><Relationship Id="rId7" Type="http://schemas.microsoft.com/office/2007/relationships/hdphoto" Target="../media/hdphoto8.wdp"/><Relationship Id="rId12" Type="http://schemas.openxmlformats.org/officeDocument/2006/relationships/comments" Target="../comments/comment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microsoft.com/office/2007/relationships/hdphoto" Target="../media/hdphoto15.wdp"/><Relationship Id="rId5" Type="http://schemas.microsoft.com/office/2007/relationships/hdphoto" Target="../media/hdphoto11.wdp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microsoft.com/office/2007/relationships/hdphoto" Target="../media/hdphoto14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Poznáváme čtvero ročních dob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6200000">
            <a:off x="-228600" y="228600"/>
            <a:ext cx="7162800" cy="6705600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lumMod val="60000"/>
                <a:lumOff val="4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3758" b="86848" l="18455" r="77955">
                        <a14:foregroundMark x1="33909" y1="19394" x2="45636" y2="45636"/>
                        <a14:foregroundMark x1="26864" y1="81879" x2="34864" y2="73152"/>
                        <a14:backgroundMark x1="50318" y1="70606" x2="72364" y2="85636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30943" y="598022"/>
            <a:ext cx="2228850" cy="167163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1455" b="83455" l="25227" r="79091">
                        <a14:backgroundMark x1="27727" y1="44667" x2="31545" y2="14303"/>
                        <a14:backgroundMark x1="38545" y1="30364" x2="35591" y2="10364"/>
                        <a14:backgroundMark x1="56773" y1="50000" x2="62864" y2="84303"/>
                        <a14:backgroundMark x1="65818" y1="25697" x2="80682" y2="16061"/>
                        <a14:backgroundMark x1="36364" y1="66545" x2="40909" y2="69394"/>
                        <a14:backgroundMark x1="35773" y1="74182" x2="36091" y2="72788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138" t="10357" r="20908" b="15714"/>
          <a:stretch/>
        </p:blipFill>
        <p:spPr>
          <a:xfrm rot="16200000">
            <a:off x="9672324" y="650383"/>
            <a:ext cx="2035377" cy="180975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23818" b="74061" l="18773" r="845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59" t="25832" r="16250" b="25280"/>
          <a:stretch/>
        </p:blipFill>
        <p:spPr>
          <a:xfrm rot="16200000">
            <a:off x="9721272" y="4476751"/>
            <a:ext cx="2243787" cy="145172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8485" b="80000" l="27091" r="84773">
                        <a14:foregroundMark x1="33955" y1="39697" x2="34182" y2="68909"/>
                        <a14:foregroundMark x1="54182" y1="43333" x2="73136" y2="70848"/>
                        <a14:foregroundMark x1="73545" y1="70303" x2="70409" y2="66667"/>
                        <a14:foregroundMark x1="41227" y1="60303" x2="31227" y2="35273"/>
                        <a14:foregroundMark x1="48545" y1="15273" x2="71864" y2="38606"/>
                        <a14:foregroundMark x1="60409" y1="21091" x2="67909" y2="24182"/>
                        <a14:backgroundMark x1="72091" y1="71394" x2="73545" y2="70000"/>
                        <a14:backgroundMark x1="72091" y1="72485" x2="72091" y2="69152"/>
                        <a14:backgroundMark x1="54591" y1="75818" x2="37500" y2="9152"/>
                        <a14:backgroundMark x1="75409" y1="55273" x2="76682" y2="9152"/>
                        <a14:backgroundMark x1="71045" y1="69152" x2="82273" y2="76970"/>
                        <a14:backgroundMark x1="28955" y1="17515" x2="41682" y2="36970"/>
                      </a14:backgroundRemoval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083" t="10206" r="17084" b="21668"/>
          <a:stretch/>
        </p:blipFill>
        <p:spPr>
          <a:xfrm>
            <a:off x="7108742" y="4080718"/>
            <a:ext cx="2273252" cy="168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6200000">
            <a:off x="5833755" y="528945"/>
            <a:ext cx="6857998" cy="5800107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4121" b="82788" l="20091" r="84227">
                        <a14:foregroundMark x1="34591" y1="70545" x2="34591" y2="70545"/>
                        <a14:foregroundMark x1="57500" y1="38606" x2="57500" y2="38606"/>
                        <a14:foregroundMark x1="72909" y1="64970" x2="72909" y2="64970"/>
                        <a14:backgroundMark x1="52273" y1="74727" x2="84591" y2="76364"/>
                        <a14:backgroundMark x1="36045" y1="54424" x2="19364" y2="69152"/>
                        <a14:backgroundMark x1="22273" y1="16364" x2="44182" y2="46121"/>
                        <a14:backgroundMark x1="58136" y1="15818" x2="46227" y2="33879"/>
                        <a14:backgroundMark x1="47500" y1="19152" x2="86045" y2="24727"/>
                        <a14:backgroundMark x1="52273" y1="56121" x2="52273" y2="56121"/>
                        <a14:backgroundMark x1="75409" y1="26364" x2="57909" y2="57212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83" t="6388" r="7708" b="16111"/>
          <a:stretch/>
        </p:blipFill>
        <p:spPr>
          <a:xfrm rot="16200000">
            <a:off x="151072" y="840079"/>
            <a:ext cx="2183606" cy="158240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364" b="90364" l="10818" r="90818">
                        <a14:foregroundMark x1="48909" y1="39697" x2="66409" y2="6915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27000" contras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444" t="9564" r="13353" b="6030"/>
          <a:stretch/>
        </p:blipFill>
        <p:spPr>
          <a:xfrm rot="16200000">
            <a:off x="259731" y="4163691"/>
            <a:ext cx="2158025" cy="20529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4061" b="97091" l="2045" r="88727">
                        <a14:foregroundMark x1="19773" y1="37212" x2="28136" y2="63030"/>
                        <a14:foregroundMark x1="40409" y1="91636" x2="41682" y2="91394"/>
                        <a14:foregroundMark x1="28545" y1="84182" x2="29364" y2="82485"/>
                        <a14:foregroundMark x1="26045" y1="81939" x2="32500" y2="82242"/>
                        <a14:foregroundMark x1="15227" y1="31091" x2="13318" y2="83636"/>
                        <a14:foregroundMark x1="22909" y1="23333" x2="21273" y2="29697"/>
                        <a14:foregroundMark x1="19182" y1="24182" x2="23318" y2="27758"/>
                        <a14:foregroundMark x1="33136" y1="24182" x2="30227" y2="28303"/>
                        <a14:foregroundMark x1="29773" y1="23879" x2="33545" y2="28061"/>
                        <a14:foregroundMark x1="39182" y1="14727" x2="36455" y2="20000"/>
                        <a14:foregroundMark x1="35227" y1="16970" x2="40409" y2="20545"/>
                        <a14:foregroundMark x1="59591" y1="13333" x2="56045" y2="15576"/>
                        <a14:foregroundMark x1="56864" y1="13879" x2="59773" y2="15273"/>
                        <a14:foregroundMark x1="60227" y1="15818" x2="60227" y2="15818"/>
                        <a14:foregroundMark x1="53318" y1="23636" x2="50636" y2="30000"/>
                        <a14:foregroundMark x1="49591" y1="23636" x2="51682" y2="27212"/>
                        <a14:foregroundMark x1="67091" y1="30545" x2="68136" y2="36970"/>
                        <a14:foregroundMark x1="65636" y1="35576" x2="66864" y2="31939"/>
                        <a14:foregroundMark x1="57273" y1="94424" x2="55227" y2="98909"/>
                        <a14:foregroundMark x1="54591" y1="91939" x2="61864" y2="96121"/>
                        <a14:foregroundMark x1="73955" y1="89455" x2="70227" y2="94727"/>
                        <a14:foregroundMark x1="68318" y1="85818" x2="71682" y2="91394"/>
                        <a14:foregroundMark x1="37909" y1="91394" x2="43545" y2="94182"/>
                        <a14:foregroundMark x1="43773" y1="90303" x2="38955" y2="93879"/>
                        <a14:foregroundMark x1="38136" y1="93030" x2="41273" y2="93030"/>
                        <a14:foregroundMark x1="25818" y1="16667" x2="23773" y2="13636"/>
                        <a14:foregroundMark x1="26455" y1="12242" x2="23318" y2="16364"/>
                        <a14:foregroundMark x1="37273" y1="73152" x2="70500" y2="73758"/>
                        <a14:foregroundMark x1="62182" y1="74909" x2="63500" y2="79576"/>
                        <a14:backgroundMark x1="37500" y1="73879" x2="50636" y2="94970"/>
                        <a14:backgroundMark x1="32909" y1="35576" x2="52909" y2="8909"/>
                        <a14:backgroundMark x1="70227" y1="11939" x2="80636" y2="99697"/>
                        <a14:backgroundMark x1="64773" y1="84424" x2="63773" y2="98303"/>
                        <a14:backgroundMark x1="56045" y1="70848" x2="58273" y2="62667"/>
                        <a14:backgroundMark x1="57364" y1="77273" x2="57364" y2="77273"/>
                        <a14:backgroundMark x1="64818" y1="95333" x2="65227" y2="99394"/>
                        <a14:backgroundMark x1="63045" y1="91818" x2="64364" y2="99394"/>
                        <a14:backgroundMark x1="61727" y1="98242" x2="59545" y2="96485"/>
                        <a14:backgroundMark x1="68091" y1="74606" x2="66500" y2="76000"/>
                        <a14:backgroundMark x1="63818" y1="83879" x2="61682" y2="79576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83" t="6388"/>
          <a:stretch/>
        </p:blipFill>
        <p:spPr>
          <a:xfrm rot="16200000">
            <a:off x="3255010" y="3539937"/>
            <a:ext cx="3393713" cy="2497120"/>
          </a:xfrm>
          <a:prstGeom prst="rect">
            <a:avLst/>
          </a:prstGeom>
        </p:spPr>
      </p:pic>
      <p:grpSp>
        <p:nvGrpSpPr>
          <p:cNvPr id="10" name="Skupina 9"/>
          <p:cNvGrpSpPr/>
          <p:nvPr/>
        </p:nvGrpSpPr>
        <p:grpSpPr>
          <a:xfrm>
            <a:off x="4098908" y="766255"/>
            <a:ext cx="1705916" cy="1817196"/>
            <a:chOff x="248585" y="462212"/>
            <a:chExt cx="5181870" cy="5224464"/>
          </a:xfrm>
        </p:grpSpPr>
        <p:pic>
          <p:nvPicPr>
            <p:cNvPr id="11" name="Obrázek 10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10000" b="90000" l="28500" r="73545">
                          <a14:foregroundMark x1="33136" y1="63030" x2="47727" y2="77758"/>
                          <a14:foregroundMark x1="33545" y1="74182" x2="32500" y2="68606"/>
                          <a14:foregroundMark x1="49773" y1="58606" x2="67727" y2="68606"/>
                          <a14:foregroundMark x1="32091" y1="20545" x2="51455" y2="36364"/>
                          <a14:backgroundMark x1="32909" y1="33636" x2="48773" y2="41394"/>
                        </a14:backgroundRemoval>
                      </a14:imgEffect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6042" t="16389" r="25833" b="8056"/>
            <a:stretch/>
          </p:blipFill>
          <p:spPr>
            <a:xfrm rot="16200000">
              <a:off x="639380" y="71688"/>
              <a:ext cx="4400550" cy="5181600"/>
            </a:xfrm>
            <a:prstGeom prst="rect">
              <a:avLst/>
            </a:prstGeom>
          </p:spPr>
        </p:pic>
        <p:grpSp>
          <p:nvGrpSpPr>
            <p:cNvPr id="12" name="Skupina 11"/>
            <p:cNvGrpSpPr/>
            <p:nvPr/>
          </p:nvGrpSpPr>
          <p:grpSpPr>
            <a:xfrm>
              <a:off x="248585" y="462212"/>
              <a:ext cx="4552279" cy="5224464"/>
              <a:chOff x="3809330" y="1123949"/>
              <a:chExt cx="4552279" cy="5224464"/>
            </a:xfrm>
          </p:grpSpPr>
          <p:cxnSp>
            <p:nvCxnSpPr>
              <p:cNvPr id="13" name="Přímá spojnice 12"/>
              <p:cNvCxnSpPr/>
              <p:nvPr/>
            </p:nvCxnSpPr>
            <p:spPr>
              <a:xfrm flipH="1">
                <a:off x="5981700" y="3324224"/>
                <a:ext cx="666750" cy="134302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Přímá spojnice 13"/>
              <p:cNvCxnSpPr/>
              <p:nvPr/>
            </p:nvCxnSpPr>
            <p:spPr>
              <a:xfrm flipH="1">
                <a:off x="3809330" y="4852987"/>
                <a:ext cx="666750" cy="134302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/>
              <p:cNvCxnSpPr/>
              <p:nvPr/>
            </p:nvCxnSpPr>
            <p:spPr>
              <a:xfrm flipH="1">
                <a:off x="6633827" y="5005387"/>
                <a:ext cx="666750" cy="134302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15"/>
              <p:cNvCxnSpPr/>
              <p:nvPr/>
            </p:nvCxnSpPr>
            <p:spPr>
              <a:xfrm flipH="1">
                <a:off x="5333061" y="3324224"/>
                <a:ext cx="374292" cy="83726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/>
              <p:nvPr/>
            </p:nvCxnSpPr>
            <p:spPr>
              <a:xfrm>
                <a:off x="6778848" y="1390650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nice 17"/>
              <p:cNvCxnSpPr/>
              <p:nvPr/>
            </p:nvCxnSpPr>
            <p:spPr>
              <a:xfrm>
                <a:off x="3843136" y="4363388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nice 18"/>
              <p:cNvCxnSpPr/>
              <p:nvPr/>
            </p:nvCxnSpPr>
            <p:spPr>
              <a:xfrm>
                <a:off x="4029076" y="3855478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/>
              <p:cNvCxnSpPr/>
              <p:nvPr/>
            </p:nvCxnSpPr>
            <p:spPr>
              <a:xfrm>
                <a:off x="4609430" y="2909418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nice 20"/>
              <p:cNvCxnSpPr/>
              <p:nvPr/>
            </p:nvCxnSpPr>
            <p:spPr>
              <a:xfrm>
                <a:off x="5209236" y="2438400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21"/>
              <p:cNvCxnSpPr/>
              <p:nvPr/>
            </p:nvCxnSpPr>
            <p:spPr>
              <a:xfrm>
                <a:off x="5396382" y="1924050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římá spojnice 22"/>
              <p:cNvCxnSpPr/>
              <p:nvPr/>
            </p:nvCxnSpPr>
            <p:spPr>
              <a:xfrm>
                <a:off x="5707353" y="1390650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Přímá spojnice 23"/>
              <p:cNvCxnSpPr/>
              <p:nvPr/>
            </p:nvCxnSpPr>
            <p:spPr>
              <a:xfrm>
                <a:off x="5857875" y="1123949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nice 24"/>
              <p:cNvCxnSpPr/>
              <p:nvPr/>
            </p:nvCxnSpPr>
            <p:spPr>
              <a:xfrm>
                <a:off x="6191250" y="2420288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nice 25"/>
              <p:cNvCxnSpPr/>
              <p:nvPr/>
            </p:nvCxnSpPr>
            <p:spPr>
              <a:xfrm>
                <a:off x="6778848" y="4591050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Přímá spojnice 26"/>
              <p:cNvCxnSpPr/>
              <p:nvPr/>
            </p:nvCxnSpPr>
            <p:spPr>
              <a:xfrm>
                <a:off x="6930175" y="4192442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Přímá spojnice 27"/>
              <p:cNvCxnSpPr/>
              <p:nvPr/>
            </p:nvCxnSpPr>
            <p:spPr>
              <a:xfrm>
                <a:off x="7112358" y="3780486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nice 28"/>
              <p:cNvCxnSpPr/>
              <p:nvPr/>
            </p:nvCxnSpPr>
            <p:spPr>
              <a:xfrm>
                <a:off x="7340958" y="3290418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29"/>
              <p:cNvCxnSpPr/>
              <p:nvPr/>
            </p:nvCxnSpPr>
            <p:spPr>
              <a:xfrm flipH="1">
                <a:off x="4706491" y="4640587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30"/>
              <p:cNvCxnSpPr/>
              <p:nvPr/>
            </p:nvCxnSpPr>
            <p:spPr>
              <a:xfrm flipH="1">
                <a:off x="4876800" y="4229602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31"/>
              <p:cNvCxnSpPr/>
              <p:nvPr/>
            </p:nvCxnSpPr>
            <p:spPr>
              <a:xfrm flipH="1">
                <a:off x="5009010" y="3791452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Přímá spojnice 32"/>
              <p:cNvCxnSpPr/>
              <p:nvPr/>
            </p:nvCxnSpPr>
            <p:spPr>
              <a:xfrm flipH="1">
                <a:off x="5239388" y="3275660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Přímá spojnice 33"/>
              <p:cNvCxnSpPr/>
              <p:nvPr/>
            </p:nvCxnSpPr>
            <p:spPr>
              <a:xfrm flipH="1">
                <a:off x="7859199" y="4117651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nice 34"/>
              <p:cNvCxnSpPr/>
              <p:nvPr/>
            </p:nvCxnSpPr>
            <p:spPr>
              <a:xfrm flipH="1">
                <a:off x="7999659" y="3610914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nice 35"/>
              <p:cNvCxnSpPr/>
              <p:nvPr/>
            </p:nvCxnSpPr>
            <p:spPr>
              <a:xfrm flipH="1">
                <a:off x="7011004" y="2838450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 flipH="1">
                <a:off x="7294406" y="2359583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Přímá spojnice 37"/>
              <p:cNvCxnSpPr/>
              <p:nvPr/>
            </p:nvCxnSpPr>
            <p:spPr>
              <a:xfrm flipH="1">
                <a:off x="7912458" y="4400550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Přímá spojnice 38"/>
              <p:cNvCxnSpPr/>
              <p:nvPr/>
            </p:nvCxnSpPr>
            <p:spPr>
              <a:xfrm flipH="1">
                <a:off x="7340958" y="1962149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nice 39"/>
              <p:cNvCxnSpPr/>
              <p:nvPr/>
            </p:nvCxnSpPr>
            <p:spPr>
              <a:xfrm flipH="1">
                <a:off x="6721698" y="1335412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nice 40"/>
              <p:cNvCxnSpPr/>
              <p:nvPr/>
            </p:nvCxnSpPr>
            <p:spPr>
              <a:xfrm flipH="1">
                <a:off x="6433266" y="2014068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nice 41"/>
              <p:cNvCxnSpPr/>
              <p:nvPr/>
            </p:nvCxnSpPr>
            <p:spPr>
              <a:xfrm flipH="1">
                <a:off x="6165024" y="2623786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Přímá spojnice 42"/>
              <p:cNvCxnSpPr/>
              <p:nvPr/>
            </p:nvCxnSpPr>
            <p:spPr>
              <a:xfrm flipH="1">
                <a:off x="5961745" y="2947987"/>
                <a:ext cx="3619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Přímá spojnice 43"/>
              <p:cNvCxnSpPr/>
              <p:nvPr/>
            </p:nvCxnSpPr>
            <p:spPr>
              <a:xfrm>
                <a:off x="4334413" y="3270428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Přímá spojnice 44"/>
              <p:cNvCxnSpPr/>
              <p:nvPr/>
            </p:nvCxnSpPr>
            <p:spPr>
              <a:xfrm>
                <a:off x="6507453" y="1904590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Přímá spojnice 45"/>
              <p:cNvCxnSpPr/>
              <p:nvPr/>
            </p:nvCxnSpPr>
            <p:spPr>
              <a:xfrm>
                <a:off x="6444132" y="2128427"/>
                <a:ext cx="247650" cy="3810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xmlns="" val="220519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6200000">
            <a:off x="-879113" y="745763"/>
            <a:ext cx="6851702" cy="5360175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3818" b="74061" l="18773" r="8459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59" t="25832" r="16250" b="25280"/>
          <a:stretch/>
        </p:blipFill>
        <p:spPr>
          <a:xfrm rot="16200000">
            <a:off x="6115469" y="4428371"/>
            <a:ext cx="1961468" cy="147751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8485" b="80000" l="27091" r="84773">
                        <a14:foregroundMark x1="33955" y1="39697" x2="34182" y2="68909"/>
                        <a14:foregroundMark x1="54182" y1="43333" x2="73136" y2="70848"/>
                        <a14:foregroundMark x1="73545" y1="70303" x2="70409" y2="66667"/>
                        <a14:foregroundMark x1="41227" y1="60303" x2="31227" y2="35273"/>
                        <a14:foregroundMark x1="48545" y1="15273" x2="71864" y2="38606"/>
                        <a14:foregroundMark x1="60409" y1="21091" x2="67909" y2="24182"/>
                        <a14:backgroundMark x1="72091" y1="71394" x2="73545" y2="70000"/>
                        <a14:backgroundMark x1="72091" y1="72485" x2="72091" y2="69152"/>
                        <a14:backgroundMark x1="54591" y1="75818" x2="37500" y2="9152"/>
                        <a14:backgroundMark x1="75409" y1="55273" x2="76682" y2="9152"/>
                        <a14:backgroundMark x1="71045" y1="69152" x2="82273" y2="76970"/>
                        <a14:backgroundMark x1="28955" y1="17515" x2="41682" y2="36970"/>
                      </a14:backgroundRemoval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083" t="10206" r="17084" b="21668"/>
          <a:stretch/>
        </p:blipFill>
        <p:spPr>
          <a:xfrm rot="5400000">
            <a:off x="9540354" y="4206689"/>
            <a:ext cx="2273252" cy="192087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3879" b="74667" l="23318" r="81909">
                        <a14:foregroundMark x1="35636" y1="34424" x2="35409" y2="65273"/>
                        <a14:foregroundMark x1="49182" y1="30848" x2="68773" y2="48061"/>
                        <a14:foregroundMark x1="51455" y1="66970" x2="63955" y2="56364"/>
                        <a14:backgroundMark x1="42727" y1="71636" x2="56455" y2="48061"/>
                        <a14:backgroundMark x1="40636" y1="24970" x2="51045" y2="54424"/>
                        <a14:backgroundMark x1="77727" y1="27758" x2="69773" y2="44424"/>
                        <a14:backgroundMark x1="68545" y1="58061" x2="78545" y2="70303"/>
                      </a14:backgroundRemoval>
                    </a14:imgEffect>
                    <a14:imgEffect>
                      <a14:brightnessContrast bright="32000" contras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667" t="21944" r="18750" b="26667"/>
          <a:stretch/>
        </p:blipFill>
        <p:spPr>
          <a:xfrm rot="16200000">
            <a:off x="8984141" y="833087"/>
            <a:ext cx="2801723" cy="181230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6485" b="87394" l="5955" r="80000">
                        <a14:foregroundMark x1="42409" y1="28848" x2="73636" y2="52424"/>
                        <a14:foregroundMark x1="31091" y1="44545" x2="53045" y2="62667"/>
                        <a14:foregroundMark x1="45136" y1="39394" x2="48091" y2="42424"/>
                        <a14:backgroundMark x1="13909" y1="18606" x2="24318" y2="88606"/>
                        <a14:backgroundMark x1="45136" y1="70485" x2="65955" y2="83455"/>
                        <a14:backgroundMark x1="67091" y1="18909" x2="78636" y2="56606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709" t="15556" r="21457" b="11667"/>
          <a:stretch/>
        </p:blipFill>
        <p:spPr>
          <a:xfrm rot="16200000">
            <a:off x="5274708" y="926655"/>
            <a:ext cx="3642991" cy="280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4486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6200000">
            <a:off x="5878353" y="548205"/>
            <a:ext cx="6858000" cy="5761590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3879" b="74667" l="23318" r="81909">
                        <a14:foregroundMark x1="35636" y1="34424" x2="35409" y2="65273"/>
                        <a14:foregroundMark x1="49182" y1="30848" x2="68773" y2="48061"/>
                        <a14:foregroundMark x1="51455" y1="66970" x2="63955" y2="56364"/>
                        <a14:backgroundMark x1="42727" y1="71636" x2="56455" y2="48061"/>
                        <a14:backgroundMark x1="40636" y1="24970" x2="51045" y2="54424"/>
                        <a14:backgroundMark x1="77727" y1="27758" x2="69773" y2="44424"/>
                        <a14:backgroundMark x1="68545" y1="58061" x2="78545" y2="70303"/>
                      </a14:backgroundRemoval>
                    </a14:imgEffect>
                    <a14:imgEffect>
                      <a14:brightnessContrast bright="32000" contras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667" t="21944" r="18750" b="26667"/>
          <a:stretch/>
        </p:blipFill>
        <p:spPr>
          <a:xfrm rot="16200000">
            <a:off x="-252362" y="686175"/>
            <a:ext cx="2801723" cy="181230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4061" b="97091" l="2045" r="88727">
                        <a14:foregroundMark x1="19773" y1="37212" x2="28136" y2="63030"/>
                        <a14:foregroundMark x1="40409" y1="91636" x2="41682" y2="91394"/>
                        <a14:foregroundMark x1="28545" y1="84182" x2="29364" y2="82485"/>
                        <a14:foregroundMark x1="26045" y1="81939" x2="32500" y2="82242"/>
                        <a14:foregroundMark x1="15227" y1="31091" x2="13318" y2="83636"/>
                        <a14:foregroundMark x1="22909" y1="23333" x2="21273" y2="29697"/>
                        <a14:foregroundMark x1="19182" y1="24182" x2="23318" y2="27758"/>
                        <a14:foregroundMark x1="33136" y1="24182" x2="30227" y2="28303"/>
                        <a14:foregroundMark x1="29773" y1="23879" x2="33545" y2="28061"/>
                        <a14:foregroundMark x1="39182" y1="14727" x2="36455" y2="20000"/>
                        <a14:foregroundMark x1="35227" y1="16970" x2="40409" y2="20545"/>
                        <a14:foregroundMark x1="59591" y1="13333" x2="56045" y2="15576"/>
                        <a14:foregroundMark x1="56864" y1="13879" x2="59773" y2="15273"/>
                        <a14:foregroundMark x1="60227" y1="15818" x2="60227" y2="15818"/>
                        <a14:foregroundMark x1="53318" y1="23636" x2="50636" y2="30000"/>
                        <a14:foregroundMark x1="49591" y1="23636" x2="51682" y2="27212"/>
                        <a14:foregroundMark x1="67091" y1="30545" x2="68136" y2="36970"/>
                        <a14:foregroundMark x1="65636" y1="35576" x2="66864" y2="31939"/>
                        <a14:foregroundMark x1="57273" y1="94424" x2="55227" y2="98909"/>
                        <a14:foregroundMark x1="54591" y1="91939" x2="61864" y2="96121"/>
                        <a14:foregroundMark x1="73955" y1="89455" x2="70227" y2="94727"/>
                        <a14:foregroundMark x1="68318" y1="85818" x2="71682" y2="91394"/>
                        <a14:foregroundMark x1="37909" y1="91394" x2="43545" y2="94182"/>
                        <a14:foregroundMark x1="43773" y1="90303" x2="38955" y2="93879"/>
                        <a14:foregroundMark x1="38136" y1="93030" x2="41273" y2="93030"/>
                        <a14:foregroundMark x1="25818" y1="16667" x2="23773" y2="13636"/>
                        <a14:foregroundMark x1="26455" y1="12242" x2="23318" y2="16364"/>
                        <a14:foregroundMark x1="37273" y1="73152" x2="70500" y2="73758"/>
                        <a14:foregroundMark x1="62182" y1="74909" x2="63500" y2="79576"/>
                        <a14:backgroundMark x1="37500" y1="73879" x2="50636" y2="94970"/>
                        <a14:backgroundMark x1="32909" y1="35576" x2="52909" y2="8909"/>
                        <a14:backgroundMark x1="70227" y1="11939" x2="80636" y2="99697"/>
                        <a14:backgroundMark x1="64773" y1="84424" x2="63773" y2="98303"/>
                        <a14:backgroundMark x1="56045" y1="70848" x2="58273" y2="62667"/>
                        <a14:backgroundMark x1="57364" y1="77273" x2="57364" y2="77273"/>
                        <a14:backgroundMark x1="64818" y1="95333" x2="65227" y2="99394"/>
                        <a14:backgroundMark x1="63045" y1="91818" x2="64364" y2="99394"/>
                        <a14:backgroundMark x1="61727" y1="98242" x2="59545" y2="96485"/>
                        <a14:backgroundMark x1="68091" y1="74606" x2="66500" y2="76000"/>
                        <a14:backgroundMark x1="63818" y1="83879" x2="61682" y2="79576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83" t="6388"/>
          <a:stretch/>
        </p:blipFill>
        <p:spPr>
          <a:xfrm rot="16200000">
            <a:off x="3281299" y="356694"/>
            <a:ext cx="3393713" cy="249712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0303" b="76303" l="17091" r="80818">
                        <a14:foregroundMark x1="43545" y1="31939" x2="42909" y2="41939"/>
                        <a14:foregroundMark x1="29182" y1="36970" x2="29591" y2="51394"/>
                        <a14:foregroundMark x1="43318" y1="55273" x2="43318" y2="70303"/>
                        <a14:foregroundMark x1="67500" y1="55576" x2="63955" y2="71697"/>
                        <a14:backgroundMark x1="22909" y1="23333" x2="34773" y2="29697"/>
                        <a14:backgroundMark x1="20409" y1="73030" x2="55409" y2="41091"/>
                        <a14:backgroundMark x1="51864" y1="45273" x2="79591" y2="55818"/>
                        <a14:backgroundMark x1="56045" y1="51939" x2="53545" y2="73636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084" t="13333" r="12083" b="16666"/>
          <a:stretch/>
        </p:blipFill>
        <p:spPr>
          <a:xfrm rot="16200000">
            <a:off x="3642327" y="4437711"/>
            <a:ext cx="2030487" cy="150494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6061" b="81939" l="16273" r="78182">
                        <a14:foregroundMark x1="18818" y1="48485" x2="16318" y2="47879"/>
                        <a14:foregroundMark x1="32636" y1="25576" x2="31364" y2="38727"/>
                        <a14:foregroundMark x1="32409" y1="58788" x2="28455" y2="67455"/>
                        <a14:foregroundMark x1="51864" y1="55455" x2="46864" y2="65212"/>
                        <a14:foregroundMark x1="71545" y1="30303" x2="70500" y2="38970"/>
                        <a14:backgroundMark x1="20045" y1="20545" x2="19636" y2="66061"/>
                        <a14:backgroundMark x1="21955" y1="47636" x2="55000" y2="47636"/>
                        <a14:backgroundMark x1="39727" y1="48182" x2="37000" y2="78303"/>
                        <a14:backgroundMark x1="65455" y1="43455" x2="72818" y2="60727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40" t="16099" r="14229" b="18615"/>
          <a:stretch/>
        </p:blipFill>
        <p:spPr>
          <a:xfrm rot="16200000">
            <a:off x="-678917" y="4149969"/>
            <a:ext cx="3282462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916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příroda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 ročními obdobími a jejich znaky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Dokáží rozlišit základní znaky ročních období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2 – 5 seznamujeme děti s typickými znaky na </a:t>
            </a:r>
            <a:r>
              <a:rPr lang="cs-CZ" dirty="0" smtClean="0"/>
              <a:t>obrázcích.</a:t>
            </a:r>
            <a:endParaRPr lang="cs-CZ" dirty="0" smtClean="0"/>
          </a:p>
          <a:p>
            <a:r>
              <a:rPr lang="cs-CZ" dirty="0" smtClean="0"/>
              <a:t>Na základě získaných </a:t>
            </a:r>
            <a:r>
              <a:rPr lang="cs-CZ" dirty="0" smtClean="0"/>
              <a:t>informací </a:t>
            </a:r>
            <a:r>
              <a:rPr lang="cs-CZ" dirty="0" smtClean="0"/>
              <a:t>děti kliknutím vybírají obrázek, který do dané skupiny nepatří.</a:t>
            </a:r>
          </a:p>
          <a:p>
            <a:r>
              <a:rPr lang="cs-CZ" dirty="0" smtClean="0"/>
              <a:t>Za pomoci animačních efektů a aktivační události se dětem nabídne zpětná vazba.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Obrázky mohou děti využít jako pracovní list, jednotlivé obrázky vystříhají a poté mohou přiřazovat na magnetické tabuli dle zadání.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Ovládat koordinaci oka a ruky, zvládnou jemnou motoriku, učí se držet a správně manipulovat s nůžkami</a:t>
            </a:r>
          </a:p>
          <a:p>
            <a:r>
              <a:rPr lang="cs-CZ" dirty="0" smtClean="0"/>
              <a:t>Umí pojmenovat předměty na obrázku</a:t>
            </a:r>
          </a:p>
          <a:p>
            <a:r>
              <a:rPr lang="cs-CZ" dirty="0" smtClean="0"/>
              <a:t>Dokáže sledovat a vyprávět</a:t>
            </a:r>
          </a:p>
          <a:p>
            <a:r>
              <a:rPr lang="cs-CZ" dirty="0" smtClean="0"/>
              <a:t>Vědomě využívá všech smyslů, pozoruje a všímá si změn</a:t>
            </a:r>
          </a:p>
          <a:p>
            <a:r>
              <a:rPr lang="cs-CZ" dirty="0" smtClean="0"/>
              <a:t>Umí se soustředit a udržet pozornost</a:t>
            </a:r>
          </a:p>
          <a:p>
            <a:r>
              <a:rPr lang="cs-CZ" dirty="0" smtClean="0"/>
              <a:t>Dokončí hru nebo rozdělanou činnost</a:t>
            </a:r>
          </a:p>
          <a:p>
            <a:r>
              <a:rPr lang="cs-CZ" dirty="0" smtClean="0"/>
              <a:t>Spontánně dovede vyprávět zážitky ze svého okolí, z různých vyprávění, či co dítě prožilo.</a:t>
            </a:r>
          </a:p>
          <a:p>
            <a:r>
              <a:rPr lang="cs-CZ" dirty="0" smtClean="0"/>
              <a:t>Rozpoznává grafické znaky, umí se orientovat v prostoru, učí se porovnávat množství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328</Words>
  <Application>Microsoft Office PowerPoint</Application>
  <PresentationFormat>Vlastní</PresentationFormat>
  <Paragraphs>55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Poznáváme čtvero ročních dob</vt:lpstr>
      <vt:lpstr>Snímek 2</vt:lpstr>
      <vt:lpstr>Snímek 3</vt:lpstr>
      <vt:lpstr>Snímek 4</vt:lpstr>
      <vt:lpstr>Snímek 5</vt:lpstr>
      <vt:lpstr>Použité odkazy</vt:lpstr>
      <vt:lpstr>Metodický pokyn Integrovaný blok: příroda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2015-06-18T08:38:46Z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