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5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000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000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12" Type="http://schemas.microsoft.com/office/2007/relationships/hdphoto" Target="../media/hdphoto8.wdp"/><Relationship Id="rId1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5" Type="http://schemas.openxmlformats.org/officeDocument/2006/relationships/image" Target="../media/image4.png"/><Relationship Id="rId10" Type="http://schemas.microsoft.com/office/2007/relationships/hdphoto" Target="../media/hdphoto7.wdp"/><Relationship Id="rId4" Type="http://schemas.microsoft.com/office/2007/relationships/hdphoto" Target="../media/hdphoto4.wdp"/><Relationship Id="rId9" Type="http://schemas.openxmlformats.org/officeDocument/2006/relationships/image" Target="../media/image10.png"/><Relationship Id="rId14" Type="http://schemas.microsoft.com/office/2007/relationships/hdphoto" Target="../media/hdphoto9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12.png"/><Relationship Id="rId18" Type="http://schemas.microsoft.com/office/2007/relationships/hdphoto" Target="../media/hdphoto10.wdp"/><Relationship Id="rId3" Type="http://schemas.openxmlformats.org/officeDocument/2006/relationships/image" Target="../media/image7.png"/><Relationship Id="rId21" Type="http://schemas.openxmlformats.org/officeDocument/2006/relationships/image" Target="../media/image17.png"/><Relationship Id="rId7" Type="http://schemas.openxmlformats.org/officeDocument/2006/relationships/image" Target="../media/image9.png"/><Relationship Id="rId12" Type="http://schemas.microsoft.com/office/2007/relationships/hdphoto" Target="../media/hdphoto8.wdp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4.png"/><Relationship Id="rId20" Type="http://schemas.microsoft.com/office/2007/relationships/hdphoto" Target="../media/hdphoto11.wdp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5" Type="http://schemas.openxmlformats.org/officeDocument/2006/relationships/image" Target="../media/image13.png"/><Relationship Id="rId23" Type="http://schemas.openxmlformats.org/officeDocument/2006/relationships/comments" Target="../comments/comment3.xml"/><Relationship Id="rId10" Type="http://schemas.microsoft.com/office/2007/relationships/hdphoto" Target="../media/hdphoto7.wdp"/><Relationship Id="rId19" Type="http://schemas.openxmlformats.org/officeDocument/2006/relationships/image" Target="../media/image16.png"/><Relationship Id="rId4" Type="http://schemas.microsoft.com/office/2007/relationships/hdphoto" Target="../media/hdphoto4.wdp"/><Relationship Id="rId9" Type="http://schemas.openxmlformats.org/officeDocument/2006/relationships/image" Target="../media/image10.png"/><Relationship Id="rId14" Type="http://schemas.microsoft.com/office/2007/relationships/hdphoto" Target="../media/hdphoto9.wdp"/><Relationship Id="rId22" Type="http://schemas.microsoft.com/office/2007/relationships/hdphoto" Target="../media/hdphoto1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26931" y="1498751"/>
            <a:ext cx="9601200" cy="190433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FF0000"/>
                </a:solidFill>
                <a:latin typeface="Century Gothic"/>
              </a:rPr>
              <a:t>Strom a jeho využití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PODOBLAST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6981" y="4907200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320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100000">
                        <a14:backgroundMark x1="42504" y1="60909" x2="55026" y2="59091"/>
                        <a14:backgroundMark x1="42504" y1="48409" x2="40564" y2="48864"/>
                        <a14:backgroundMark x1="40564" y1="48864" x2="45503" y2="48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728939" y="795766"/>
            <a:ext cx="5406784" cy="4193628"/>
          </a:xfrm>
          <a:prstGeom prst="rect">
            <a:avLst/>
          </a:prstGeom>
        </p:spPr>
      </p:pic>
      <p:pic>
        <p:nvPicPr>
          <p:cNvPr id="5" name="Obrázek 4" descr="DSC_0319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8354" b="88101" l="0" r="100000">
                        <a14:backgroundMark x1="94077" y1="20000" x2="59909" y2="30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621706">
            <a:off x="8121658" y="2576655"/>
            <a:ext cx="4182479" cy="3755644"/>
          </a:xfrm>
          <a:prstGeom prst="rect">
            <a:avLst/>
          </a:prstGeom>
        </p:spPr>
      </p:pic>
      <p:pic>
        <p:nvPicPr>
          <p:cNvPr id="6" name="Obrázek 5" descr="DSC_0321.JPG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992" b="89969" l="0" r="881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210213" y="2919965"/>
            <a:ext cx="3885363" cy="306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314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024966" y="0"/>
            <a:ext cx="2743200" cy="1836167"/>
          </a:xfrm>
          <a:prstGeom prst="rect">
            <a:avLst/>
          </a:prstGeom>
        </p:spPr>
      </p:pic>
      <p:pic>
        <p:nvPicPr>
          <p:cNvPr id="5" name="Obrázek 4" descr="DSC_0315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38651" y="-38573"/>
            <a:ext cx="2743200" cy="1836167"/>
          </a:xfrm>
          <a:prstGeom prst="rect">
            <a:avLst/>
          </a:prstGeom>
        </p:spPr>
      </p:pic>
      <p:pic>
        <p:nvPicPr>
          <p:cNvPr id="6" name="Obrázek 5" descr="DSC_0316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609610" y="1494244"/>
            <a:ext cx="2743200" cy="1836167"/>
          </a:xfrm>
          <a:prstGeom prst="rect">
            <a:avLst/>
          </a:prstGeom>
        </p:spPr>
      </p:pic>
      <p:pic>
        <p:nvPicPr>
          <p:cNvPr id="7" name="Obrázek 6" descr="DSC_0317.JPG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54" b="89931" l="2454" r="98425">
                        <a14:backgroundMark x1="44215" y1="80363" x2="44215" y2="80363"/>
                        <a14:backgroundMark x1="43337" y1="38542" x2="43337" y2="38542"/>
                        <a14:backgroundMark x1="35770" y1="39853" x2="35770" y2="39853"/>
                        <a14:backgroundMark x1="59323" y1="40548" x2="59323" y2="40548"/>
                        <a14:backgroundMark x1="52660" y1="30594" x2="52660" y2="30594"/>
                        <a14:backgroundMark x1="47779" y1="29244" x2="47779" y2="292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52400" y="2047657"/>
            <a:ext cx="2743200" cy="1836167"/>
          </a:xfrm>
          <a:prstGeom prst="rect">
            <a:avLst/>
          </a:prstGeom>
        </p:spPr>
      </p:pic>
      <p:pic>
        <p:nvPicPr>
          <p:cNvPr id="8" name="Obrázek 7" descr="DSC_0318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2" b="98302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222569" y="4443812"/>
            <a:ext cx="2743200" cy="1836167"/>
          </a:xfrm>
          <a:prstGeom prst="rect">
            <a:avLst/>
          </a:prstGeom>
        </p:spPr>
      </p:pic>
      <p:pic>
        <p:nvPicPr>
          <p:cNvPr id="9" name="Obrázek 8" descr="DSC_0322.JPG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54" b="89931" l="586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168340" y="4855545"/>
            <a:ext cx="2743200" cy="1836167"/>
          </a:xfrm>
          <a:prstGeom prst="rect">
            <a:avLst/>
          </a:prstGeom>
        </p:spPr>
      </p:pic>
      <p:pic>
        <p:nvPicPr>
          <p:cNvPr id="10" name="Obrázek 9" descr="DSC_0320.JPG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>
                        <a14:backgroundMark x1="44092" y1="62045" x2="52557" y2="60455"/>
                        <a14:backgroundMark x1="41623" y1="50000" x2="44974" y2="484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3603273" y="1891506"/>
            <a:ext cx="5406784" cy="419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314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080898" y="4296806"/>
            <a:ext cx="2743200" cy="1836167"/>
          </a:xfrm>
          <a:prstGeom prst="rect">
            <a:avLst/>
          </a:prstGeom>
        </p:spPr>
      </p:pic>
      <p:pic>
        <p:nvPicPr>
          <p:cNvPr id="5" name="Obrázek 4" descr="DSC_0315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24098" y="3456785"/>
            <a:ext cx="2743200" cy="1836167"/>
          </a:xfrm>
          <a:prstGeom prst="rect">
            <a:avLst/>
          </a:prstGeom>
        </p:spPr>
      </p:pic>
      <p:pic>
        <p:nvPicPr>
          <p:cNvPr id="6" name="Obrázek 5" descr="DSC_0316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928062" y="169259"/>
            <a:ext cx="2743200" cy="1836167"/>
          </a:xfrm>
          <a:prstGeom prst="rect">
            <a:avLst/>
          </a:prstGeom>
        </p:spPr>
      </p:pic>
      <p:pic>
        <p:nvPicPr>
          <p:cNvPr id="7" name="Obrázek 6" descr="DSC_0317.JPG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54" b="89931" l="2454" r="98425">
                        <a14:backgroundMark x1="44215" y1="80363" x2="44215" y2="80363"/>
                        <a14:backgroundMark x1="43337" y1="38542" x2="43337" y2="38542"/>
                        <a14:backgroundMark x1="35770" y1="39853" x2="35770" y2="39853"/>
                        <a14:backgroundMark x1="59323" y1="40548" x2="59323" y2="40548"/>
                        <a14:backgroundMark x1="52660" y1="30594" x2="52660" y2="30594"/>
                        <a14:backgroundMark x1="47779" y1="29244" x2="47779" y2="292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52400" y="2047657"/>
            <a:ext cx="2743200" cy="1836167"/>
          </a:xfrm>
          <a:prstGeom prst="rect">
            <a:avLst/>
          </a:prstGeom>
        </p:spPr>
      </p:pic>
      <p:pic>
        <p:nvPicPr>
          <p:cNvPr id="8" name="Obrázek 7" descr="DSC_0318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92" b="98302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542311" y="2005426"/>
            <a:ext cx="2743200" cy="1836167"/>
          </a:xfrm>
          <a:prstGeom prst="rect">
            <a:avLst/>
          </a:prstGeom>
        </p:spPr>
      </p:pic>
      <p:pic>
        <p:nvPicPr>
          <p:cNvPr id="9" name="Obrázek 8" descr="DSC_0322.JPG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54" b="89931" l="586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219200" y="490718"/>
            <a:ext cx="2743200" cy="1836167"/>
          </a:xfrm>
          <a:prstGeom prst="rect">
            <a:avLst/>
          </a:prstGeom>
        </p:spPr>
      </p:pic>
      <p:pic>
        <p:nvPicPr>
          <p:cNvPr id="10" name="Obrázek 9" descr="DSC_0300.JPG"/>
          <p:cNvPicPr>
            <a:picLocks noChangeAspect="1"/>
          </p:cNvPicPr>
          <p:nvPr/>
        </p:nvPicPr>
        <p:blipFill rotWithShape="1">
          <a:blip r:embed="rId1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38492" y="4980812"/>
            <a:ext cx="2110154" cy="1732913"/>
          </a:xfrm>
          <a:prstGeom prst="rect">
            <a:avLst/>
          </a:prstGeom>
        </p:spPr>
      </p:pic>
      <p:pic>
        <p:nvPicPr>
          <p:cNvPr id="11" name="Obrázek 10" descr="DSC_0302.JPG"/>
          <p:cNvPicPr>
            <a:picLocks noChangeAspect="1"/>
          </p:cNvPicPr>
          <p:nvPr/>
        </p:nvPicPr>
        <p:blipFill rotWithShape="1">
          <a:blip r:embed="rId1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V="1">
            <a:off x="1524000" y="4497908"/>
            <a:ext cx="2133601" cy="1433965"/>
          </a:xfrm>
          <a:prstGeom prst="rect">
            <a:avLst/>
          </a:prstGeom>
        </p:spPr>
      </p:pic>
      <p:pic>
        <p:nvPicPr>
          <p:cNvPr id="12" name="Obrázek 11" descr="DSC_0294.JPG"/>
          <p:cNvPicPr>
            <a:picLocks noChangeAspect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>
                        <a14:backgroundMark x1="52083" y1="37824" x2="58333" y2="476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554078" y="98038"/>
            <a:ext cx="2743200" cy="1836167"/>
          </a:xfrm>
          <a:prstGeom prst="rect">
            <a:avLst/>
          </a:prstGeom>
        </p:spPr>
      </p:pic>
      <p:pic>
        <p:nvPicPr>
          <p:cNvPr id="13" name="Obrázek 12" descr="DSC_0295.JPG"/>
          <p:cNvPicPr>
            <a:picLocks noChangeAspect="1"/>
          </p:cNvPicPr>
          <p:nvPr/>
        </p:nvPicPr>
        <p:blipFill>
          <a:blip r:embed="rId19" cstate="email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54" b="88542" l="15625" r="100000">
                        <a14:foregroundMark x1="40160" y1="41860" x2="73063" y2="34568"/>
                        <a14:foregroundMark x1="77505" y1="35880" x2="77505" y2="35880"/>
                        <a14:foregroundMark x1="29055" y1="57137" x2="74406" y2="51813"/>
                        <a14:foregroundMark x1="77944" y1="44522" x2="77944" y2="445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959787" y="2974342"/>
            <a:ext cx="2092362" cy="1400527"/>
          </a:xfrm>
          <a:prstGeom prst="rect">
            <a:avLst/>
          </a:prstGeom>
        </p:spPr>
      </p:pic>
      <p:pic>
        <p:nvPicPr>
          <p:cNvPr id="14" name="Obrázek 13" descr="DSC_0292.JPG"/>
          <p:cNvPicPr>
            <a:picLocks noChangeAspect="1"/>
          </p:cNvPicPr>
          <p:nvPr/>
        </p:nvPicPr>
        <p:blipFill>
          <a:blip r:embed="rId21" cstate="email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>
                        <a14:foregroundMark x1="54830" y1="21335" x2="71720" y2="459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999286" y="579169"/>
            <a:ext cx="2039365" cy="136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4417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využitím dřeva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b="1" dirty="0"/>
              <a:t> </a:t>
            </a:r>
            <a:r>
              <a:rPr lang="cs-CZ" dirty="0" smtClean="0"/>
              <a:t>Děti dokáží pojmenovat produkty ze stromu a tím k němu získají </a:t>
            </a:r>
            <a:r>
              <a:rPr lang="cs-CZ" dirty="0" smtClean="0"/>
              <a:t>úctu.</a:t>
            </a:r>
            <a:endParaRPr lang="cs-CZ" dirty="0" smtClean="0"/>
          </a:p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první obrázku děti určí skladbu stromu (kmen, větev..)</a:t>
            </a:r>
          </a:p>
          <a:p>
            <a:r>
              <a:rPr lang="cs-CZ" dirty="0" smtClean="0"/>
              <a:t>Na druhém obrázku </a:t>
            </a:r>
            <a:r>
              <a:rPr lang="cs-CZ" dirty="0" smtClean="0"/>
              <a:t>poznávají, </a:t>
            </a:r>
            <a:r>
              <a:rPr lang="cs-CZ" dirty="0" smtClean="0"/>
              <a:t>k čemu strom slouží a co se z něj vyrábí</a:t>
            </a:r>
          </a:p>
          <a:p>
            <a:r>
              <a:rPr lang="cs-CZ" dirty="0" smtClean="0"/>
              <a:t>Na třetím obrázku děti rozlišují, které věci jsou vyrobené ze stromu </a:t>
            </a:r>
            <a:r>
              <a:rPr lang="cs-CZ" dirty="0" smtClean="0"/>
              <a:t>a </a:t>
            </a:r>
            <a:r>
              <a:rPr lang="cs-CZ" dirty="0" smtClean="0"/>
              <a:t>které tam nepatří</a:t>
            </a:r>
          </a:p>
          <a:p>
            <a:r>
              <a:rPr lang="cs-CZ" dirty="0" smtClean="0"/>
              <a:t>Klikáním na vybrané obrázky se dětem znázorňuje zpětná vazba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Využíváme konkrétní práci ze dřevem při tvorbě :</a:t>
            </a:r>
          </a:p>
          <a:p>
            <a:r>
              <a:rPr lang="cs-CZ" dirty="0" smtClean="0"/>
              <a:t>Dřevěného králíčka</a:t>
            </a:r>
          </a:p>
          <a:p>
            <a:r>
              <a:rPr lang="cs-CZ" dirty="0" smtClean="0"/>
              <a:t>Miska ze dřevěných špachtlí</a:t>
            </a:r>
          </a:p>
          <a:p>
            <a:r>
              <a:rPr lang="cs-CZ" dirty="0" smtClean="0"/>
              <a:t>Tvorba autíček</a:t>
            </a:r>
          </a:p>
          <a:p>
            <a:r>
              <a:rPr lang="cs-CZ" dirty="0" smtClean="0"/>
              <a:t>Malování na dřevo</a:t>
            </a:r>
          </a:p>
          <a:p>
            <a:endParaRPr lang="cs-CZ" dirty="0"/>
          </a:p>
          <a:p>
            <a:r>
              <a:rPr lang="cs-CZ" dirty="0" smtClean="0"/>
              <a:t>Z KUMUČE využijeme například: nůžky, lepidlo, fixy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výtvarné činnosti, provádět jednoduché úkony s výtvarnými              a technickými pomůckami (např. tužkou, pastelem, štětcem, nůžkami)         a materiály (např. papírem-překládání, textilem, modelovací hmotou)</a:t>
            </a:r>
          </a:p>
          <a:p>
            <a:r>
              <a:rPr lang="cs-CZ" dirty="0"/>
              <a:t>Kreslit, malovat, modelovat, vytrhávat, stříhat, lepit, vytvářet objekty z přírodních i umělých materiálů </a:t>
            </a:r>
            <a:endParaRPr lang="cs-CZ" dirty="0" smtClean="0"/>
          </a:p>
          <a:p>
            <a:r>
              <a:rPr lang="cs-CZ" dirty="0"/>
              <a:t>Experimentovat s výtvarně netradičními materiály</a:t>
            </a:r>
          </a:p>
          <a:p>
            <a:r>
              <a:rPr lang="cs-CZ" dirty="0"/>
              <a:t>Využívat tvůrčí a výtvarné techniky k výzdobě prostředí</a:t>
            </a:r>
          </a:p>
          <a:p>
            <a:r>
              <a:rPr lang="cs-CZ" dirty="0"/>
              <a:t>Improvizovat a hledat náhradní řešení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287</Words>
  <Application>Microsoft Office PowerPoint</Application>
  <PresentationFormat>Vlastní</PresentationFormat>
  <Paragraphs>65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Strom a jeho využití</vt:lpstr>
      <vt:lpstr>Snímek 2</vt:lpstr>
      <vt:lpstr>Snímek 3</vt:lpstr>
      <vt:lpstr>Snímek 4</vt:lpstr>
      <vt:lpstr>Použité odkazy</vt:lpstr>
      <vt:lpstr>Metodický pokyn Integrovaný blok: (příroda)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2015-06-18T20:11:45Z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