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310" r:id="rId2"/>
    <p:sldId id="326" r:id="rId3"/>
    <p:sldId id="325" r:id="rId4"/>
    <p:sldId id="327" r:id="rId5"/>
    <p:sldId id="328" r:id="rId6"/>
    <p:sldId id="329" r:id="rId7"/>
    <p:sldId id="324" r:id="rId8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66" d="100"/>
          <a:sy n="66" d="100"/>
        </p:scale>
        <p:origin x="-654" y="-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34874B2-0F4D-42C5-9611-D1B348F6D3E2}" type="datetimeFigureOut">
              <a:rPr lang="cs-CZ"/>
              <a:pPr>
                <a:defRPr/>
              </a:pPr>
              <a:t>18.6.2015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AA91834-48EE-4C54-8A63-B8F954508A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0FEBC-9733-48D3-AA4B-CC8EC9C94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134C7-2792-40E1-8BBE-AE8A38DB89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16370-1C6A-4BB2-889B-DCBFD8F44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4C603E-3A18-4219-B207-93562D9CA3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F60F3-C852-4C9E-A777-FC10CD5940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57A91F-8D34-4C23-A0A6-BDC42F1A16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AB7F8-3515-4496-BF3F-14F2C42DA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B02313-4C0A-4991-B9EC-6533EBE79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91FEE-BF4D-4FE0-A76D-AEE10F0CF4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E760A-C4A0-46A5-84A6-19BDECDB6B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1EA34-BCC6-4CAC-B053-71CE82C64F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538AF1AD-5DED-4A57-9C98-E2D9B63D9CAE}" type="datetimeFigureOut">
              <a:rPr lang="cs-CZ"/>
              <a:pPr>
                <a:defRPr/>
              </a:pPr>
              <a:t>18.6.2015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1EB9E-1129-49D9-9DC6-92722DCD4B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4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5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8E7F6B-7E03-41AF-9865-75FAEE6B90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 userDrawn="1"/>
        </p:nvPicPr>
        <p:blipFill>
          <a:blip r:embed="rId18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 userDrawn="1"/>
        </p:nvPicPr>
        <p:blipFill>
          <a:blip r:embed="rId19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guardian.com/music/2009/sep/17/leonard-bernstein-memories" TargetMode="External"/><Relationship Id="rId2" Type="http://schemas.openxmlformats.org/officeDocument/2006/relationships/hyperlink" Target="https://commons.wikimedia.org/wiki/Category:Ludwig_van_Beethov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izika.wz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Dotkněte se inovací</a:t>
            </a:r>
            <a:br>
              <a:rPr lang="cs-CZ" sz="1600" smtClean="0"/>
            </a:br>
            <a:r>
              <a:rPr lang="cs-CZ" sz="1600" smtClean="0"/>
              <a:t>CZ.1.07/1.3.00/51.0024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116013" y="2355850"/>
            <a:ext cx="6858000" cy="720725"/>
          </a:xfrm>
        </p:spPr>
        <p:txBody>
          <a:bodyPr/>
          <a:lstStyle/>
          <a:p>
            <a:r>
              <a:rPr lang="cs-CZ" sz="3600" b="1" smtClean="0"/>
              <a:t>Italská názvosloví - tempo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/>
            <a:r>
              <a:rPr lang="cs-CZ" smtClean="0"/>
              <a:t>Škola: Základní škola Mánesova Otrokovice</a:t>
            </a:r>
          </a:p>
          <a:p>
            <a:pPr algn="l"/>
            <a:r>
              <a:rPr lang="cs-CZ" smtClean="0"/>
              <a:t>Autor: Pavel Jordán</a:t>
            </a:r>
          </a:p>
          <a:p>
            <a:pPr algn="l"/>
            <a:r>
              <a:rPr lang="cs-CZ" smtClean="0"/>
              <a:t>Předmět: Hudební výchova</a:t>
            </a:r>
          </a:p>
          <a:p>
            <a:pPr algn="l"/>
            <a:endParaRPr lang="cs-CZ" smtClean="0"/>
          </a:p>
          <a:p>
            <a:pPr algn="l"/>
            <a:r>
              <a:rPr lang="cs-CZ" smtClean="0"/>
              <a:t>Anotace: Materiál slouží jako úvod k tématu tempo, rytmus, dynamika.</a:t>
            </a:r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pPr algn="l"/>
            <a:r>
              <a:rPr lang="cs-CZ" smtClean="0"/>
              <a:t>Materiál je zpracován v rámci projektu Dotkněte se inovací CZ.1.07/1.3.00/51.0024 </a:t>
            </a:r>
          </a:p>
          <a:p>
            <a:pPr algn="l"/>
            <a:endParaRPr lang="cs-CZ" smtClean="0"/>
          </a:p>
        </p:txBody>
      </p:sp>
      <p:sp>
        <p:nvSpPr>
          <p:cNvPr id="16386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sz="3200" b="1">
                <a:latin typeface="Calibri" pitchFamily="34" charset="0"/>
              </a:rPr>
              <a:t>Základní informace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Metodický pokyn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Popis práce s materiálem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Materiál je určen pro práci s interaktivní tabulí a tablety</a:t>
            </a:r>
          </a:p>
          <a:p>
            <a:r>
              <a:rPr lang="cs-CZ" sz="1800" smtClean="0"/>
              <a:t>Přílohy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Didaktická příprava: osobní adresář vyučujícího</a:t>
            </a:r>
          </a:p>
          <a:p>
            <a:r>
              <a:rPr lang="cs-CZ" sz="1800" smtClean="0"/>
              <a:t>Očekávání a cíle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Dle didaktické přípravy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68313" y="915988"/>
            <a:ext cx="8229600" cy="458787"/>
          </a:xfrm>
        </p:spPr>
        <p:txBody>
          <a:bodyPr/>
          <a:lstStyle/>
          <a:p>
            <a:r>
              <a:rPr lang="cs-CZ" smtClean="0"/>
              <a:t>Otevření aplikace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68313" y="1635125"/>
            <a:ext cx="4473575" cy="3175000"/>
          </a:xfrm>
        </p:spPr>
        <p:txBody>
          <a:bodyPr/>
          <a:lstStyle/>
          <a:p>
            <a:r>
              <a:rPr lang="cs-CZ" smtClean="0"/>
              <a:t>Tradiční značení tempa - Italština jako hudební jazyk v artificiální hudbě</a:t>
            </a:r>
            <a:br>
              <a:rPr lang="cs-CZ" smtClean="0"/>
            </a:br>
            <a:endParaRPr lang="cs-CZ" smtClean="0"/>
          </a:p>
          <a:p>
            <a:r>
              <a:rPr lang="cs-CZ" smtClean="0"/>
              <a:t>Moderní značení tempa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8436" name="Picture 2" descr="C:\Users\Jannie\Downloads\Metronom-20102041452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1492250"/>
            <a:ext cx="1590675" cy="269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900113" y="1347788"/>
            <a:ext cx="3595687" cy="2970212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Využij </a:t>
            </a:r>
            <a:r>
              <a:rPr lang="cs-CZ" dirty="0" err="1" smtClean="0"/>
              <a:t>iPad</a:t>
            </a:r>
            <a:r>
              <a:rPr lang="cs-CZ" dirty="0" smtClean="0"/>
              <a:t> – internet </a:t>
            </a:r>
            <a:br>
              <a:rPr lang="cs-CZ" dirty="0" smtClean="0"/>
            </a:br>
            <a:r>
              <a:rPr lang="cs-CZ" dirty="0" smtClean="0"/>
              <a:t>a zjisti, co znamenají výrazy: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UcParenR"/>
              <a:defRPr/>
            </a:pPr>
            <a:r>
              <a:rPr lang="cs-CZ" dirty="0" err="1"/>
              <a:t>G</a:t>
            </a:r>
            <a:r>
              <a:rPr lang="cs-CZ" dirty="0" err="1" smtClean="0"/>
              <a:t>rave</a:t>
            </a: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UcParenR"/>
              <a:defRPr/>
            </a:pPr>
            <a:r>
              <a:rPr lang="cs-CZ" dirty="0" smtClean="0"/>
              <a:t>Largo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UcParenR"/>
              <a:defRPr/>
            </a:pPr>
            <a:r>
              <a:rPr lang="cs-CZ" dirty="0" smtClean="0"/>
              <a:t>Andante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UcParenR"/>
              <a:defRPr/>
            </a:pPr>
            <a:r>
              <a:rPr lang="cs-CZ" dirty="0" smtClean="0"/>
              <a:t>Presto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UcParenR"/>
              <a:defRPr/>
            </a:pP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9460" name="Picture 2" descr="C:\Users\Jannie\Downloads\Leonard-Bernstein-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13250" y="1924050"/>
            <a:ext cx="3632200" cy="217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788"/>
            <a:ext cx="4038600" cy="3246437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Zjisti, co znamenají zkratky a kdy se začaly používat: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/>
              <a:t>M.M. (metronom)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/>
              <a:t>BPM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Najdi hudebního skladatele, pro kterého byl vyroben první metronom.</a:t>
            </a:r>
            <a:endParaRPr lang="cs-CZ" dirty="0"/>
          </a:p>
        </p:txBody>
      </p:sp>
      <p:pic>
        <p:nvPicPr>
          <p:cNvPr id="20483" name="Picture 2" descr="C:\Users\Jannie\Downloads\beethov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1276350"/>
            <a:ext cx="2451100" cy="306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/>
            <a:r>
              <a:rPr 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9225"/>
            <a:ext cx="8002587" cy="3175000"/>
          </a:xfrm>
        </p:spPr>
        <p:txBody>
          <a:bodyPr>
            <a:normAutofit/>
          </a:bodyPr>
          <a:lstStyle/>
          <a:p>
            <a:r>
              <a:rPr lang="cs-CZ" sz="1800" smtClean="0">
                <a:latin typeface="Arial" charset="0"/>
                <a:hlinkClick r:id="rId2"/>
              </a:rPr>
              <a:t>https://commons.wikimedia.org/wiki/Category:Ludwig_van_Beethoven#/media/File:Ludwig_Van_Beethoven.jpg</a:t>
            </a:r>
            <a:r>
              <a:rPr lang="cs-CZ" sz="1800" smtClean="0">
                <a:latin typeface="Arial" charset="0"/>
              </a:rPr>
              <a:t> </a:t>
            </a:r>
          </a:p>
          <a:p>
            <a:r>
              <a:rPr lang="cs-CZ" sz="1800" smtClean="0">
                <a:latin typeface="Arial" charset="0"/>
                <a:hlinkClick r:id="rId3"/>
              </a:rPr>
              <a:t>http://www.theguardian.com/music/2009/sep/17/leonard-bernstein-memories</a:t>
            </a:r>
            <a:endParaRPr lang="cs-CZ" sz="1800" smtClean="0">
              <a:latin typeface="Arial" charset="0"/>
            </a:endParaRPr>
          </a:p>
          <a:p>
            <a:r>
              <a:rPr lang="cs-CZ" sz="1800" smtClean="0">
                <a:latin typeface="Arial" charset="0"/>
                <a:hlinkClick r:id="rId4"/>
              </a:rPr>
              <a:t>http://fizika.wz.cz/</a:t>
            </a:r>
            <a:r>
              <a:rPr lang="cs-CZ" smtClean="0">
                <a:latin typeface="Arial" charset="0"/>
              </a:rPr>
              <a:t>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148</TotalTime>
  <Words>126</Words>
  <Application>Microsoft Office PowerPoint</Application>
  <PresentationFormat>On-screen Show (16:9)</PresentationFormat>
  <Paragraphs>40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Calibri</vt:lpstr>
      <vt:lpstr>Arial</vt:lpstr>
      <vt:lpstr>Wingdings</vt:lpstr>
      <vt:lpstr>boxed_powerpoint_16x9_2012-08</vt:lpstr>
      <vt:lpstr>boxed_powerpoint_16x9_2012-08</vt:lpstr>
      <vt:lpstr>  Dotkněte se inovací CZ.1.07/1.3.00/51.0024  </vt:lpstr>
      <vt:lpstr>Snímek 2</vt:lpstr>
      <vt:lpstr>Metodický pokyn</vt:lpstr>
      <vt:lpstr>Otevření aplikace</vt:lpstr>
      <vt:lpstr>Úkoly</vt:lpstr>
      <vt:lpstr>Úkoly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23</cp:revision>
  <dcterms:created xsi:type="dcterms:W3CDTF">2014-10-07T08:27:59Z</dcterms:created>
  <dcterms:modified xsi:type="dcterms:W3CDTF">2015-06-18T19:45:55Z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  <property fmtid="{D5CDD505-2E9C-101B-9397-08002B2CF9AE}" pid="4" name="SharedWithUsers">
    <vt:lpwstr/>
  </property>
</Properties>
</file>