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9" r:id="rId9"/>
    <p:sldId id="328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Použití minulého času</a:t>
            </a:r>
          </a:p>
          <a:p>
            <a:r>
              <a:rPr lang="cs-CZ" sz="3600" b="1" dirty="0" smtClean="0"/>
              <a:t>Červená Karkulka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ZŠ Mánesova Otrokovice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Alena </a:t>
            </a:r>
            <a:r>
              <a:rPr lang="cs-CZ" dirty="0" err="1" smtClean="0"/>
              <a:t>Reiskupová</a:t>
            </a:r>
            <a:endParaRPr lang="cs-CZ" dirty="0" smtClean="0"/>
          </a:p>
          <a:p>
            <a:pPr algn="l"/>
            <a:r>
              <a:rPr lang="cs-CZ" dirty="0" smtClean="0"/>
              <a:t>Předmět: 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b="1" dirty="0"/>
              <a:t>Využití práce se slovníkem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osobní </a:t>
            </a:r>
            <a:r>
              <a:rPr lang="cs-CZ" sz="1800" i="1" smtClean="0"/>
              <a:t>adresář vyučujícího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T</a:t>
            </a:r>
            <a:r>
              <a:rPr lang="cs-CZ" dirty="0" smtClean="0"/>
              <a:t>voření minulého času:</a:t>
            </a:r>
          </a:p>
          <a:p>
            <a:pPr lvl="1"/>
            <a:r>
              <a:rPr lang="cs-CZ" dirty="0" smtClean="0"/>
              <a:t>pomocí koncovky 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endParaRPr lang="cs-CZ" dirty="0" smtClean="0">
              <a:solidFill>
                <a:srgbClr val="FF0000"/>
              </a:solidFill>
            </a:endParaRPr>
          </a:p>
          <a:p>
            <a:pPr lvl="1"/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= já pracuji             I </a:t>
            </a:r>
            <a:r>
              <a:rPr lang="cs-CZ" dirty="0" err="1" smtClean="0"/>
              <a:t>work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já jsem pracoval </a:t>
            </a:r>
          </a:p>
          <a:p>
            <a:pPr lvl="1"/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 smtClean="0"/>
          </a:p>
          <a:p>
            <a:pPr lvl="1"/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              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  </a:t>
            </a:r>
            <a:r>
              <a:rPr lang="cs-CZ" dirty="0" err="1" smtClean="0"/>
              <a:t>work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 smtClean="0"/>
          </a:p>
          <a:p>
            <a:pPr lvl="1"/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        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 </a:t>
            </a:r>
            <a:r>
              <a:rPr lang="cs-CZ" dirty="0" err="1" smtClean="0"/>
              <a:t>work</a:t>
            </a:r>
            <a:r>
              <a:rPr lang="cs-CZ" dirty="0" err="1" smtClean="0">
                <a:solidFill>
                  <a:srgbClr val="FF0000"/>
                </a:solidFill>
              </a:rPr>
              <a:t>ed</a:t>
            </a:r>
            <a:endParaRPr lang="cs-CZ" dirty="0" smtClean="0"/>
          </a:p>
          <a:p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63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Slovníček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Little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Ridding</a:t>
            </a:r>
            <a:r>
              <a:rPr lang="cs-CZ" dirty="0" smtClean="0">
                <a:solidFill>
                  <a:srgbClr val="FF0000"/>
                </a:solidFill>
              </a:rPr>
              <a:t> Hood</a:t>
            </a:r>
          </a:p>
          <a:p>
            <a:pPr lvl="1"/>
            <a:r>
              <a:rPr lang="cs-CZ" dirty="0" smtClean="0"/>
              <a:t>Červená Karkulka</a:t>
            </a:r>
          </a:p>
          <a:p>
            <a:pPr lvl="1"/>
            <a:endParaRPr lang="cs-CZ" dirty="0" smtClean="0"/>
          </a:p>
          <a:p>
            <a:r>
              <a:rPr lang="cs-CZ" dirty="0" err="1" smtClean="0"/>
              <a:t>Once</a:t>
            </a:r>
            <a:r>
              <a:rPr lang="cs-CZ" dirty="0" smtClean="0"/>
              <a:t> </a:t>
            </a:r>
            <a:r>
              <a:rPr lang="cs-CZ" dirty="0" err="1" smtClean="0"/>
              <a:t>upon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/>
          </a:p>
          <a:p>
            <a:pPr lvl="1"/>
            <a:r>
              <a:rPr lang="cs-CZ" dirty="0" smtClean="0"/>
              <a:t>Kdysi </a:t>
            </a:r>
            <a:r>
              <a:rPr lang="cs-CZ" dirty="0" smtClean="0"/>
              <a:t>dávno</a:t>
            </a:r>
          </a:p>
          <a:p>
            <a:pPr marL="457200" lvl="1" indent="0">
              <a:buNone/>
            </a:pPr>
            <a:endParaRPr lang="cs-CZ" dirty="0" smtClean="0"/>
          </a:p>
          <a:p>
            <a:r>
              <a:rPr lang="cs-CZ" dirty="0" smtClean="0"/>
              <a:t>Wolf</a:t>
            </a:r>
          </a:p>
          <a:p>
            <a:pPr lvl="1"/>
            <a:r>
              <a:rPr lang="cs-CZ" dirty="0" smtClean="0"/>
              <a:t>Vlk</a:t>
            </a:r>
          </a:p>
          <a:p>
            <a:pPr lvl="1"/>
            <a:endParaRPr lang="cs-CZ" dirty="0"/>
          </a:p>
          <a:p>
            <a:r>
              <a:rPr lang="cs-CZ" dirty="0" err="1" smtClean="0"/>
              <a:t>Gift</a:t>
            </a:r>
            <a:endParaRPr lang="cs-CZ" dirty="0"/>
          </a:p>
          <a:p>
            <a:pPr lvl="1"/>
            <a:r>
              <a:rPr lang="cs-CZ" dirty="0" smtClean="0"/>
              <a:t>Dar</a:t>
            </a:r>
          </a:p>
        </p:txBody>
      </p:sp>
    </p:spTree>
    <p:extLst>
      <p:ext uri="{BB962C8B-B14F-4D97-AF65-F5344CB8AC3E}">
        <p14:creationId xmlns:p14="http://schemas.microsoft.com/office/powerpoint/2010/main" xmlns="" val="68279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Vyhledej ve slovníku a dopiš  význam slovíček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Cheerful</a:t>
            </a:r>
            <a:r>
              <a:rPr lang="cs-CZ" dirty="0" smtClean="0"/>
              <a:t> – </a:t>
            </a:r>
          </a:p>
          <a:p>
            <a:r>
              <a:rPr lang="cs-CZ" dirty="0" err="1" smtClean="0"/>
              <a:t>Deep</a:t>
            </a:r>
            <a:r>
              <a:rPr lang="cs-CZ" dirty="0" smtClean="0"/>
              <a:t> </a:t>
            </a:r>
            <a:r>
              <a:rPr lang="cs-CZ" dirty="0" err="1" smtClean="0"/>
              <a:t>voice</a:t>
            </a:r>
            <a:r>
              <a:rPr lang="cs-CZ" dirty="0" smtClean="0"/>
              <a:t> – </a:t>
            </a:r>
          </a:p>
          <a:p>
            <a:r>
              <a:rPr lang="cs-CZ" dirty="0" err="1" smtClean="0"/>
              <a:t>Bunch</a:t>
            </a:r>
            <a:r>
              <a:rPr lang="cs-CZ" dirty="0" smtClean="0"/>
              <a:t> – </a:t>
            </a:r>
          </a:p>
          <a:p>
            <a:r>
              <a:rPr lang="cs-CZ" dirty="0" err="1" smtClean="0"/>
              <a:t>Knife</a:t>
            </a:r>
            <a:r>
              <a:rPr lang="cs-CZ" dirty="0" smtClean="0"/>
              <a:t> – </a:t>
            </a:r>
          </a:p>
          <a:p>
            <a:r>
              <a:rPr lang="cs-CZ" dirty="0" err="1" smtClean="0"/>
              <a:t>Meadow</a:t>
            </a:r>
            <a:r>
              <a:rPr lang="cs-CZ" dirty="0" smtClean="0"/>
              <a:t> – 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154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Poslechni si ukázku z </a:t>
            </a:r>
            <a:r>
              <a:rPr lang="cs-CZ" dirty="0" err="1" smtClean="0"/>
              <a:t>iPadu</a:t>
            </a:r>
            <a:r>
              <a:rPr lang="cs-CZ" dirty="0" smtClean="0"/>
              <a:t> a pomocí slovníku se ve dvojicích pokuste o překlad úvodní části pohádky.</a:t>
            </a:r>
          </a:p>
          <a:p>
            <a:r>
              <a:rPr lang="cs-CZ" dirty="0" smtClean="0"/>
              <a:t>V závěru hodiny si poslechneme ukázku českého překladu a porovnáme</a:t>
            </a:r>
            <a:r>
              <a:rPr lang="cs-CZ" smtClean="0"/>
              <a:t>, jak se </a:t>
            </a:r>
            <a:r>
              <a:rPr lang="cs-CZ" dirty="0" smtClean="0"/>
              <a:t>vám podařil překlad.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257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  <ds:schemaRef ds:uri="http://purl.org/dc/dcmitype/"/>
    <ds:schemaRef ds:uri="d19d6491-b662-4d98-996c-1e38fe9d0183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185</Words>
  <Application>Microsoft Office PowerPoint</Application>
  <PresentationFormat>Předvádění na obrazovce (16:9)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Opakování</vt:lpstr>
      <vt:lpstr>Slovníček</vt:lpstr>
      <vt:lpstr>Vyhledej ve slovníku a dopiš  význam slovíček</vt:lpstr>
      <vt:lpstr>Úkol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2015-06-18T19:19:39Z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