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310" r:id="rId2"/>
    <p:sldId id="326" r:id="rId3"/>
    <p:sldId id="330" r:id="rId4"/>
    <p:sldId id="325" r:id="rId5"/>
    <p:sldId id="327" r:id="rId6"/>
    <p:sldId id="328" r:id="rId7"/>
    <p:sldId id="329" r:id="rId8"/>
    <p:sldId id="324" r:id="rId9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60" d="100"/>
          <a:sy n="60" d="100"/>
        </p:scale>
        <p:origin x="-80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275D474-CB16-4824-BB56-FA2FCB2923B3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2D7B108-7D5E-4E1B-90C8-46D8A232CC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936953-3317-441E-A7AE-B7752A6BDE0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0EB7F9-8C70-41C4-BD2A-309F0B80806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EC0B437-4D1D-419D-BCAE-9D675C15B82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6D67AF5-3195-4156-94E4-42B90F00447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29EF97-6760-4B10-A00C-71FAA0A45D1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E01C31A-7D2A-4CC4-8F93-9F775471667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969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91141FB-BC5B-4916-9992-1B57B8F48FC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41B16-C516-4653-8FA2-6934C113CC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6F51-799C-452E-BE4C-23F115F1DA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BC994-6153-406E-AAAA-18EE917E7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03794-A9E6-492E-8F28-EBF0AD715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FA7F3-8111-499F-890A-F7FFDD593A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FE980-DCA3-4429-A06A-549844740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51A40-DDFD-450D-A1D3-1B428FEEE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C8C04-6C17-4BC4-B2D1-00652C0CD7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6F8F7-E2EC-4F0F-89C4-41AA64B448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2F151C-9200-4520-B7F3-F7655DA73F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65DEA-E8C1-4080-9CED-557B0AF8B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7452E2D3-6B75-4F6A-9E28-12E6A01A7212}" type="datetimeFigureOut">
              <a:rPr lang="cs-CZ"/>
              <a:pPr>
                <a:defRPr/>
              </a:pPr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4A903-3CC1-462F-8D3D-39774DFDC9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5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AA2359-CCD3-41FB-9C88-F3DC85AF13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8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19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1" r:id="rId12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sz="3600" b="1" dirty="0" smtClean="0"/>
              <a:t>NASTAVENÍ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sz="3600" b="1" dirty="0" smtClean="0"/>
              <a:t>DIGITÁLNÍHO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sz="3600" b="1" dirty="0" smtClean="0"/>
              <a:t>FOTOAPARÁTU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sz="3600" b="1" dirty="0" smtClean="0"/>
              <a:t>1. část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altLang="cs-CZ" sz="3600" b="1" dirty="0" err="1" smtClean="0">
                <a:solidFill>
                  <a:srgbClr val="FFFFFF"/>
                </a:solidFill>
              </a:rPr>
              <a:t>DIGITÁLNÍHO</a:t>
            </a:r>
            <a:r>
              <a:rPr lang="cs-CZ" altLang="cs-CZ" sz="3600" dirty="0" err="1" smtClean="0">
                <a:solidFill>
                  <a:srgbClr val="FFFFFF"/>
                </a:solidFill>
              </a:rPr>
              <a:t>tavenfotoaparátu</a:t>
            </a:r>
            <a:endParaRPr lang="cs-CZ" altLang="cs-CZ" sz="3600" dirty="0">
              <a:solidFill>
                <a:srgbClr val="FFFFFF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/>
            <a:r>
              <a:rPr lang="cs-CZ" smtClean="0"/>
              <a:t>Škola: Základní škola Mánesova Otrokovice p. o.</a:t>
            </a:r>
          </a:p>
          <a:p>
            <a:pPr algn="l"/>
            <a:r>
              <a:rPr lang="cs-CZ" smtClean="0"/>
              <a:t>Autor: Ivana Řezníčková</a:t>
            </a:r>
          </a:p>
          <a:p>
            <a:pPr algn="l"/>
            <a:r>
              <a:rPr lang="cs-CZ" smtClean="0"/>
              <a:t>Předmět: Výtvarná výchova 6. a 7. ročník</a:t>
            </a:r>
          </a:p>
          <a:p>
            <a:pPr algn="l"/>
            <a:endParaRPr lang="cs-CZ" smtClean="0"/>
          </a:p>
          <a:p>
            <a:pPr algn="l"/>
            <a:r>
              <a:rPr lang="cs-CZ" smtClean="0"/>
              <a:t>Anotace: Materiál slouží k seznámení se základními funkcemi fotoaparátu, který budeme využívat při vytváření animovaných filmů a při výuce výtvarné výchovy.</a:t>
            </a:r>
          </a:p>
          <a:p>
            <a:pPr algn="l"/>
            <a:endParaRPr lang="cs-CZ" smtClean="0"/>
          </a:p>
          <a:p>
            <a:pPr algn="l"/>
            <a:endParaRPr lang="cs-CZ" smtClean="0"/>
          </a:p>
          <a:p>
            <a:pPr algn="l"/>
            <a:r>
              <a:rPr lang="cs-CZ" smtClean="0"/>
              <a:t>Materiál je zpracován v rámci projektu Dotkněte se inovací CZ.1.07/1.3.00/51.0024 </a:t>
            </a:r>
          </a:p>
          <a:p>
            <a:pPr algn="l"/>
            <a:endParaRPr lang="cs-CZ" smtClean="0"/>
          </a:p>
        </p:txBody>
      </p:sp>
      <p:sp>
        <p:nvSpPr>
          <p:cNvPr id="17410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smtClean="0"/>
              <a:t>Popis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Materiál je určen pro práci s fotoaparátem a iPady</a:t>
            </a:r>
          </a:p>
          <a:p>
            <a:r>
              <a:rPr lang="cs-CZ" sz="180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Didaktická příprava - osobní adresář vyučujícího</a:t>
            </a:r>
          </a:p>
          <a:p>
            <a:r>
              <a:rPr lang="cs-CZ" sz="1800" smtClean="0"/>
              <a:t>Očekávání a cíle</a:t>
            </a:r>
          </a:p>
          <a:p>
            <a:pPr>
              <a:buFont typeface="Wingdings" pitchFamily="2" charset="2"/>
              <a:buChar char="Ø"/>
            </a:pPr>
            <a:r>
              <a:rPr lang="cs-CZ" sz="1800" i="1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539750" y="1131888"/>
            <a:ext cx="8229600" cy="458787"/>
          </a:xfrm>
        </p:spPr>
        <p:txBody>
          <a:bodyPr/>
          <a:lstStyle/>
          <a:p>
            <a:pPr algn="l"/>
            <a:r>
              <a:rPr lang="cs-CZ" altLang="cs-CZ" b="1" smtClean="0">
                <a:solidFill>
                  <a:srgbClr val="FF0000"/>
                </a:solidFill>
              </a:rPr>
              <a:t>ZÁKLADNÍ NASTAVITELNÉ PARAMETRY</a:t>
            </a:r>
            <a:r>
              <a:rPr lang="cs-CZ" altLang="cs-CZ" sz="4400" smtClean="0">
                <a:solidFill>
                  <a:srgbClr val="FF0000"/>
                </a:solidFill>
              </a:rPr>
              <a:t>:</a:t>
            </a:r>
            <a:br>
              <a:rPr lang="cs-CZ" altLang="cs-CZ" sz="4400" smtClean="0">
                <a:solidFill>
                  <a:srgbClr val="FF0000"/>
                </a:solidFill>
              </a:rPr>
            </a:br>
            <a:endParaRPr lang="cs-CZ" b="1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45000"/>
            </a:pPr>
            <a:endParaRPr lang="cs-CZ" altLang="cs-CZ" sz="1800" smtClean="0"/>
          </a:p>
          <a:p>
            <a:pPr>
              <a:buSzPct val="45000"/>
            </a:pPr>
            <a:r>
              <a:rPr lang="cs-CZ" altLang="cs-CZ" sz="1800" smtClean="0"/>
              <a:t>Mezi základní parametry, které lze ve fotoaparátu nastavit, patří: </a:t>
            </a:r>
          </a:p>
          <a:p>
            <a:pPr>
              <a:buSzPct val="45000"/>
            </a:pPr>
            <a:endParaRPr lang="cs-CZ" altLang="cs-CZ" sz="1800" smtClean="0"/>
          </a:p>
          <a:p>
            <a:pPr>
              <a:buSzPct val="45000"/>
            </a:pPr>
            <a:r>
              <a:rPr lang="cs-CZ" altLang="cs-CZ" sz="1800" smtClean="0"/>
              <a:t>CITLIVOST  SNÍMACÍHO ČIPU ( ISO) DÉLKA  UZÁVĚRKY  objektivu  CLONA  objektivu</a:t>
            </a:r>
          </a:p>
          <a:p>
            <a:pPr>
              <a:buSzPct val="45000"/>
              <a:buFont typeface="Wingdings" pitchFamily="2" charset="2"/>
              <a:buChar char=""/>
            </a:pPr>
            <a:endParaRPr lang="cs-CZ" altLang="cs-CZ" sz="1800" smtClean="0"/>
          </a:p>
          <a:p>
            <a:pPr>
              <a:buSzPct val="45000"/>
            </a:pPr>
            <a:r>
              <a:rPr lang="cs-CZ" altLang="cs-CZ" sz="1800" smtClean="0"/>
              <a:t>Na dalších slidech si vysvětlíme jednotlivé pojmy podrobněji.</a:t>
            </a:r>
          </a:p>
          <a:p>
            <a:endParaRPr lang="cs-CZ" sz="1800" i="1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68313" y="1257300"/>
            <a:ext cx="8229600" cy="46038"/>
          </a:xfrm>
        </p:spPr>
        <p:txBody>
          <a:bodyPr/>
          <a:lstStyle/>
          <a:p>
            <a:r>
              <a:rPr lang="cs-CZ" altLang="cs-CZ" b="1" smtClean="0">
                <a:solidFill>
                  <a:srgbClr val="FF0000"/>
                </a:solidFill>
              </a:rPr>
              <a:t>CLONA</a:t>
            </a:r>
            <a:br>
              <a:rPr lang="cs-CZ" altLang="cs-CZ" b="1" smtClean="0">
                <a:solidFill>
                  <a:srgbClr val="FF0000"/>
                </a:solidFill>
              </a:rPr>
            </a:br>
            <a:endParaRPr lang="cs-CZ" b="1" smtClean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22531" name="Obdélník 4"/>
          <p:cNvSpPr>
            <a:spLocks noChangeArrowheads="1"/>
          </p:cNvSpPr>
          <p:nvPr/>
        </p:nvSpPr>
        <p:spPr bwMode="auto">
          <a:xfrm>
            <a:off x="179388" y="1492250"/>
            <a:ext cx="11142662" cy="313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latin typeface="Calibri" pitchFamily="34" charset="0"/>
              </a:rPr>
              <a:t> </a:t>
            </a:r>
            <a:r>
              <a:rPr lang="cs-CZ" altLang="cs-CZ" b="1">
                <a:solidFill>
                  <a:srgbClr val="FF0000"/>
                </a:solidFill>
                <a:latin typeface="Calibri" pitchFamily="34" charset="0"/>
              </a:rPr>
              <a:t>ZÁKLADNÍ NASTAVITELNÉ PARAMETRY</a:t>
            </a:r>
            <a:r>
              <a:rPr lang="cs-CZ" altLang="cs-CZ" sz="2800">
                <a:solidFill>
                  <a:srgbClr val="FF0000"/>
                </a:solidFill>
                <a:latin typeface="Calibri" pitchFamily="34" charset="0"/>
              </a:rPr>
              <a:t>:</a:t>
            </a:r>
          </a:p>
          <a:p>
            <a:pPr>
              <a:lnSpc>
                <a:spcPct val="95000"/>
              </a:lnSpc>
            </a:pPr>
            <a:r>
              <a:rPr lang="cs-CZ">
                <a:latin typeface="Calibri" pitchFamily="34" charset="0"/>
              </a:rPr>
              <a:t> </a:t>
            </a:r>
            <a:r>
              <a:rPr lang="cs-CZ" altLang="cs-CZ">
                <a:latin typeface="Calibri" pitchFamily="34" charset="0"/>
              </a:rPr>
              <a:t>Clona u fotoaparátu dělá přesně to, co říká její název, cloní.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V podstatě jde o nastavitelnou mechanickou překážku,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která umožňuje měnit množství světla, které dopadne při expozici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(doba, po kterou se na CCD čip pouští světlo). To znamená, že pokud máme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nastavenou ve fotoaparátu velkou clonu, na čip dopadne méně světla a fotografie 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bude tmavší</a:t>
            </a:r>
            <a:r>
              <a:rPr lang="cs-CZ" altLang="cs-CZ"/>
              <a:t>,</a:t>
            </a:r>
            <a:r>
              <a:rPr lang="cs-CZ" altLang="cs-CZ">
                <a:latin typeface="Calibri" pitchFamily="34" charset="0"/>
              </a:rPr>
              <a:t> a naopak, jestliže nastavíme malou clonu, na čip dopadne více světla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a fotografie bude světlejší. Druhý efekt, který clona vyvolává je mělkost (pro malou clonu)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a hloubka (pro velkou clonu) ostrosti obrazu.</a:t>
            </a:r>
          </a:p>
          <a:p>
            <a:pPr>
              <a:lnSpc>
                <a:spcPct val="95000"/>
              </a:lnSpc>
            </a:pPr>
            <a:r>
              <a:rPr lang="cs-CZ" altLang="cs-CZ">
                <a:latin typeface="Calibri" pitchFamily="34" charset="0"/>
              </a:rPr>
              <a:t>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u="sng" smtClean="0"/>
              <a:t>Mělkost ostrosti </a:t>
            </a:r>
            <a:r>
              <a:rPr lang="cs-CZ" altLang="cs-CZ" smtClean="0"/>
              <a:t>znamená, že pokud zaostříme na určitý předmět, tak jeho pozadí bude rozmazané a naopak </a:t>
            </a:r>
            <a:r>
              <a:rPr lang="cs-CZ" altLang="cs-CZ" u="sng" smtClean="0"/>
              <a:t>hloubka ostrosti </a:t>
            </a:r>
            <a:r>
              <a:rPr lang="cs-CZ" altLang="cs-CZ" smtClean="0"/>
              <a:t>znamená, že pokud zaostříme na určitý předmět, tak i pozadí toho předmětu zůstane na fotografii ostré. </a:t>
            </a:r>
          </a:p>
          <a:p>
            <a:endParaRPr lang="cs-CZ" altLang="cs-CZ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6084888" y="1347788"/>
            <a:ext cx="2374900" cy="2808287"/>
          </a:xfrm>
        </p:spPr>
        <p:txBody>
          <a:bodyPr/>
          <a:lstStyle/>
          <a:p>
            <a:r>
              <a:rPr lang="cs-CZ" altLang="cs-CZ" sz="1600" smtClean="0"/>
              <a:t>Na této fotce je vidět, že přestože jsou brýle a kapesníky jen kousek za skleničkou, díky nastavení nízké clony nejsou tyto předměty zabrány ostře. To zdůrazní skleničku – hlavní předmět kompozice.</a:t>
            </a:r>
          </a:p>
          <a:p>
            <a:endParaRPr lang="cs-CZ" sz="160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26627" name="Picture 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5650" y="779463"/>
            <a:ext cx="5205413" cy="3598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 Box 2"/>
          <p:cNvSpPr txBox="1">
            <a:spLocks noChangeArrowheads="1"/>
          </p:cNvSpPr>
          <p:nvPr/>
        </p:nvSpPr>
        <p:spPr bwMode="auto">
          <a:xfrm>
            <a:off x="90488" y="6559550"/>
            <a:ext cx="8953500" cy="858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000" tIns="60876" rIns="90000" bIns="45000"/>
          <a:lstStyle/>
          <a:p>
            <a:pPr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  <a:tab pos="9410700" algn="l"/>
              </a:tabLst>
            </a:pPr>
            <a:endParaRPr lang="cs-CZ" altLang="cs-CZ">
              <a:solidFill>
                <a:srgbClr val="000000"/>
              </a:solidFill>
              <a:ea typeface="MS Gothic" pitchFamily="49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mtClean="0"/>
              <a:t>Školní fotoaparát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</TotalTime>
  <Words>283</Words>
  <Application>Microsoft Office PowerPoint</Application>
  <PresentationFormat>On-screen Show (16:9)</PresentationFormat>
  <Paragraphs>54</Paragraphs>
  <Slides>8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Wingdings</vt:lpstr>
      <vt:lpstr>MS Gothic</vt:lpstr>
      <vt:lpstr>Times New Roman</vt:lpstr>
      <vt:lpstr>boxed_powerpoint_16x9_2012-08</vt:lpstr>
      <vt:lpstr>boxed_powerpoint_16x9_2012-08</vt:lpstr>
      <vt:lpstr>  Dotkněte se inovací CZ.1.07/1.3.00/51.0024  </vt:lpstr>
      <vt:lpstr>Snímek 2</vt:lpstr>
      <vt:lpstr>Metodický pokyn</vt:lpstr>
      <vt:lpstr>ZÁKLADNÍ NASTAVITELNÉ PARAMETRY: </vt:lpstr>
      <vt:lpstr>CLONA 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30</cp:revision>
  <dcterms:created xsi:type="dcterms:W3CDTF">2014-10-07T08:27:59Z</dcterms:created>
  <dcterms:modified xsi:type="dcterms:W3CDTF">2015-06-18T19:05:00Z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0x010100C1741C5F47882F4DACC8A6D6930490F1</vt:lpwstr>
  </property>
  <property fmtid="{D5CDD505-2E9C-101B-9397-08002B2CF9AE}" pid="3" name="IsMyDocuments">
    <vt:bool>true</vt:bool>
  </property>
</Properties>
</file>