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4"/>
  </p:notesMasterIdLst>
  <p:handoutMasterIdLst>
    <p:handoutMasterId r:id="rId15"/>
  </p:handoutMasterIdLst>
  <p:sldIdLst>
    <p:sldId id="272" r:id="rId3"/>
    <p:sldId id="285" r:id="rId4"/>
    <p:sldId id="288" r:id="rId5"/>
    <p:sldId id="287" r:id="rId6"/>
    <p:sldId id="289" r:id="rId7"/>
    <p:sldId id="290" r:id="rId8"/>
    <p:sldId id="291" r:id="rId9"/>
    <p:sldId id="293" r:id="rId10"/>
    <p:sldId id="294" r:id="rId11"/>
    <p:sldId id="295" r:id="rId12"/>
    <p:sldId id="296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FFFF"/>
    <a:srgbClr val="FEF9E4"/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>
        <p:scale>
          <a:sx n="80" d="100"/>
          <a:sy n="80" d="100"/>
        </p:scale>
        <p:origin x="-324" y="-55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18.6.2015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18.6.2015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13" Type="http://schemas.openxmlformats.org/officeDocument/2006/relationships/image" Target="../media/image14.png"/><Relationship Id="rId18" Type="http://schemas.microsoft.com/office/2007/relationships/hdphoto" Target="../media/hdphoto2.wdp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3.png"/><Relationship Id="rId17" Type="http://schemas.openxmlformats.org/officeDocument/2006/relationships/image" Target="../media/image18.png"/><Relationship Id="rId2" Type="http://schemas.openxmlformats.org/officeDocument/2006/relationships/image" Target="../media/image4.jpeg"/><Relationship Id="rId16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11" Type="http://schemas.openxmlformats.org/officeDocument/2006/relationships/image" Target="../media/image12.png"/><Relationship Id="rId5" Type="http://schemas.openxmlformats.org/officeDocument/2006/relationships/image" Target="../media/image7.png"/><Relationship Id="rId15" Type="http://schemas.openxmlformats.org/officeDocument/2006/relationships/image" Target="../media/image16.png"/><Relationship Id="rId10" Type="http://schemas.openxmlformats.org/officeDocument/2006/relationships/image" Target="../media/image11.png"/><Relationship Id="rId19" Type="http://schemas.openxmlformats.org/officeDocument/2006/relationships/image" Target="../media/image19.png"/><Relationship Id="rId4" Type="http://schemas.openxmlformats.org/officeDocument/2006/relationships/image" Target="../media/image6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13" Type="http://schemas.openxmlformats.org/officeDocument/2006/relationships/image" Target="../media/image27.png"/><Relationship Id="rId3" Type="http://schemas.openxmlformats.org/officeDocument/2006/relationships/image" Target="../media/image8.png"/><Relationship Id="rId7" Type="http://schemas.openxmlformats.org/officeDocument/2006/relationships/image" Target="../media/image23.png"/><Relationship Id="rId12" Type="http://schemas.openxmlformats.org/officeDocument/2006/relationships/image" Target="../media/image26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11" Type="http://schemas.openxmlformats.org/officeDocument/2006/relationships/image" Target="../media/image25.png"/><Relationship Id="rId5" Type="http://schemas.openxmlformats.org/officeDocument/2006/relationships/image" Target="../media/image21.png"/><Relationship Id="rId10" Type="http://schemas.openxmlformats.org/officeDocument/2006/relationships/image" Target="../media/image6.png"/><Relationship Id="rId4" Type="http://schemas.openxmlformats.org/officeDocument/2006/relationships/image" Target="../media/image20.png"/><Relationship Id="rId9" Type="http://schemas.openxmlformats.org/officeDocument/2006/relationships/image" Target="../media/image19.png"/><Relationship Id="rId14" Type="http://schemas.openxmlformats.org/officeDocument/2006/relationships/image" Target="../media/image28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13" Type="http://schemas.openxmlformats.org/officeDocument/2006/relationships/image" Target="../media/image30.png"/><Relationship Id="rId18" Type="http://schemas.microsoft.com/office/2007/relationships/hdphoto" Target="../media/hdphoto3.wdp"/><Relationship Id="rId3" Type="http://schemas.openxmlformats.org/officeDocument/2006/relationships/image" Target="../media/image9.png"/><Relationship Id="rId7" Type="http://schemas.openxmlformats.org/officeDocument/2006/relationships/image" Target="../media/image14.png"/><Relationship Id="rId12" Type="http://schemas.microsoft.com/office/2007/relationships/hdphoto" Target="../media/hdphoto2.wdp"/><Relationship Id="rId17" Type="http://schemas.openxmlformats.org/officeDocument/2006/relationships/image" Target="../media/image33.png"/><Relationship Id="rId2" Type="http://schemas.openxmlformats.org/officeDocument/2006/relationships/image" Target="../media/image4.jpeg"/><Relationship Id="rId16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11" Type="http://schemas.openxmlformats.org/officeDocument/2006/relationships/image" Target="../media/image18.png"/><Relationship Id="rId5" Type="http://schemas.openxmlformats.org/officeDocument/2006/relationships/image" Target="../media/image10.png"/><Relationship Id="rId15" Type="http://schemas.openxmlformats.org/officeDocument/2006/relationships/image" Target="../media/image32.png"/><Relationship Id="rId10" Type="http://schemas.openxmlformats.org/officeDocument/2006/relationships/image" Target="../media/image29.png"/><Relationship Id="rId4" Type="http://schemas.microsoft.com/office/2007/relationships/hdphoto" Target="../media/hdphoto1.wdp"/><Relationship Id="rId9" Type="http://schemas.openxmlformats.org/officeDocument/2006/relationships/image" Target="../media/image16.png"/><Relationship Id="rId14" Type="http://schemas.openxmlformats.org/officeDocument/2006/relationships/image" Target="../media/image31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Co nepatří do stáje</a:t>
            </a:r>
            <a:endParaRPr lang="cs-CZ" sz="3600" b="1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err="1" smtClean="0"/>
              <a:t>VnímánÍ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2153170" y="-2847417"/>
            <a:ext cx="7534894" cy="12279086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-262994" y="218654"/>
            <a:ext cx="2551198" cy="246306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9969202">
            <a:off x="6980591" y="4017612"/>
            <a:ext cx="5130358" cy="217233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9943492">
            <a:off x="6706557" y="2083866"/>
            <a:ext cx="1749116" cy="68767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1426024">
            <a:off x="1782335" y="2245390"/>
            <a:ext cx="1244147" cy="378276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47667" b="94185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41852" r="16047"/>
          <a:stretch/>
        </p:blipFill>
        <p:spPr>
          <a:xfrm rot="4857988">
            <a:off x="8679290" y="3548145"/>
            <a:ext cx="958035" cy="293760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487938" y="4447100"/>
            <a:ext cx="3862913" cy="113163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3864313" y="4063571"/>
            <a:ext cx="1805940" cy="329184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082871" y="5606473"/>
            <a:ext cx="535961" cy="90145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V="1">
            <a:off x="5442741" y="4427235"/>
            <a:ext cx="1168931" cy="887955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568288" y="4806520"/>
            <a:ext cx="1170763" cy="83845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592" t="14854" r="8461" b="12204"/>
          <a:stretch/>
        </p:blipFill>
        <p:spPr>
          <a:xfrm rot="16030060">
            <a:off x="9496422" y="5672924"/>
            <a:ext cx="1123954" cy="120057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197" t="12965" r="711" b="7228"/>
          <a:stretch/>
        </p:blipFill>
        <p:spPr>
          <a:xfrm rot="19323518">
            <a:off x="8936339" y="5340484"/>
            <a:ext cx="1234028" cy="1046743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546" t="30038" r="-4097" b="2205"/>
          <a:stretch/>
        </p:blipFill>
        <p:spPr>
          <a:xfrm rot="16804951">
            <a:off x="1908903" y="5400623"/>
            <a:ext cx="1626064" cy="937096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804951">
            <a:off x="2017189" y="5526297"/>
            <a:ext cx="1857263" cy="1383008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 rotWithShape="1">
          <a:blip r:embed="rId17" cstate="print">
            <a:extLst>
              <a:ext uri="{BEBA8EAE-BF5A-486C-A8C5-ECC9F3942E4B}">
                <a14:imgProps xmlns:a14="http://schemas.microsoft.com/office/drawing/2010/main" xmlns="">
                  <a14:imgLayer r:embed="rId18">
                    <a14:imgEffect>
                      <a14:backgroundRemoval t="4419" b="46065" l="37667" r="9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8855" t="-55473" r="14894" b="57113"/>
          <a:stretch/>
        </p:blipFill>
        <p:spPr>
          <a:xfrm rot="16200000">
            <a:off x="-4319946" y="-342440"/>
            <a:ext cx="3232298" cy="9467863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-558822" y="4477426"/>
            <a:ext cx="2971767" cy="19044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904089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8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" fill="hold">
                      <p:stCondLst>
                        <p:cond delay="0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8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9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9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9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0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2153170" y="-2847417"/>
            <a:ext cx="7534894" cy="1227908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1678069">
            <a:off x="1130405" y="390109"/>
            <a:ext cx="1244147" cy="378276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2649670" y="3165062"/>
            <a:ext cx="1338883" cy="138542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666" t="11996" r="2826" b="16007"/>
          <a:stretch/>
        </p:blipFill>
        <p:spPr>
          <a:xfrm rot="14914268">
            <a:off x="8290921" y="-183774"/>
            <a:ext cx="1219941" cy="127700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413" t="-1303" r="1078" b="13545"/>
          <a:stretch/>
        </p:blipFill>
        <p:spPr>
          <a:xfrm>
            <a:off x="5470836" y="3253390"/>
            <a:ext cx="1414130" cy="170120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882" t="6863" r="21859" b="7820"/>
          <a:stretch/>
        </p:blipFill>
        <p:spPr>
          <a:xfrm rot="16200000" flipV="1">
            <a:off x="6008916" y="2220686"/>
            <a:ext cx="1367246" cy="635723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7765" t="24999" r="5965" b="18025"/>
          <a:stretch/>
        </p:blipFill>
        <p:spPr>
          <a:xfrm rot="16200000">
            <a:off x="4966822" y="334"/>
            <a:ext cx="1183133" cy="1305525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9628729" y="4002364"/>
            <a:ext cx="2971767" cy="190447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9969202">
            <a:off x="6980591" y="4017612"/>
            <a:ext cx="5130358" cy="2172334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9649010" y="351955"/>
            <a:ext cx="1026734" cy="1194783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4614472" y="4330697"/>
            <a:ext cx="1887832" cy="2876222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40426" r="35676" b="8756"/>
          <a:stretch/>
        </p:blipFill>
        <p:spPr>
          <a:xfrm>
            <a:off x="7168909" y="2666215"/>
            <a:ext cx="628734" cy="723014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-534283" y="1221120"/>
            <a:ext cx="2662553" cy="57657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4879415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8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8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" fill="hold">
                      <p:stCondLst>
                        <p:cond delay="0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2153170" y="-2847417"/>
            <a:ext cx="7534894" cy="1227908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47667" b="94185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41851" r="-8660" b="6990"/>
          <a:stretch/>
        </p:blipFill>
        <p:spPr>
          <a:xfrm rot="21154441">
            <a:off x="8336837" y="2790308"/>
            <a:ext cx="1239987" cy="320284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538693">
            <a:off x="5378279" y="3962658"/>
            <a:ext cx="3862913" cy="113163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0222071" flipV="1">
            <a:off x="2173706" y="2880473"/>
            <a:ext cx="1168931" cy="887955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0222071">
            <a:off x="2299253" y="3259758"/>
            <a:ext cx="1170763" cy="83845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592" t="14854" r="8461" b="12204"/>
          <a:stretch/>
        </p:blipFill>
        <p:spPr>
          <a:xfrm rot="16030060">
            <a:off x="522150" y="5910222"/>
            <a:ext cx="1123954" cy="120057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197" t="12965" r="711" b="7228"/>
          <a:stretch/>
        </p:blipFill>
        <p:spPr>
          <a:xfrm rot="19323518">
            <a:off x="-37933" y="5577782"/>
            <a:ext cx="1234028" cy="1046743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546" t="30038" r="-4097" b="2205"/>
          <a:stretch/>
        </p:blipFill>
        <p:spPr>
          <a:xfrm rot="16804951">
            <a:off x="3562905" y="4704908"/>
            <a:ext cx="1626064" cy="937096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543" t="30454"/>
          <a:stretch/>
        </p:blipFill>
        <p:spPr>
          <a:xfrm rot="16804951">
            <a:off x="4024936" y="5181128"/>
            <a:ext cx="1550031" cy="961827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7797689" y="310347"/>
            <a:ext cx="1760638" cy="1267876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4419" b="46065" l="37667" r="9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8855" t="-55473" r="14894" b="57113"/>
          <a:stretch/>
        </p:blipFill>
        <p:spPr>
          <a:xfrm rot="16200000">
            <a:off x="-4319946" y="-342440"/>
            <a:ext cx="3232298" cy="9467863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9987" t="11622" r="10688" b="26692"/>
          <a:stretch/>
        </p:blipFill>
        <p:spPr>
          <a:xfrm rot="16862352">
            <a:off x="476552" y="1541402"/>
            <a:ext cx="1761300" cy="2155315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 rotWithShape="1"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594" t="7140" r="14551" b="5503"/>
          <a:stretch/>
        </p:blipFill>
        <p:spPr>
          <a:xfrm rot="18515423">
            <a:off x="8192426" y="5514728"/>
            <a:ext cx="1838980" cy="2109028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1301317" y="-130947"/>
            <a:ext cx="1207365" cy="1685517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9943492">
            <a:off x="6706557" y="2083866"/>
            <a:ext cx="1749116" cy="687673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17" cstate="print">
            <a:extLst>
              <a:ext uri="{BEBA8EAE-BF5A-486C-A8C5-ECC9F3942E4B}">
                <a14:imgProps xmlns:a14="http://schemas.microsoft.com/office/drawing/2010/main" xmlns="">
                  <a14:imgLayer r:embed="rId18">
                    <a14:imgEffect>
                      <a14:backgroundRemoval t="9934" b="96247" l="9830" r="9696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9129101" y="3761099"/>
            <a:ext cx="4170377" cy="21845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811738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84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" fill="hold">
                      <p:stCondLst>
                        <p:cond delay="0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9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9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9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474042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</a:t>
            </a:r>
            <a:r>
              <a:rPr lang="cs-CZ" dirty="0"/>
              <a:t> </a:t>
            </a:r>
            <a:r>
              <a:rPr lang="cs-CZ" dirty="0" smtClean="0"/>
              <a:t>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hledají obrázky, které nepatří do stáje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/>
              <a:t>Rozvoj </a:t>
            </a:r>
            <a:r>
              <a:rPr lang="cs-CZ" dirty="0" smtClean="0"/>
              <a:t>rozlišování </a:t>
            </a:r>
            <a:r>
              <a:rPr lang="cs-CZ" dirty="0"/>
              <a:t>obrazných </a:t>
            </a:r>
            <a:r>
              <a:rPr lang="cs-CZ" dirty="0" smtClean="0"/>
              <a:t>znaků, symbolů a grafického </a:t>
            </a:r>
            <a:r>
              <a:rPr lang="cs-CZ" dirty="0" smtClean="0"/>
              <a:t>vyjadřování, </a:t>
            </a:r>
            <a:r>
              <a:rPr lang="cs-CZ" dirty="0" smtClean="0"/>
              <a:t>ekologie</a:t>
            </a:r>
            <a:endParaRPr lang="cs-CZ" dirty="0"/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228474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700440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Děti klikají na obrázky, </a:t>
            </a:r>
            <a:r>
              <a:rPr lang="cs-CZ" smtClean="0"/>
              <a:t>které do stáje </a:t>
            </a:r>
            <a:r>
              <a:rPr lang="cs-CZ" dirty="0" smtClean="0"/>
              <a:t>nepatří. Za pomoci animačních efektů se jim nabízí zpětná vazba.</a:t>
            </a:r>
          </a:p>
          <a:p>
            <a:r>
              <a:rPr lang="cs-CZ" dirty="0" smtClean="0"/>
              <a:t>Zároveň si s dětmi o tématu vyprávíme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640771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Obrázky jsou pro děti k dispozici v </a:t>
            </a:r>
            <a:r>
              <a:rPr lang="cs-CZ" dirty="0" err="1" smtClean="0"/>
              <a:t>zalaminované</a:t>
            </a:r>
            <a:r>
              <a:rPr lang="cs-CZ" dirty="0" smtClean="0"/>
              <a:t> podobě a stejnou aktivitu můžeme dělat i na magnetickou tabulku, která je součástí </a:t>
            </a:r>
            <a:r>
              <a:rPr lang="cs-CZ" dirty="0" err="1" smtClean="0"/>
              <a:t>KUMUČe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99713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Orientovat se bezpečně ve známém prostředí i v životě tohoto prostředí  </a:t>
            </a:r>
          </a:p>
          <a:p>
            <a:r>
              <a:rPr lang="cs-CZ" dirty="0"/>
              <a:t>Osvojit si elementární poznatky o okolním prostředí, které jsou dítěti blízké, pro ně smysluplné a přínosné, zajímavé a jemu pochopitelné a využitelné pro další učení a životní praxi</a:t>
            </a:r>
          </a:p>
          <a:p>
            <a:r>
              <a:rPr lang="cs-CZ" dirty="0"/>
              <a:t>Uvědomovat si, že jak svět přírody, tak i svět lidí je na různých částech naší planety různorodý a </a:t>
            </a:r>
            <a:r>
              <a:rPr lang="cs-CZ" dirty="0" smtClean="0"/>
              <a:t>pestrý</a:t>
            </a:r>
          </a:p>
          <a:p>
            <a:r>
              <a:rPr lang="cs-CZ" dirty="0"/>
              <a:t>Vnímat, že je zajímavé dozvídat se nové věci, využívat</a:t>
            </a:r>
          </a:p>
          <a:p>
            <a:r>
              <a:rPr lang="cs-CZ" dirty="0"/>
              <a:t>zkušeností k učení </a:t>
            </a:r>
          </a:p>
          <a:p>
            <a:r>
              <a:rPr lang="cs-CZ" dirty="0"/>
              <a:t>Postupovat a učit se podle pokynů a instrukcí</a:t>
            </a:r>
          </a:p>
          <a:p>
            <a:r>
              <a:rPr lang="cs-CZ" dirty="0"/>
              <a:t>Prožívat radost ze zvládnutého a poznaného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908259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241977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249</Words>
  <Application>Microsoft Office PowerPoint</Application>
  <PresentationFormat>Vlastní</PresentationFormat>
  <Paragraphs>54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Sheer Green 16x9</vt:lpstr>
      <vt:lpstr>Co nepatří do stáje</vt:lpstr>
      <vt:lpstr>Snímek 2</vt:lpstr>
      <vt:lpstr>Snímek 3</vt:lpstr>
      <vt:lpstr>Snímek 4</vt:lpstr>
      <vt:lpstr>Použité odkazy</vt:lpstr>
      <vt:lpstr>Metodický pokyn Integrovaný blok:  Vnímání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2015-06-18T21:12:24Z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