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3"/>
  </p:notesMasterIdLst>
  <p:handoutMasterIdLst>
    <p:handoutMasterId r:id="rId14"/>
  </p:handoutMasterIdLst>
  <p:sldIdLst>
    <p:sldId id="272" r:id="rId3"/>
    <p:sldId id="282" r:id="rId4"/>
    <p:sldId id="283" r:id="rId5"/>
    <p:sldId id="275" r:id="rId6"/>
    <p:sldId id="276" r:id="rId7"/>
    <p:sldId id="277" r:id="rId8"/>
    <p:sldId id="278" r:id="rId9"/>
    <p:sldId id="279" r:id="rId10"/>
    <p:sldId id="280" r:id="rId11"/>
    <p:sldId id="28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8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72" d="100"/>
          <a:sy n="72" d="100"/>
        </p:scale>
        <p:origin x="240" y="66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28. 5. 2015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28. 5. 2015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comments" Target="../comments/commen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4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microsoft.com/office/2007/relationships/hdphoto" Target="../media/hdphoto11.wdp"/><Relationship Id="rId3" Type="http://schemas.microsoft.com/office/2007/relationships/hdphoto" Target="../media/hdphoto6.wdp"/><Relationship Id="rId7" Type="http://schemas.microsoft.com/office/2007/relationships/hdphoto" Target="../media/hdphoto8.wdp"/><Relationship Id="rId12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11" Type="http://schemas.microsoft.com/office/2007/relationships/hdphoto" Target="../media/hdphoto10.wdp"/><Relationship Id="rId5" Type="http://schemas.microsoft.com/office/2007/relationships/hdphoto" Target="../media/hdphoto7.wdp"/><Relationship Id="rId10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microsoft.com/office/2007/relationships/hdphoto" Target="../media/hdphoto9.wdp"/><Relationship Id="rId14" Type="http://schemas.openxmlformats.org/officeDocument/2006/relationships/comments" Target="../comments/commen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KOBEREC – ZÁPLATOVÁNÍ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ZRAKOVÉ 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38714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000" b="94931" l="17930" r="90000">
                        <a14:backgroundMark x1="36563" y1="12708" x2="36563" y2="12708"/>
                        <a14:backgroundMark x1="36563" y1="12708" x2="64883" y2="12708"/>
                        <a14:backgroundMark x1="24922" y1="16250" x2="32930" y2="18611"/>
                        <a14:backgroundMark x1="41914" y1="18611" x2="52539" y2="19861"/>
                        <a14:backgroundMark x1="75195" y1="19861" x2="61211" y2="19236"/>
                        <a14:backgroundMark x1="24258" y1="25139" x2="52891" y2="25139"/>
                        <a14:backgroundMark x1="41914" y1="64792" x2="53867" y2="43472"/>
                        <a14:backgroundMark x1="24609" y1="39931" x2="36914" y2="37014"/>
                        <a14:backgroundMark x1="61211" y1="41111" x2="74531" y2="38194"/>
                        <a14:backgroundMark x1="45898" y1="32222" x2="49883" y2="30486"/>
                        <a14:backgroundMark x1="55195" y1="33403" x2="63516" y2="32847"/>
                        <a14:backgroundMark x1="24609" y1="35208" x2="29922" y2="33403"/>
                        <a14:backgroundMark x1="22266" y1="45833" x2="30273" y2="45278"/>
                        <a14:backgroundMark x1="58555" y1="43472" x2="60547" y2="44097"/>
                        <a14:backgroundMark x1="66211" y1="44653" x2="67852" y2="44653"/>
                        <a14:backgroundMark x1="58203" y1="51806" x2="71836" y2="49375"/>
                        <a14:backgroundMark x1="24258" y1="51181" x2="36914" y2="50000"/>
                        <a14:backgroundMark x1="23945" y1="58264" x2="33906" y2="57083"/>
                        <a14:backgroundMark x1="58867" y1="56528" x2="69180" y2="58889"/>
                        <a14:backgroundMark x1="58867" y1="65972" x2="71836" y2="65347"/>
                        <a14:backgroundMark x1="25938" y1="68958" x2="37227" y2="65347"/>
                        <a14:backgroundMark x1="24258" y1="74236" x2="36250" y2="73681"/>
                        <a14:backgroundMark x1="40586" y1="73681" x2="49570" y2="71875"/>
                        <a14:backgroundMark x1="24922" y1="80139" x2="68516" y2="78403"/>
                        <a14:backgroundMark x1="59219" y1="74236" x2="65859" y2="70139"/>
                        <a14:backgroundMark x1="25273" y1="86667" x2="33242" y2="86111"/>
                        <a14:backgroundMark x1="38906" y1="84306" x2="50234" y2="86667"/>
                        <a14:backgroundMark x1="51875" y1="86111" x2="58203" y2="84306"/>
                        <a14:backgroundMark x1="72188" y1="84306" x2="67188" y2="86667"/>
                        <a14:backgroundMark x1="37578" y1="90833" x2="53867" y2="90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945" t="2971" r="19030"/>
          <a:stretch/>
        </p:blipFill>
        <p:spPr>
          <a:xfrm>
            <a:off x="980661" y="159026"/>
            <a:ext cx="6188765" cy="519452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40820" y1="29653" x2="51523" y2="29375"/>
                        <a14:backgroundMark x1="25977" y1="27847" x2="41406" y2="29514"/>
                        <a14:backgroundMark x1="40586" y1="34167" x2="56758" y2="35139"/>
                        <a14:backgroundMark x1="40156" y1="40417" x2="57578" y2="40833"/>
                        <a14:backgroundMark x1="39609" y1="45833" x2="54453" y2="45278"/>
                        <a14:backgroundMark x1="39258" y1="53125" x2="59141" y2="52222"/>
                        <a14:backgroundMark x1="40273" y1="60833" x2="58633" y2="60694"/>
                        <a14:backgroundMark x1="39336" y1="65556" x2="57813" y2="65417"/>
                        <a14:backgroundMark x1="41250" y1="70764" x2="57031" y2="70347"/>
                        <a14:backgroundMark x1="26641" y1="60694" x2="26641" y2="606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394" t="20557" r="32651" b="20942"/>
          <a:stretch/>
        </p:blipFill>
        <p:spPr>
          <a:xfrm>
            <a:off x="9733029" y="1300766"/>
            <a:ext cx="2204791" cy="207557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34844" r="64648">
                        <a14:backgroundMark x1="41953" y1="31250" x2="42695" y2="67986"/>
                        <a14:backgroundMark x1="32930" y1="29444" x2="35352" y2="66250"/>
                        <a14:backgroundMark x1="37656" y1="33056" x2="38008" y2="68681"/>
                        <a14:backgroundMark x1="49453" y1="31875" x2="49531" y2="70972"/>
                        <a14:backgroundMark x1="56328" y1="30972" x2="56406" y2="70694"/>
                        <a14:backgroundMark x1="61133" y1="31736" x2="61289" y2="681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007" t="22991" r="33674" b="23973"/>
          <a:stretch/>
        </p:blipFill>
        <p:spPr>
          <a:xfrm>
            <a:off x="7648482" y="3796062"/>
            <a:ext cx="1972035" cy="176575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6421" b="76483" l="37733" r="60985">
                        <a14:backgroundMark x1="42781" y1="69245" x2="54299" y2="69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827" t="31413" r="36108" b="18509"/>
          <a:stretch/>
        </p:blipFill>
        <p:spPr>
          <a:xfrm>
            <a:off x="9924841" y="3639549"/>
            <a:ext cx="2275806" cy="220562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8681" b="72639" l="37266" r="63945">
                        <a14:backgroundMark x1="44180" y1="34861" x2="44180" y2="34861"/>
                        <a14:backgroundMark x1="41367" y1="38264" x2="41367" y2="38264"/>
                        <a14:backgroundMark x1="43672" y1="42569" x2="43672" y2="42569"/>
                        <a14:backgroundMark x1="45977" y1="37986" x2="45977" y2="37986"/>
                        <a14:backgroundMark x1="48672" y1="33472" x2="48672" y2="33472"/>
                        <a14:backgroundMark x1="50977" y1="37986" x2="50977" y2="37986"/>
                        <a14:backgroundMark x1="48281" y1="44375" x2="48281" y2="44375"/>
                        <a14:backgroundMark x1="45977" y1="44583" x2="45977" y2="44583"/>
                        <a14:backgroundMark x1="43281" y1="50972" x2="43281" y2="50972"/>
                        <a14:backgroundMark x1="40977" y1="55972" x2="40977" y2="55972"/>
                        <a14:backgroundMark x1="43789" y1="60972" x2="43789" y2="60972"/>
                        <a14:backgroundMark x1="46367" y1="53750" x2="46367" y2="53750"/>
                        <a14:backgroundMark x1="48281" y1="50278" x2="48281" y2="50278"/>
                        <a14:backgroundMark x1="50820" y1="45764" x2="50820" y2="45764"/>
                        <a14:backgroundMark x1="53398" y1="40486" x2="53398" y2="40486"/>
                        <a14:backgroundMark x1="55937" y1="37361" x2="55937" y2="37361"/>
                        <a14:backgroundMark x1="57617" y1="34583" x2="57617" y2="34583"/>
                        <a14:backgroundMark x1="59922" y1="35278" x2="59922" y2="35278"/>
                        <a14:backgroundMark x1="58906" y1="40764" x2="58906" y2="40764"/>
                        <a14:backgroundMark x1="55937" y1="45764" x2="55937" y2="45764"/>
                        <a14:backgroundMark x1="53633" y1="49653" x2="53633" y2="49653"/>
                        <a14:backgroundMark x1="51328" y1="55069" x2="51328" y2="55069"/>
                        <a14:backgroundMark x1="48398" y1="58264" x2="48398" y2="58264"/>
                        <a14:backgroundMark x1="46719" y1="63958" x2="46719" y2="63958"/>
                        <a14:backgroundMark x1="49180" y1="67361" x2="49180" y2="67361"/>
                        <a14:backgroundMark x1="51484" y1="63542" x2="51484" y2="63542"/>
                        <a14:backgroundMark x1="53789" y1="58056" x2="53789" y2="58056"/>
                        <a14:backgroundMark x1="56211" y1="53958" x2="56211" y2="53958"/>
                        <a14:backgroundMark x1="59141" y1="48472" x2="59141" y2="48472"/>
                        <a14:backgroundMark x1="59805" y1="45556" x2="59805" y2="45556"/>
                        <a14:backgroundMark x1="59297" y1="58056" x2="59297" y2="58056"/>
                        <a14:backgroundMark x1="57109" y1="61944" x2="57109" y2="61944"/>
                        <a14:backgroundMark x1="59023" y1="67153" x2="59023" y2="67153"/>
                        <a14:backgroundMark x1="54297" y1="66667" x2="54297" y2="66667"/>
                        <a14:backgroundMark x1="43906" y1="67847" x2="43906" y2="67847"/>
                        <a14:backgroundMark x1="41211" y1="63958" x2="41211" y2="63958"/>
                        <a14:backgroundMark x1="40977" y1="47361" x2="40977" y2="473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496" t="26462" r="33752" b="22472"/>
          <a:stretch/>
        </p:blipFill>
        <p:spPr>
          <a:xfrm>
            <a:off x="7133998" y="1300766"/>
            <a:ext cx="2583082" cy="2198277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6421" b="76483" l="37733" r="60985">
                        <a14:backgroundMark x1="42781" y1="69245" x2="54299" y2="69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827" t="31413" r="36108" b="18509"/>
          <a:stretch/>
        </p:blipFill>
        <p:spPr>
          <a:xfrm>
            <a:off x="2960824" y="1804123"/>
            <a:ext cx="2275806" cy="2205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42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54180" y1="21181" x2="59531" y2="13681"/>
                        <a14:backgroundMark x1="63008" y1="11806" x2="68359" y2="20486"/>
                        <a14:backgroundMark x1="61211" y1="16875" x2="61328" y2="30972"/>
                        <a14:backgroundMark x1="77969" y1="12500" x2="79258" y2="59861"/>
                        <a14:backgroundMark x1="69922" y1="21875" x2="71953" y2="73958"/>
                        <a14:backgroundMark x1="47266" y1="35486" x2="63906" y2="67361"/>
                        <a14:backgroundMark x1="43008" y1="83056" x2="69922" y2="776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1" t="12413" r="29249"/>
          <a:stretch/>
        </p:blipFill>
        <p:spPr>
          <a:xfrm>
            <a:off x="530087" y="702365"/>
            <a:ext cx="6586330" cy="495548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86" b="95764" l="20742" r="91055">
                        <a14:foregroundMark x1="26250" y1="39583" x2="26250" y2="39583"/>
                        <a14:foregroundMark x1="26367" y1="50556" x2="26367" y2="50556"/>
                        <a14:foregroundMark x1="24727" y1="84236" x2="29336" y2="74653"/>
                        <a14:foregroundMark x1="49570" y1="68264" x2="61719" y2="68264"/>
                        <a14:foregroundMark x1="85000" y1="25486" x2="85273" y2="33472"/>
                        <a14:foregroundMark x1="81289" y1="91042" x2="83867" y2="91042"/>
                        <a14:foregroundMark x1="83867" y1="87639" x2="84492" y2="74444"/>
                        <a14:backgroundMark x1="35586" y1="16389" x2="35586" y2="16389"/>
                        <a14:backgroundMark x1="44961" y1="26389" x2="44961" y2="27083"/>
                        <a14:backgroundMark x1="51719" y1="10694" x2="51719" y2="10694"/>
                        <a14:backgroundMark x1="61953" y1="24375" x2="61953" y2="24375"/>
                        <a14:backgroundMark x1="69141" y1="8194" x2="69141" y2="8194"/>
                        <a14:backgroundMark x1="43789" y1="6389" x2="43789" y2="6389"/>
                        <a14:backgroundMark x1="78359" y1="19375" x2="78359" y2="19375"/>
                        <a14:backgroundMark x1="69766" y1="37778" x2="69766" y2="37778"/>
                        <a14:backgroundMark x1="78359" y1="48958" x2="78359" y2="48958"/>
                        <a14:backgroundMark x1="72461" y1="65347" x2="72461" y2="65347"/>
                        <a14:backgroundMark x1="80664" y1="78056" x2="80664" y2="78056"/>
                        <a14:backgroundMark x1="82969" y1="61944" x2="82969" y2="61944"/>
                        <a14:backgroundMark x1="83594" y1="32778" x2="83594" y2="32778"/>
                        <a14:backgroundMark x1="83867" y1="10000" x2="83867" y2="10000"/>
                        <a14:backgroundMark x1="37500" y1="42361" x2="37500" y2="42361"/>
                        <a14:backgroundMark x1="43789" y1="55069" x2="43789" y2="55069"/>
                        <a14:backgroundMark x1="39688" y1="70556" x2="39688" y2="70556"/>
                        <a14:backgroundMark x1="52891" y1="32292" x2="52891" y2="32292"/>
                        <a14:backgroundMark x1="25859" y1="73750" x2="25859" y2="73750"/>
                        <a14:backgroundMark x1="32148" y1="84236" x2="32148" y2="84236"/>
                        <a14:backgroundMark x1="47500" y1="81042" x2="47500" y2="81042"/>
                        <a14:backgroundMark x1="55039" y1="71944" x2="55039" y2="71944"/>
                        <a14:backgroundMark x1="64805" y1="78958" x2="64805" y2="78958"/>
                        <a14:backgroundMark x1="72461" y1="86944" x2="72461" y2="86944"/>
                        <a14:backgroundMark x1="57227" y1="89931" x2="57227" y2="89931"/>
                        <a14:backgroundMark x1="40469" y1="89653" x2="40469" y2="89653"/>
                        <a14:backgroundMark x1="48789" y1="63264" x2="59297" y2="43264"/>
                        <a14:backgroundMark x1="27930" y1="8403" x2="27930" y2="8403"/>
                        <a14:backgroundMark x1="29844" y1="28472" x2="29844" y2="28472"/>
                        <a14:backgroundMark x1="30352" y1="54653" x2="30352" y2="54653"/>
                        <a14:backgroundMark x1="65938" y1="53750" x2="65938" y2="53750"/>
                        <a14:backgroundMark x1="25859" y1="18472" x2="25859" y2="18472"/>
                        <a14:backgroundMark x1="64023" y1="80347" x2="64023" y2="80347"/>
                        <a14:backgroundMark x1="71719" y1="65764" x2="71719" y2="65764"/>
                        <a14:backgroundMark x1="80547" y1="79931" x2="80547" y2="79931"/>
                        <a14:backgroundMark x1="34961" y1="15903" x2="34961" y2="15903"/>
                        <a14:backgroundMark x1="56992" y1="73750" x2="56992" y2="73750"/>
                        <a14:backgroundMark x1="82852" y1="32986" x2="82852" y2="32986"/>
                        <a14:backgroundMark x1="79258" y1="79444" x2="79258" y2="79444"/>
                        <a14:backgroundMark x1="36608" y1="11285" x2="35449" y2="20758"/>
                        <a14:backgroundMark x1="44764" y1="22488" x2="43466" y2="34514"/>
                        <a14:backgroundMark x1="51390" y1="8237" x2="51529" y2="17875"/>
                        <a14:backgroundMark x1="39018" y1="66145" x2="39342" y2="75288"/>
                        <a14:backgroundMark x1="32298" y1="79654" x2="31696" y2="90610"/>
                        <a14:backgroundMark x1="48656" y1="77595" x2="48378" y2="85832"/>
                        <a14:backgroundMark x1="71316" y1="7743" x2="69462" y2="12521"/>
                        <a14:backgroundMark x1="71918" y1="85255" x2="73355" y2="88880"/>
                        <a14:backgroundMark x1="56256" y1="88056" x2="57414" y2="90857"/>
                        <a14:backgroundMark x1="37442" y1="1318" x2="72753" y2="1318"/>
                        <a14:backgroundMark x1="36006" y1="38303" x2="37303" y2="467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078" r="9859" b="4851"/>
          <a:stretch/>
        </p:blipFill>
        <p:spPr>
          <a:xfrm>
            <a:off x="681991" y="821926"/>
            <a:ext cx="6375632" cy="48018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3889" b="71667" l="38672" r="60313">
                        <a14:foregroundMark x1="58125" y1="34583" x2="58125" y2="34583"/>
                        <a14:foregroundMark x1="50586" y1="35069" x2="54805" y2="33889"/>
                        <a14:backgroundMark x1="41758" y1="40764" x2="41758" y2="40764"/>
                        <a14:backgroundMark x1="46211" y1="37361" x2="46211" y2="37361"/>
                        <a14:backgroundMark x1="48125" y1="42569" x2="48125" y2="42569"/>
                        <a14:backgroundMark x1="53125" y1="38681" x2="53125" y2="38681"/>
                        <a14:backgroundMark x1="56094" y1="44583" x2="56094" y2="44583"/>
                        <a14:backgroundMark x1="52891" y1="51667" x2="52891" y2="51667"/>
                        <a14:backgroundMark x1="48125" y1="55972" x2="48125" y2="55972"/>
                        <a14:backgroundMark x1="44570" y1="64861" x2="44570" y2="64861"/>
                        <a14:backgroundMark x1="41367" y1="55764" x2="41367" y2="55764"/>
                        <a14:backgroundMark x1="47891" y1="68264" x2="47891" y2="68264"/>
                        <a14:backgroundMark x1="51484" y1="64444" x2="51484" y2="64444"/>
                        <a14:backgroundMark x1="54805" y1="58750" x2="54805" y2="58750"/>
                        <a14:backgroundMark x1="58633" y1="53264" x2="58633" y2="53264"/>
                        <a14:backgroundMark x1="45313" y1="50764" x2="45313" y2="50764"/>
                        <a14:backgroundMark x1="56836" y1="36181" x2="56836" y2="36181"/>
                        <a14:backgroundMark x1="58398" y1="39583" x2="58398" y2="39583"/>
                        <a14:backgroundMark x1="50586" y1="43958" x2="50586" y2="43958"/>
                        <a14:backgroundMark x1="52383" y1="49861" x2="52734" y2="49375"/>
                        <a14:backgroundMark x1="57109" y1="47361" x2="57109" y2="47361"/>
                        <a14:backgroundMark x1="55703" y1="57569" x2="55703" y2="57569"/>
                        <a14:backgroundMark x1="48398" y1="58472" x2="48398" y2="58472"/>
                        <a14:backgroundMark x1="51602" y1="62153" x2="51602" y2="62153"/>
                        <a14:backgroundMark x1="44961" y1="62153" x2="44961" y2="62153"/>
                        <a14:backgroundMark x1="42500" y1="55556" x2="42500" y2="55556"/>
                        <a14:backgroundMark x1="44570" y1="50278" x2="44570" y2="50278"/>
                        <a14:backgroundMark x1="41602" y1="43958" x2="41602" y2="43958"/>
                        <a14:backgroundMark x1="45195" y1="37986" x2="45195" y2="37986"/>
                        <a14:backgroundMark x1="49414" y1="40278" x2="49297" y2="46181"/>
                        <a14:backgroundMark x1="54180" y1="37361" x2="53008" y2="40486"/>
                        <a14:backgroundMark x1="56602" y1="44861" x2="56094" y2="48264"/>
                        <a14:backgroundMark x1="55703" y1="56667" x2="54688" y2="60347"/>
                        <a14:backgroundMark x1="53008" y1="49375" x2="51875" y2="53056"/>
                        <a14:backgroundMark x1="48906" y1="53958" x2="47383" y2="58264"/>
                        <a14:backgroundMark x1="52617" y1="63958" x2="49688" y2="64861"/>
                        <a14:backgroundMark x1="47773" y1="66667" x2="46992" y2="68958"/>
                        <a14:backgroundMark x1="43672" y1="62569" x2="45703" y2="64167"/>
                        <a14:backgroundMark x1="41211" y1="53472" x2="41094" y2="58056"/>
                        <a14:backgroundMark x1="44414" y1="48681" x2="44414" y2="52153"/>
                        <a14:backgroundMark x1="40195" y1="39583" x2="41992" y2="43056"/>
                        <a14:backgroundMark x1="44805" y1="36389" x2="46211" y2="36389"/>
                        <a14:backgroundMark x1="59023" y1="39167" x2="59023" y2="39167"/>
                        <a14:backgroundMark x1="57617" y1="35972" x2="57617" y2="35972"/>
                        <a14:backgroundMark x1="58516" y1="55764" x2="58516" y2="55764"/>
                        <a14:backgroundMark x1="40078" y1="48056" x2="40078" y2="48056"/>
                        <a14:backgroundMark x1="39805" y1="62361" x2="39805" y2="62361"/>
                        <a14:backgroundMark x1="55313" y1="96944" x2="55313" y2="96944"/>
                        <a14:backgroundMark x1="49414" y1="35278" x2="49414" y2="35278"/>
                        <a14:backgroundMark x1="58633" y1="42569" x2="58633" y2="42569"/>
                        <a14:backgroundMark x1="56558" y1="36129" x2="56558" y2="36129"/>
                        <a14:backgroundMark x1="58994" y1="38894" x2="58994" y2="388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260" t="30275" r="37900" b="24428"/>
          <a:stretch/>
        </p:blipFill>
        <p:spPr>
          <a:xfrm>
            <a:off x="9837302" y="997868"/>
            <a:ext cx="1990176" cy="204146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8889" b="75903" l="37148" r="63945">
                        <a14:backgroundMark x1="39688" y1="39167" x2="39180" y2="66667"/>
                        <a14:backgroundMark x1="45078" y1="39375" x2="45469" y2="69167"/>
                        <a14:backgroundMark x1="51602" y1="37986" x2="50430" y2="68542"/>
                        <a14:backgroundMark x1="57500" y1="37569" x2="57500" y2="67847"/>
                        <a14:backgroundMark x1="61836" y1="36875" x2="61602" y2="573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491" t="28226" r="34443" b="18737"/>
          <a:stretch/>
        </p:blipFill>
        <p:spPr>
          <a:xfrm>
            <a:off x="7540580" y="1300766"/>
            <a:ext cx="1938271" cy="198950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5903" b="76042" l="35000" r="59141">
                        <a14:foregroundMark x1="39805" y1="42569" x2="39805" y2="42569"/>
                        <a14:foregroundMark x1="36758" y1="39167" x2="56719" y2="39167"/>
                        <a14:foregroundMark x1="38789" y1="45972" x2="36875" y2="45556"/>
                        <a14:foregroundMark x1="38555" y1="45972" x2="56094" y2="45972"/>
                        <a14:foregroundMark x1="38906" y1="51667" x2="56484" y2="51458"/>
                        <a14:foregroundMark x1="44414" y1="58472" x2="54414" y2="57847"/>
                        <a14:foregroundMark x1="44180" y1="63750" x2="53125" y2="64167"/>
                        <a14:foregroundMark x1="37148" y1="73264" x2="56328" y2="73264"/>
                        <a14:backgroundMark x1="39961" y1="42361" x2="39961" y2="42361"/>
                        <a14:backgroundMark x1="44297" y1="42778" x2="44297" y2="42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675" t="32551" r="38668" b="21468"/>
          <a:stretch/>
        </p:blipFill>
        <p:spPr>
          <a:xfrm>
            <a:off x="7552227" y="3222839"/>
            <a:ext cx="2303857" cy="215453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4792" b="73056" l="34688" r="58789">
                        <a14:foregroundMark x1="37500" y1="44375" x2="41367" y2="51250"/>
                        <a14:foregroundMark x1="44961" y1="51875" x2="49688" y2="44167"/>
                        <a14:foregroundMark x1="37891" y1="64167" x2="41094" y2="58472"/>
                        <a14:foregroundMark x1="44570" y1="58056" x2="49180" y2="66944"/>
                        <a14:foregroundMark x1="43281" y1="55069" x2="43281" y2="55069"/>
                        <a14:foregroundMark x1="50078" y1="38264" x2="50078" y2="38264"/>
                        <a14:foregroundMark x1="36875" y1="38264" x2="36875" y2="38264"/>
                        <a14:foregroundMark x1="51992" y1="37083" x2="51992" y2="37083"/>
                        <a14:backgroundMark x1="43906" y1="41458" x2="43906" y2="41458"/>
                        <a14:backgroundMark x1="42500" y1="65764" x2="42500" y2="65764"/>
                        <a14:backgroundMark x1="38398" y1="53264" x2="38398" y2="53264"/>
                        <a14:backgroundMark x1="51484" y1="55972" x2="51484" y2="55972"/>
                        <a14:backgroundMark x1="55039" y1="41458" x2="55039" y2="41458"/>
                        <a14:backgroundMark x1="54531" y1="68542" x2="54531" y2="68542"/>
                        <a14:backgroundMark x1="47773" y1="55347" x2="53906" y2="56458"/>
                        <a14:backgroundMark x1="55195" y1="41458" x2="55195" y2="41458"/>
                        <a14:backgroundMark x1="53906" y1="69444" x2="55586" y2="66667"/>
                        <a14:backgroundMark x1="52111" y1="37774" x2="52111" y2="37774"/>
                        <a14:backgroundMark x1="57415" y1="69982" x2="56591" y2="342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034" t="30275" r="38284" b="23517"/>
          <a:stretch/>
        </p:blipFill>
        <p:spPr>
          <a:xfrm>
            <a:off x="9673292" y="3249673"/>
            <a:ext cx="2318197" cy="210086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4792" b="73056" l="34688" r="58789">
                        <a14:foregroundMark x1="37500" y1="44375" x2="41367" y2="51250"/>
                        <a14:foregroundMark x1="44961" y1="51875" x2="49688" y2="44167"/>
                        <a14:foregroundMark x1="37891" y1="64167" x2="41094" y2="58472"/>
                        <a14:foregroundMark x1="44570" y1="58056" x2="49180" y2="66944"/>
                        <a14:foregroundMark x1="43281" y1="55069" x2="43281" y2="55069"/>
                        <a14:foregroundMark x1="50078" y1="38264" x2="50078" y2="38264"/>
                        <a14:foregroundMark x1="36875" y1="38264" x2="36875" y2="38264"/>
                        <a14:foregroundMark x1="51992" y1="37083" x2="51992" y2="37083"/>
                        <a14:backgroundMark x1="43906" y1="41458" x2="43906" y2="41458"/>
                        <a14:backgroundMark x1="42500" y1="65764" x2="42500" y2="65764"/>
                        <a14:backgroundMark x1="38398" y1="53264" x2="38398" y2="53264"/>
                        <a14:backgroundMark x1="51484" y1="55972" x2="51484" y2="55972"/>
                        <a14:backgroundMark x1="55039" y1="41458" x2="55039" y2="41458"/>
                        <a14:backgroundMark x1="54531" y1="68542" x2="54531" y2="68542"/>
                        <a14:backgroundMark x1="47773" y1="55347" x2="53906" y2="56458"/>
                        <a14:backgroundMark x1="55195" y1="41458" x2="55195" y2="41458"/>
                        <a14:backgroundMark x1="53906" y1="69444" x2="55586" y2="66667"/>
                        <a14:backgroundMark x1="52111" y1="37774" x2="52111" y2="37774"/>
                        <a14:backgroundMark x1="57415" y1="69982" x2="56591" y2="342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034" t="30275" r="38284" b="23517"/>
          <a:stretch/>
        </p:blipFill>
        <p:spPr>
          <a:xfrm rot="21422300">
            <a:off x="2718779" y="2357107"/>
            <a:ext cx="2441245" cy="2212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7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Zrakové vnímání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poznávají, která část (záplata) patří do chybějící části koberce</a:t>
            </a:r>
          </a:p>
          <a:p>
            <a:r>
              <a:rPr lang="cs-CZ" b="1" dirty="0" smtClean="0"/>
              <a:t>Očekávání a cíle</a:t>
            </a:r>
          </a:p>
          <a:p>
            <a:r>
              <a:rPr lang="cs-CZ" dirty="0" smtClean="0"/>
              <a:t>Rozvoj zrakového vnímání a rozlišování</a:t>
            </a:r>
          </a:p>
          <a:p>
            <a:r>
              <a:rPr lang="cs-CZ" dirty="0" smtClean="0"/>
              <a:t>Rozvoj logických a myšlenkových operací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Děti poznávají správný čtverec, který chybí  v části koberce</a:t>
            </a:r>
          </a:p>
          <a:p>
            <a:r>
              <a:rPr lang="cs-CZ" dirty="0" smtClean="0"/>
              <a:t>Pomocí animačních efektů se dětem nabízí zpětná vazba – správný čtverec se zvětší, ostatní zmizí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Děti na tabulku nakreslí koberec se svým vymyšleným vzorem</a:t>
            </a:r>
          </a:p>
          <a:p>
            <a:r>
              <a:rPr lang="cs-CZ" dirty="0" smtClean="0"/>
              <a:t>Děti mají nakreslený koberec </a:t>
            </a:r>
            <a:r>
              <a:rPr lang="cs-CZ" dirty="0"/>
              <a:t>s chybějící částí </a:t>
            </a:r>
            <a:r>
              <a:rPr lang="cs-CZ" dirty="0" smtClean="0"/>
              <a:t>na papíru a tu fixem samostatně dokreslí</a:t>
            </a:r>
          </a:p>
          <a:p>
            <a:r>
              <a:rPr lang="cs-CZ" dirty="0" smtClean="0"/>
              <a:t>Vybarvování koberce pastelkami dle vlastní fantazie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Rozpoznat odlišnosti v </a:t>
            </a:r>
            <a:r>
              <a:rPr lang="cs-CZ" dirty="0" smtClean="0"/>
              <a:t>detailech</a:t>
            </a:r>
          </a:p>
          <a:p>
            <a:r>
              <a:rPr lang="cs-CZ" dirty="0"/>
              <a:t>Dokreslit chybějící části na </a:t>
            </a:r>
            <a:r>
              <a:rPr lang="cs-CZ" dirty="0" smtClean="0"/>
              <a:t>obrázku</a:t>
            </a:r>
          </a:p>
          <a:p>
            <a:r>
              <a:rPr lang="cs-CZ" dirty="0"/>
              <a:t>Napodobit základní geometrické obrazce, různé </a:t>
            </a:r>
            <a:r>
              <a:rPr lang="cs-CZ" dirty="0" smtClean="0"/>
              <a:t>tvary</a:t>
            </a:r>
          </a:p>
          <a:p>
            <a:r>
              <a:rPr lang="cs-CZ" dirty="0"/>
              <a:t>Uplatňovat </a:t>
            </a:r>
            <a:r>
              <a:rPr lang="cs-CZ" dirty="0" smtClean="0"/>
              <a:t>postřeh</a:t>
            </a:r>
          </a:p>
          <a:p>
            <a:r>
              <a:rPr lang="cs-CZ" dirty="0" smtClean="0"/>
              <a:t>Zacházet </a:t>
            </a:r>
            <a:r>
              <a:rPr lang="cs-CZ" dirty="0"/>
              <a:t>s předměty digitální technologie, využívat nejzákladnější funkce počítače (zapnout-vypnout, práce s myší, jednoduchou klávesnicí)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253</Words>
  <Application>Microsoft Office PowerPoint</Application>
  <PresentationFormat>Širokoúhlá obrazovka</PresentationFormat>
  <Paragraphs>54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Century Gothic</vt:lpstr>
      <vt:lpstr>Sheer Green 16x9</vt:lpstr>
      <vt:lpstr>KOBEREC – ZÁPLATOVÁNÍ</vt:lpstr>
      <vt:lpstr>Prezentace aplikace PowerPoint</vt:lpstr>
      <vt:lpstr>Prezentace aplikace PowerPoint</vt:lpstr>
      <vt:lpstr>Použité odkazy</vt:lpstr>
      <vt:lpstr>Metodický pokyn Integrovaný blok: Zrakové vnímání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2015-05-28T08:47:12Z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