
<file path=[Content_Types].xml><?xml version="1.0" encoding="utf-8"?>
<Types xmlns="http://schemas.openxmlformats.org/package/2006/content-types"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ustom.xml" ContentType="application/vnd.openxmlformats-officedocument.custom-properties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7"/>
  </p:notesMasterIdLst>
  <p:sldIdLst>
    <p:sldId id="310" r:id="rId5"/>
    <p:sldId id="326" r:id="rId6"/>
    <p:sldId id="325" r:id="rId7"/>
    <p:sldId id="324" r:id="rId8"/>
    <p:sldId id="327" r:id="rId9"/>
    <p:sldId id="328" r:id="rId10"/>
    <p:sldId id="329" r:id="rId11"/>
    <p:sldId id="330" r:id="rId12"/>
    <p:sldId id="331" r:id="rId13"/>
    <p:sldId id="332" r:id="rId14"/>
    <p:sldId id="333" r:id="rId15"/>
    <p:sldId id="334" r:id="rId16"/>
  </p:sldIdLst>
  <p:sldSz cx="9144000" cy="5143500" type="screen16x9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162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Střední styl 1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4" autoAdjust="0"/>
    <p:restoredTop sz="96866" autoAdjust="0"/>
  </p:normalViewPr>
  <p:slideViewPr>
    <p:cSldViewPr>
      <p:cViewPr varScale="1">
        <p:scale>
          <a:sx n="105" d="100"/>
          <a:sy n="105" d="100"/>
        </p:scale>
        <p:origin x="-78" y="-588"/>
      </p:cViewPr>
      <p:guideLst>
        <p:guide orient="horz" pos="1620"/>
        <p:guide pos="2880"/>
      </p:guideLst>
    </p:cSldViewPr>
  </p:slideViewPr>
  <p:outlineViewPr>
    <p:cViewPr>
      <p:scale>
        <a:sx n="33" d="100"/>
        <a:sy n="33" d="100"/>
      </p:scale>
      <p:origin x="0" y="-18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101" d="100"/>
          <a:sy n="101" d="100"/>
        </p:scale>
        <p:origin x="2670" y="72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tableStyles" Target="tableStyle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98835A4-60F7-44ED-8EFD-BEEA171BCEF9}" type="datetimeFigureOut">
              <a:rPr lang="cs-CZ" smtClean="0"/>
              <a:pPr/>
              <a:t>19.6.2015</a:t>
            </a:fld>
            <a:endParaRPr lang="cs-CZ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2B72D31-BA1C-4AC9-9613-9D2BCD5B9C2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443126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597819"/>
            <a:ext cx="7772400" cy="1102519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2914650"/>
            <a:ext cx="6400800" cy="131445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6641012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741055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3305176"/>
            <a:ext cx="7772400" cy="1021556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180035"/>
            <a:ext cx="7772400" cy="1125140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667451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347613"/>
            <a:ext cx="4038600" cy="324700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347613"/>
            <a:ext cx="4038600" cy="324700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577709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47614"/>
            <a:ext cx="4040188" cy="576064"/>
          </a:xfrm>
        </p:spPr>
        <p:txBody>
          <a:bodyPr anchor="b">
            <a:no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1923678"/>
            <a:ext cx="4040188" cy="267094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347614"/>
            <a:ext cx="4041775" cy="576064"/>
          </a:xfrm>
        </p:spPr>
        <p:txBody>
          <a:bodyPr anchor="b">
            <a:no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1923678"/>
            <a:ext cx="4041775" cy="267094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9385908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6712517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9676856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843558"/>
            <a:ext cx="3008313" cy="57606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843557"/>
            <a:ext cx="5111750" cy="375106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419621"/>
            <a:ext cx="3008313" cy="317500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8146316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3600450"/>
            <a:ext cx="5486400" cy="42505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843558"/>
            <a:ext cx="5486400" cy="2702123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4025503"/>
            <a:ext cx="5486400" cy="60364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524709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530883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843557"/>
            <a:ext cx="2057400" cy="375106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843557"/>
            <a:ext cx="6019800" cy="375106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1909552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43000" y="841772"/>
            <a:ext cx="6858000" cy="17907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43000" y="2701528"/>
            <a:ext cx="6858000" cy="124182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28650" y="4767263"/>
            <a:ext cx="2057400" cy="273844"/>
          </a:xfrm>
          <a:prstGeom prst="rect">
            <a:avLst/>
          </a:prstGeom>
        </p:spPr>
        <p:txBody>
          <a:bodyPr/>
          <a:lstStyle/>
          <a:p>
            <a:fld id="{8A3A43DF-04A3-4662-88CA-28FDED1CFC09}" type="datetimeFigureOut">
              <a:rPr lang="cs-CZ" smtClean="0"/>
              <a:pPr/>
              <a:t>19.6.2015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3028950" y="4767263"/>
            <a:ext cx="3086100" cy="273844"/>
          </a:xfrm>
          <a:prstGeom prst="rect">
            <a:avLst/>
          </a:prstGeo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D58ADA-DDE5-40A5-9BF1-B0BC81F4C7C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800198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18" Type="http://schemas.openxmlformats.org/officeDocument/2006/relationships/image" Target="../media/image5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image" Target="../media/image4.png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2.png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6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Skupina 3"/>
          <p:cNvGrpSpPr/>
          <p:nvPr/>
        </p:nvGrpSpPr>
        <p:grpSpPr>
          <a:xfrm>
            <a:off x="0" y="3284537"/>
            <a:ext cx="9144000" cy="1858963"/>
            <a:chOff x="0" y="3284537"/>
            <a:chExt cx="9144000" cy="1858963"/>
          </a:xfrm>
        </p:grpSpPr>
        <p:pic>
          <p:nvPicPr>
            <p:cNvPr id="1027" name="Picture 3"/>
            <p:cNvPicPr>
              <a:picLocks noChangeAspect="1" noChangeArrowheads="1"/>
            </p:cNvPicPr>
            <p:nvPr userDrawn="1"/>
          </p:nvPicPr>
          <p:blipFill>
            <a:blip r:embed="rId14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3284537"/>
              <a:ext cx="9144000" cy="185896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grpSp>
          <p:nvGrpSpPr>
            <p:cNvPr id="11" name="Skupina 10"/>
            <p:cNvGrpSpPr>
              <a:grpSpLocks noChangeAspect="1"/>
            </p:cNvGrpSpPr>
            <p:nvPr userDrawn="1"/>
          </p:nvGrpSpPr>
          <p:grpSpPr>
            <a:xfrm>
              <a:off x="35536" y="4300030"/>
              <a:ext cx="720000" cy="792000"/>
              <a:chOff x="23056" y="6093296"/>
              <a:chExt cx="720000" cy="792000"/>
            </a:xfrm>
          </p:grpSpPr>
          <p:sp>
            <p:nvSpPr>
              <p:cNvPr id="15" name="Zaoblený obdélník 14"/>
              <p:cNvSpPr/>
              <p:nvPr userDrawn="1"/>
            </p:nvSpPr>
            <p:spPr>
              <a:xfrm>
                <a:off x="23056" y="6093296"/>
                <a:ext cx="720000" cy="792000"/>
              </a:xfrm>
              <a:prstGeom prst="roundRect">
                <a:avLst/>
              </a:prstGeom>
              <a:ln>
                <a:noFill/>
              </a:ln>
              <a:effectLst>
                <a:softEdge rad="31750"/>
              </a:effectLst>
            </p:spPr>
            <p:style>
              <a:lnRef idx="2">
                <a:schemeClr val="accent5"/>
              </a:lnRef>
              <a:fillRef idx="1">
                <a:schemeClr val="lt1"/>
              </a:fillRef>
              <a:effectRef idx="0">
                <a:schemeClr val="accent5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pic>
            <p:nvPicPr>
              <p:cNvPr id="16" name="Picture 12"/>
              <p:cNvPicPr>
                <a:picLocks noChangeAspect="1" noChangeArrowheads="1"/>
              </p:cNvPicPr>
              <p:nvPr userDrawn="1"/>
            </p:nvPicPr>
            <p:blipFill>
              <a:blip r:embed="rId15" cstate="print">
                <a:extLst>
                  <a:ext uri="{28A0092B-C50C-407E-A947-70E740481C1C}">
                    <a14:useLocalDpi xmlns:a14="http://schemas.microsoft.com/office/drawing/2010/main" xmlns="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70861" y="6201296"/>
                <a:ext cx="624390" cy="576000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 xmlns="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xmlns="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 xmlns="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</p:grpSp>
      </p:grp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1858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10"/>
          <p:cNvPicPr>
            <a:picLocks noChangeAspect="1" noChangeArrowheads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88965" y="201165"/>
            <a:ext cx="1862069" cy="54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419623"/>
            <a:ext cx="8229600" cy="31750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67544" y="843558"/>
            <a:ext cx="8229600" cy="459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4767263"/>
            <a:ext cx="2133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12" name="Obrázek 11"/>
          <p:cNvPicPr/>
          <p:nvPr userDrawn="1"/>
        </p:nvPicPr>
        <p:blipFill>
          <a:blip r:embed="rId1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79512" y="143420"/>
            <a:ext cx="2776686" cy="563416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 userDrawn="1"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884368" y="4417415"/>
            <a:ext cx="1078260" cy="5666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8747233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defTabSz="914400" rtl="0" eaLnBrk="1" latinLnBrk="0" hangingPunct="1">
        <a:spcBef>
          <a:spcPct val="0"/>
        </a:spcBef>
        <a:buNone/>
        <a:tabLst>
          <a:tab pos="1790700" algn="l"/>
        </a:tabLst>
        <a:defRPr sz="32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svarecskepotreby.cz/images/metr%20skladaci%202m.jpg" TargetMode="External"/><Relationship Id="rId2" Type="http://schemas.openxmlformats.org/officeDocument/2006/relationships/hyperlink" Target="http://www.vela.cz/obrazky/ap731474-02-368508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im9.cz/iR/importprodukt-orig/540/54031f2c04dc61f343c256d836c0453b--mmf250x250.jpg" TargetMode="External"/><Relationship Id="rId5" Type="http://schemas.openxmlformats.org/officeDocument/2006/relationships/hyperlink" Target="http://www.dobrestroje.cz/fotky5238/fotos/_vyrn_1205DMS150_1.jpg" TargetMode="External"/><Relationship Id="rId4" Type="http://schemas.openxmlformats.org/officeDocument/2006/relationships/hyperlink" Target="http://advantage-fl.cz/storage/images/800x600/9527.jpg" TargetMode="Externa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43000" y="1203598"/>
            <a:ext cx="6858000" cy="1428874"/>
          </a:xfrm>
        </p:spPr>
        <p:txBody>
          <a:bodyPr/>
          <a:lstStyle/>
          <a:p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 smtClean="0"/>
              <a:t>Dotkněte se inovací</a:t>
            </a:r>
            <a:br>
              <a:rPr lang="cs-CZ" sz="1600" dirty="0" smtClean="0"/>
            </a:br>
            <a:r>
              <a:rPr lang="cs-CZ" sz="1600" dirty="0" smtClean="0"/>
              <a:t>CZ.1.07/1.3.00/51.0024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43000" y="1707654"/>
            <a:ext cx="6858000" cy="2235696"/>
          </a:xfrm>
        </p:spPr>
        <p:txBody>
          <a:bodyPr>
            <a:normAutofit/>
          </a:bodyPr>
          <a:lstStyle/>
          <a:p>
            <a:r>
              <a:rPr lang="cs-CZ" sz="3600" b="1" smtClean="0"/>
              <a:t>Délková měřidla</a:t>
            </a:r>
            <a:endParaRPr lang="cs-CZ" sz="3600" b="1" dirty="0" smtClean="0"/>
          </a:p>
        </p:txBody>
      </p:sp>
    </p:spTree>
    <p:extLst>
      <p:ext uri="{BB962C8B-B14F-4D97-AF65-F5344CB8AC3E}">
        <p14:creationId xmlns:p14="http://schemas.microsoft.com/office/powerpoint/2010/main" xmlns="" val="11314455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3568" y="1302558"/>
            <a:ext cx="8208912" cy="3573448"/>
          </a:xfrm>
        </p:spPr>
        <p:txBody>
          <a:bodyPr>
            <a:normAutofit/>
          </a:bodyPr>
          <a:lstStyle/>
          <a:p>
            <a:pPr algn="l"/>
            <a:r>
              <a:rPr lang="cs-CZ" dirty="0" smtClean="0"/>
              <a:t>Škola: ZŠ T. G. Masaryka Bojkovice</a:t>
            </a:r>
          </a:p>
          <a:p>
            <a:pPr algn="l"/>
            <a:r>
              <a:rPr lang="cs-CZ" dirty="0" smtClean="0"/>
              <a:t>Autor</a:t>
            </a:r>
            <a:r>
              <a:rPr lang="cs-CZ" dirty="0"/>
              <a:t>: </a:t>
            </a:r>
            <a:r>
              <a:rPr lang="cs-CZ" dirty="0" smtClean="0"/>
              <a:t>Mgr. Libor Zemánek</a:t>
            </a:r>
          </a:p>
          <a:p>
            <a:pPr algn="l"/>
            <a:r>
              <a:rPr lang="cs-CZ" dirty="0" smtClean="0"/>
              <a:t>Předmět: Fyzika</a:t>
            </a:r>
          </a:p>
          <a:p>
            <a:pPr algn="l"/>
            <a:endParaRPr lang="cs-CZ" dirty="0" smtClean="0"/>
          </a:p>
          <a:p>
            <a:pPr algn="l"/>
            <a:r>
              <a:rPr lang="cs-CZ" dirty="0" smtClean="0"/>
              <a:t>Anotace: V prezentaci se žáci seznámí s různými měřidly délky a zásadami při měření.</a:t>
            </a:r>
          </a:p>
          <a:p>
            <a:pPr algn="l"/>
            <a:endParaRPr lang="cs-CZ" dirty="0" smtClean="0"/>
          </a:p>
          <a:p>
            <a:pPr algn="l"/>
            <a:endParaRPr lang="cs-CZ" dirty="0" smtClean="0"/>
          </a:p>
          <a:p>
            <a:pPr algn="l"/>
            <a:endParaRPr lang="cs-CZ" dirty="0"/>
          </a:p>
          <a:p>
            <a:pPr algn="l"/>
            <a:r>
              <a:rPr lang="cs-CZ" dirty="0" smtClean="0"/>
              <a:t>Materiál </a:t>
            </a:r>
            <a:r>
              <a:rPr lang="cs-CZ" dirty="0"/>
              <a:t>je zpracován v rámci projektu </a:t>
            </a:r>
            <a:r>
              <a:rPr lang="cs-CZ" dirty="0" smtClean="0"/>
              <a:t>Dotkněte se inovací CZ.1.07/1.3.00/51.0024 </a:t>
            </a:r>
            <a:endParaRPr lang="cs-CZ" dirty="0"/>
          </a:p>
          <a:p>
            <a:pPr algn="l"/>
            <a:endParaRPr lang="cs-CZ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683568" y="843558"/>
            <a:ext cx="8013576" cy="4590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tabLst>
                <a:tab pos="1790700" algn="l"/>
              </a:tabLst>
              <a:defRPr sz="45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3200" b="1" dirty="0" smtClean="0"/>
              <a:t>Základní informace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xmlns="" val="39610559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 smtClean="0"/>
              <a:t>Metodický pokyn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800" dirty="0" smtClean="0"/>
              <a:t>Popis práce s materiálem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1800" i="1" dirty="0" smtClean="0"/>
              <a:t>Materiál je určen pro práci s interaktivní tabulí a tablety</a:t>
            </a:r>
            <a:endParaRPr lang="cs-CZ" sz="1800" i="1" dirty="0"/>
          </a:p>
          <a:p>
            <a:r>
              <a:rPr lang="cs-CZ" sz="1800" dirty="0" smtClean="0"/>
              <a:t>Přílohy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1800" i="1" dirty="0" smtClean="0"/>
              <a:t>Didaktická příprava Zemánek – Délková měřidla</a:t>
            </a:r>
            <a:endParaRPr lang="cs-CZ" sz="1800" i="1" dirty="0"/>
          </a:p>
          <a:p>
            <a:r>
              <a:rPr lang="cs-CZ" sz="1800" dirty="0" smtClean="0"/>
              <a:t>Očekávání a cíle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1800" i="1" dirty="0" smtClean="0"/>
              <a:t>Dle didaktické přípravy</a:t>
            </a:r>
            <a:endParaRPr lang="cs-CZ" sz="1800" i="1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526475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843558"/>
            <a:ext cx="8013576" cy="459000"/>
          </a:xfrm>
        </p:spPr>
        <p:txBody>
          <a:bodyPr/>
          <a:lstStyle/>
          <a:p>
            <a:pPr algn="l"/>
            <a:r>
              <a:rPr lang="cs-CZ" b="1" dirty="0" smtClean="0"/>
              <a:t>Zdroje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419623"/>
            <a:ext cx="8003232" cy="3175000"/>
          </a:xfrm>
        </p:spPr>
        <p:txBody>
          <a:bodyPr>
            <a:normAutofit fontScale="47500" lnSpcReduction="20000"/>
          </a:bodyPr>
          <a:lstStyle/>
          <a:p>
            <a:pPr marL="0" indent="0">
              <a:buNone/>
            </a:pPr>
            <a:r>
              <a:rPr lang="cs-CZ" altLang="cs-CZ" dirty="0"/>
              <a:t>BOHUNĚK, J., KOLÁŘOVÁ, R. Fyzika pro 6. ročník základní školy. Praha: Prometheus, 1998. </a:t>
            </a:r>
            <a:br>
              <a:rPr lang="cs-CZ" altLang="cs-CZ" dirty="0"/>
            </a:br>
            <a:r>
              <a:rPr lang="cs-CZ" altLang="cs-CZ" dirty="0"/>
              <a:t>ISBN 80-7196-121-3</a:t>
            </a:r>
          </a:p>
          <a:p>
            <a:pPr marL="0" indent="0">
              <a:buNone/>
            </a:pPr>
            <a:r>
              <a:rPr lang="cs-CZ" altLang="cs-CZ" b="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Snímek 7.:</a:t>
            </a:r>
            <a:br>
              <a:rPr lang="cs-CZ" altLang="cs-CZ" b="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</a:br>
            <a:r>
              <a:rPr lang="cs-CZ" altLang="cs-CZ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Dostupné na </a:t>
            </a:r>
            <a:r>
              <a:rPr lang="cs-CZ" altLang="cs-CZ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  <a:hlinkClick r:id="rId2"/>
              </a:rPr>
              <a:t>http://www.vela.cz/obrazky/ap731474-02-368508.jpg</a:t>
            </a:r>
            <a:endParaRPr lang="cs-CZ" altLang="cs-CZ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pPr marL="0" indent="0">
              <a:buNone/>
            </a:pPr>
            <a:endParaRPr lang="cs-CZ" altLang="cs-CZ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pPr marL="0" indent="0">
              <a:buNone/>
            </a:pPr>
            <a:r>
              <a:rPr lang="cs-CZ" altLang="cs-CZ" b="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Snímek 8.:</a:t>
            </a:r>
            <a:br>
              <a:rPr lang="cs-CZ" altLang="cs-CZ" b="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</a:br>
            <a:r>
              <a:rPr lang="cs-CZ" altLang="cs-CZ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Dostupné na </a:t>
            </a:r>
            <a:r>
              <a:rPr lang="cs-CZ" altLang="cs-CZ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  <a:hlinkClick r:id="rId3"/>
              </a:rPr>
              <a:t>http://svarecskepotreby.cz/images/metr%20skladaci%202m.jpg</a:t>
            </a:r>
            <a:endParaRPr lang="cs-CZ" altLang="cs-CZ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pPr marL="0" indent="0">
              <a:buNone/>
            </a:pPr>
            <a:endParaRPr lang="cs-CZ" altLang="cs-CZ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pPr marL="0" indent="0">
              <a:buNone/>
            </a:pPr>
            <a:r>
              <a:rPr lang="cs-CZ" altLang="cs-CZ" b="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Snímek 9.:</a:t>
            </a:r>
            <a:br>
              <a:rPr lang="cs-CZ" altLang="cs-CZ" b="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</a:br>
            <a:r>
              <a:rPr lang="cs-CZ" altLang="cs-CZ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Dostupné na </a:t>
            </a:r>
            <a:r>
              <a:rPr lang="cs-CZ" altLang="cs-CZ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  <a:hlinkClick r:id="rId4"/>
              </a:rPr>
              <a:t>http://advantage-fl.cz/storage/images/800x600/9527.jpg</a:t>
            </a:r>
            <a:endParaRPr lang="cs-CZ" altLang="cs-CZ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pPr marL="0" indent="0">
              <a:buNone/>
            </a:pPr>
            <a:endParaRPr lang="cs-CZ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pPr marL="0" indent="0">
              <a:buNone/>
            </a:pPr>
            <a:r>
              <a:rPr lang="cs-CZ" altLang="cs-CZ" b="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Snímek 10.:</a:t>
            </a:r>
            <a:br>
              <a:rPr lang="cs-CZ" altLang="cs-CZ" b="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</a:br>
            <a:r>
              <a:rPr lang="cs-CZ" altLang="cs-CZ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Dostupné na </a:t>
            </a:r>
            <a:r>
              <a:rPr lang="cs-CZ" altLang="cs-CZ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  <a:hlinkClick r:id="rId5"/>
              </a:rPr>
              <a:t>http://www.dobrestroje.cz/fotky5238/fotos/_vyrn_1205DMS150_1.jpg</a:t>
            </a:r>
            <a:endParaRPr lang="cs-CZ" altLang="cs-CZ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altLang="cs-CZ" b="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Snímek 11.:</a:t>
            </a:r>
            <a:br>
              <a:rPr lang="cs-CZ" altLang="cs-CZ" b="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</a:br>
            <a:r>
              <a:rPr lang="cs-CZ" altLang="cs-CZ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Dostupné na </a:t>
            </a:r>
            <a:r>
              <a:rPr lang="cs-CZ" altLang="cs-CZ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  <a:hlinkClick r:id="rId6"/>
              </a:rPr>
              <a:t>http://im9.cz/iR/importprodukt-orig/540/54031f2c04dc61f343c256d836c0453b--mmf250x250.jpg</a:t>
            </a:r>
            <a:endParaRPr lang="cs-CZ" altLang="cs-CZ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endParaRPr lang="cs-CZ" dirty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523609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43000" y="1707654"/>
            <a:ext cx="6858000" cy="924818"/>
          </a:xfrm>
        </p:spPr>
        <p:txBody>
          <a:bodyPr/>
          <a:lstStyle/>
          <a:p>
            <a:r>
              <a:rPr lang="cs-CZ" b="1" dirty="0">
                <a:solidFill>
                  <a:srgbClr val="FF000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DÉLKOVÁ</a:t>
            </a:r>
            <a:r>
              <a:rPr lang="cs-CZ" b="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cs-CZ" sz="4000" b="1" dirty="0">
                <a:solidFill>
                  <a:srgbClr val="FF000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MĚŘIDLA</a:t>
            </a:r>
            <a:endParaRPr lang="cs-CZ" sz="40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293229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9582"/>
            <a:ext cx="8229600" cy="3535041"/>
          </a:xfrm>
        </p:spPr>
        <p:txBody>
          <a:bodyPr/>
          <a:lstStyle/>
          <a:p>
            <a:pPr marL="0" indent="0">
              <a:buNone/>
            </a:pPr>
            <a:r>
              <a:rPr lang="cs-CZ" b="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K měření délek používáme různá délková měřidla:  </a:t>
            </a:r>
          </a:p>
          <a:p>
            <a:r>
              <a:rPr lang="cs-CZ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plastová pravítka</a:t>
            </a:r>
          </a:p>
          <a:p>
            <a:r>
              <a:rPr lang="cs-CZ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skládací měřidla</a:t>
            </a:r>
          </a:p>
          <a:p>
            <a:r>
              <a:rPr lang="cs-CZ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ocelová měřidla</a:t>
            </a:r>
          </a:p>
          <a:p>
            <a:r>
              <a:rPr lang="cs-CZ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posuvná měřidla</a:t>
            </a:r>
          </a:p>
          <a:p>
            <a:r>
              <a:rPr lang="cs-CZ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svinovací plátěná a ocelová měřidla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989569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1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  <p:pic>
        <p:nvPicPr>
          <p:cNvPr id="3" name="Picture 2" descr="http://www.vela.cz/obrazky/ap731474-02-368508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07704" y="915566"/>
            <a:ext cx="4972806" cy="31317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851920" y="4110061"/>
            <a:ext cx="18722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Plastové pravítko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1403111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1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  <p:pic>
        <p:nvPicPr>
          <p:cNvPr id="3" name="Picture 2" descr="http://svarecskepotreby.cz/images/metr%20skladaci%202m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267744" y="987574"/>
            <a:ext cx="4104456" cy="30783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707904" y="4299942"/>
            <a:ext cx="14401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Skládací metr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2677784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1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  <p:pic>
        <p:nvPicPr>
          <p:cNvPr id="3" name="Picture 2" descr="http://advantage-fl.cz/storage/images/800x600/9527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03648" y="2139702"/>
            <a:ext cx="5976664" cy="5901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491880" y="4201416"/>
            <a:ext cx="1800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Ocelové měřidlo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481085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1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  <p:pic>
        <p:nvPicPr>
          <p:cNvPr id="3" name="Picture 2" descr="http://www.dobrestroje.cz/fotky5238/fotos/_vyrn_1205DMS150_1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95736" y="1059582"/>
            <a:ext cx="4176464" cy="3058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491880" y="4350867"/>
            <a:ext cx="1800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Posuvné měřidlo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114671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1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  <p:pic>
        <p:nvPicPr>
          <p:cNvPr id="3" name="Picture 2" descr="http://im9.cz/iR/importprodukt-orig/540/54031f2c04dc61f343c256d836c0453b--mmf250x250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843808" y="1419622"/>
            <a:ext cx="2880320" cy="28803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843808" y="4515966"/>
            <a:ext cx="25922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Svinovací ocelové měřidlo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30972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9582"/>
            <a:ext cx="8229600" cy="3535041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b="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Před měřením zjistíme:</a:t>
            </a:r>
          </a:p>
          <a:p>
            <a:pPr lvl="0"/>
            <a:r>
              <a:rPr lang="cs-CZ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v jakých jednotkách je stupnice měřidla</a:t>
            </a:r>
          </a:p>
          <a:p>
            <a:pPr lvl="0"/>
            <a:r>
              <a:rPr lang="cs-CZ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jaká je délka nejmenšího dílku stupnice</a:t>
            </a:r>
          </a:p>
          <a:p>
            <a:pPr lvl="0"/>
            <a:r>
              <a:rPr lang="cs-CZ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měřicí rozsah stupnice</a:t>
            </a:r>
          </a:p>
          <a:p>
            <a:pPr marL="0" indent="0">
              <a:buNone/>
            </a:pPr>
            <a:endParaRPr lang="cs-CZ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pPr marL="0" indent="0">
              <a:buNone/>
            </a:pPr>
            <a:r>
              <a:rPr lang="cs-CZ" b="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Při měření dodržujeme tato pravidla:</a:t>
            </a:r>
          </a:p>
          <a:p>
            <a:pPr lvl="0"/>
            <a:r>
              <a:rPr lang="cs-CZ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měřidlo pokládáme těsně podél části tělesa, </a:t>
            </a:r>
            <a:r>
              <a:rPr lang="cs-CZ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jejíž </a:t>
            </a:r>
            <a:r>
              <a:rPr lang="cs-CZ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délku měříme</a:t>
            </a:r>
          </a:p>
          <a:p>
            <a:pPr lvl="0"/>
            <a:r>
              <a:rPr lang="cs-CZ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na stupnici se vždy díváme kolmo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488095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theme/theme1.xml><?xml version="1.0" encoding="utf-8"?>
<a:theme xmlns:a="http://schemas.openxmlformats.org/drawingml/2006/main" name="boxed_powerpoint_16x9_2012-08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Prezentace4" id="{FA648B46-5DFB-4817-A984-0EDF8C590859}" vid="{9C3AC370-3180-4625-AB9F-69495A826E3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kument" ma:contentTypeID="0x0101004AF1F47D43C50B42B61C129462744CA1" ma:contentTypeVersion="2" ma:contentTypeDescription="Vytvoří nový dokument" ma:contentTypeScope="" ma:versionID="9c8434eae77f47baae3bfc2c902e2f14">
  <xsd:schema xmlns:xsd="http://www.w3.org/2001/XMLSchema" xmlns:xs="http://www.w3.org/2001/XMLSchema" xmlns:p="http://schemas.microsoft.com/office/2006/metadata/properties" xmlns:ns2="65b4d28a-664c-465a-be48-86a16ea5e0fb" targetNamespace="http://schemas.microsoft.com/office/2006/metadata/properties" ma:root="true" ma:fieldsID="82751a0c22259abc71fd3043386a0897" ns2:_="">
    <xsd:import namespace="65b4d28a-664c-465a-be48-86a16ea5e0fb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5b4d28a-664c-465a-be48-86a16ea5e0fb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dílí se s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dílené s podrobnostmi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Typ obsahu"/>
        <xsd:element ref="dc:title" minOccurs="0" maxOccurs="1" ma:index="4" ma:displayName="Nadpis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2D0B5DD7-4F81-4539-BEEE-DE05DE870D91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62291058-1D2E-45BD-AE44-3B7A815FFF31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65b4d28a-664c-465a-be48-86a16ea5e0fb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42F33400-E7C1-402A-9D11-37931DDB1730}">
  <ds:schemaRefs>
    <ds:schemaRef ds:uri="http://www.w3.org/XML/1998/namespace"/>
    <ds:schemaRef ds:uri="http://schemas.microsoft.com/office/2006/documentManagement/types"/>
    <ds:schemaRef ds:uri="http://purl.org/dc/terms/"/>
    <ds:schemaRef ds:uri="http://purl.org/dc/dcmitype/"/>
    <ds:schemaRef ds:uri="http://schemas.microsoft.com/office/infopath/2007/PartnerControls"/>
    <ds:schemaRef ds:uri="http://schemas.microsoft.com/office/2006/metadata/properties"/>
    <ds:schemaRef ds:uri="65b4d28a-664c-465a-be48-86a16ea5e0fb"/>
    <ds:schemaRef ds:uri="http://schemas.openxmlformats.org/package/2006/metadata/core-properties"/>
    <ds:schemaRef ds:uri="http://purl.org/dc/elements/1.1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111</TotalTime>
  <Words>119</Words>
  <Application>Microsoft Office PowerPoint</Application>
  <PresentationFormat>Předvádění na obrazovce (16:9)</PresentationFormat>
  <Paragraphs>53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boxed_powerpoint_16x9_2012-08</vt:lpstr>
      <vt:lpstr>  Dotkněte se inovací CZ.1.07/1.3.00/51.0024  </vt:lpstr>
      <vt:lpstr>Snímek 2</vt:lpstr>
      <vt:lpstr>Metodický pokyn</vt:lpstr>
      <vt:lpstr>Zdroje</vt:lpstr>
      <vt:lpstr>DÉLKOVÁ MĚŘIDLA</vt:lpstr>
      <vt:lpstr>Snímek 6</vt:lpstr>
      <vt:lpstr>Snímek 7</vt:lpstr>
      <vt:lpstr>Snímek 8</vt:lpstr>
      <vt:lpstr>Snímek 9</vt:lpstr>
      <vt:lpstr>Snímek 10</vt:lpstr>
      <vt:lpstr>Snímek 11</vt:lpstr>
      <vt:lpstr>Snímek 12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Účet Microsoft</dc:creator>
  <cp:lastModifiedBy>Dum</cp:lastModifiedBy>
  <cp:revision>24</cp:revision>
  <dcterms:created xsi:type="dcterms:W3CDTF">2014-10-07T08:27:59Z</dcterms:created>
  <dcterms:modified xsi:type="dcterms:W3CDTF">2015-06-19T12:01:06Z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0x0101004AF1F47D43C50B42B61C129462744CA1</vt:lpwstr>
  </property>
  <property fmtid="{D5CDD505-2E9C-101B-9397-08002B2CF9AE}" pid="3" name="IsMyDocuments">
    <vt:bool>true</vt:bool>
  </property>
</Properties>
</file>