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2" r:id="rId4"/>
    <p:sldId id="283" r:id="rId5"/>
    <p:sldId id="285" r:id="rId6"/>
    <p:sldId id="293" r:id="rId7"/>
    <p:sldId id="284" r:id="rId8"/>
    <p:sldId id="289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505451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19399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44050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78974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59617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90438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89582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29270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6457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8703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19575" y="1119825"/>
            <a:ext cx="9601200" cy="1185493"/>
          </a:xfrm>
        </p:spPr>
        <p:txBody>
          <a:bodyPr anchor="t"/>
          <a:lstStyle/>
          <a:p>
            <a:pPr marL="0" indent="0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BRAMBORA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19575" y="2742250"/>
            <a:ext cx="9601200" cy="91440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Příroda kolem nás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P106004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31832" y="27094"/>
            <a:ext cx="8345510" cy="626682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" name="Zaoblený obdélník 4"/>
          <p:cNvSpPr/>
          <p:nvPr/>
        </p:nvSpPr>
        <p:spPr>
          <a:xfrm>
            <a:off x="0" y="0"/>
            <a:ext cx="3567448" cy="217653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Brambory my známe,</a:t>
            </a:r>
          </a:p>
          <a:p>
            <a:pPr algn="ctr"/>
            <a:r>
              <a:rPr lang="cs-CZ" sz="2400" dirty="0">
                <a:solidFill>
                  <a:schemeClr val="tx1"/>
                </a:solidFill>
              </a:rPr>
              <a:t>d</a:t>
            </a:r>
            <a:r>
              <a:rPr lang="cs-CZ" sz="2400" dirty="0" smtClean="0">
                <a:solidFill>
                  <a:schemeClr val="tx1"/>
                </a:solidFill>
              </a:rPr>
              <a:t>o košíčku je dáme,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když jsme s mamkou v obchodě.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203842" y="4681470"/>
            <a:ext cx="4056849" cy="217653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Jak se ale dostaly, 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 beden mezi </a:t>
            </a:r>
            <a:r>
              <a:rPr lang="cs-CZ" sz="2400" dirty="0" smtClean="0">
                <a:solidFill>
                  <a:schemeClr val="tx1"/>
                </a:solidFill>
              </a:rPr>
              <a:t>regály?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Jak to chodí v </a:t>
            </a:r>
            <a:r>
              <a:rPr lang="cs-CZ" sz="2400" dirty="0" smtClean="0">
                <a:solidFill>
                  <a:schemeClr val="tx1"/>
                </a:solidFill>
              </a:rPr>
              <a:t>přírodě?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P106005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78561" y="0"/>
            <a:ext cx="9113440" cy="68580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" name="Zaoblený obdélník 4"/>
          <p:cNvSpPr/>
          <p:nvPr/>
        </p:nvSpPr>
        <p:spPr>
          <a:xfrm>
            <a:off x="0" y="-1"/>
            <a:ext cx="3657600" cy="225380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Dobře si prohlédni bramboru svou, maličký </a:t>
            </a:r>
            <a:r>
              <a:rPr lang="cs-CZ" sz="2400" dirty="0" smtClean="0">
                <a:solidFill>
                  <a:schemeClr val="tx1"/>
                </a:solidFill>
              </a:rPr>
              <a:t>klíček </a:t>
            </a:r>
            <a:r>
              <a:rPr lang="cs-CZ" sz="2400" dirty="0" smtClean="0">
                <a:solidFill>
                  <a:schemeClr val="tx1"/>
                </a:solidFill>
              </a:rPr>
              <a:t>je k nové zdroj.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104584" y="1854556"/>
            <a:ext cx="1081825" cy="1056067"/>
          </a:xfrm>
          <a:prstGeom prst="ellipse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49363" y="5000625"/>
            <a:ext cx="7494988" cy="16176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883650" y="107950"/>
            <a:ext cx="3314018" cy="914400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P1060060.JPG"/>
          <p:cNvPicPr>
            <a:picLocks noChangeAspect="1"/>
          </p:cNvPicPr>
          <p:nvPr/>
        </p:nvPicPr>
        <p:blipFill rotWithShape="1">
          <a:blip r:embed="rId3" cstate="print"/>
          <a:srcRect l="44793"/>
          <a:stretch/>
        </p:blipFill>
        <p:spPr>
          <a:xfrm>
            <a:off x="32196" y="-533112"/>
            <a:ext cx="4997003" cy="691365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8" name="Zaoblený obdélník 7"/>
          <p:cNvSpPr/>
          <p:nvPr/>
        </p:nvSpPr>
        <p:spPr>
          <a:xfrm>
            <a:off x="0" y="5104952"/>
            <a:ext cx="2756080" cy="1753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teple a vlhku pomalu roste…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9" name="Obrázek 8" descr="P106009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6956930" y="1672916"/>
            <a:ext cx="5148247" cy="533323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10" name="Zaoblený obdélník 9"/>
          <p:cNvSpPr/>
          <p:nvPr/>
        </p:nvSpPr>
        <p:spPr>
          <a:xfrm>
            <a:off x="8744351" y="0"/>
            <a:ext cx="3447649" cy="1753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… když je dost velký,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dáme ho pod zem.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8194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49363" y="5000625"/>
            <a:ext cx="7494988" cy="16176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883650" y="107950"/>
            <a:ext cx="3314018" cy="914400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P106035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5284252" y="-49748"/>
            <a:ext cx="6858000" cy="695749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9" name="Zaoblený obdélník 8"/>
          <p:cNvSpPr/>
          <p:nvPr/>
        </p:nvSpPr>
        <p:spPr>
          <a:xfrm>
            <a:off x="0" y="-1"/>
            <a:ext cx="5228836" cy="325835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Když má dost světla,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tepla a vláhy,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Zelená rostlinka 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vyroste záhy.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3585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 descr="P106004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1" y="-1"/>
            <a:ext cx="8390293" cy="630130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6" name="Obdélník 5"/>
          <p:cNvSpPr/>
          <p:nvPr/>
        </p:nvSpPr>
        <p:spPr>
          <a:xfrm>
            <a:off x="9156726" y="0"/>
            <a:ext cx="3035274" cy="109378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482625" y="0"/>
            <a:ext cx="4709376" cy="630130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 až nať seschne,</a:t>
            </a:r>
          </a:p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prohlédnem</a:t>
            </a:r>
            <a:r>
              <a:rPr lang="cs-CZ" sz="2400" dirty="0" smtClean="0">
                <a:solidFill>
                  <a:schemeClr val="tx1"/>
                </a:solidFill>
              </a:rPr>
              <a:t> hlínu, 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Možná že za nehty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máme teď špínu.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Nehledě na to, 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hlínou dál hrabeme, 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než brambůrky nové 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společně najdeme.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Ty si pak </a:t>
            </a:r>
            <a:r>
              <a:rPr lang="cs-CZ" sz="2400" dirty="0" err="1" smtClean="0">
                <a:solidFill>
                  <a:schemeClr val="tx1"/>
                </a:solidFill>
              </a:rPr>
              <a:t>omyjem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uvařit dáme,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s máslem a tvarohem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rádi je máme </a:t>
            </a:r>
            <a:r>
              <a:rPr lang="cs-CZ" sz="2400" dirty="0" smtClean="0">
                <a:solidFill>
                  <a:schemeClr val="tx1"/>
                </a:solidFill>
                <a:sym typeface="Wingdings" panose="05000000000000000000" pitchFamily="2" charset="2"/>
              </a:rPr>
              <a:t>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2889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872538" y="0"/>
            <a:ext cx="3314018" cy="1057275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00300" y="4697823"/>
            <a:ext cx="7483475" cy="167757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P106004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2604" y="164389"/>
            <a:ext cx="2058319" cy="15437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7" name="Obrázek 6" descr="P106004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80816" y="162780"/>
            <a:ext cx="2098773" cy="157408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9" name="Obrázek 8" descr="P106005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910989" y="167817"/>
            <a:ext cx="2092057" cy="156904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10" name="Obrázek 9" descr="P106006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63779" y="162780"/>
            <a:ext cx="2021082" cy="15437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11" name="Obrázek 10" descr="P106009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5400000">
            <a:off x="2330481" y="234207"/>
            <a:ext cx="1543740" cy="140410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12" name="Obrázek 11" descr="P106035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5400000">
            <a:off x="8322519" y="315804"/>
            <a:ext cx="1557985" cy="125193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13" name="Obrázek 12" descr="P106004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2604" y="4163360"/>
            <a:ext cx="2058319" cy="15437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14" name="Obrázek 13" descr="P106004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043152" y="4155311"/>
            <a:ext cx="2098773" cy="157408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15" name="Obrázek 14" descr="P106005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003943" y="4138056"/>
            <a:ext cx="2092057" cy="156904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16" name="Obrázek 15" descr="P106006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258507" y="4163360"/>
            <a:ext cx="2021082" cy="15437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17" name="Obrázek 16" descr="P106009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5400000">
            <a:off x="8369147" y="4240300"/>
            <a:ext cx="1543740" cy="140410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18" name="Obrázek 17" descr="P106035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5400000">
            <a:off x="2323358" y="4309260"/>
            <a:ext cx="1557985" cy="125193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19" name="Zaoblený obdélník 18"/>
          <p:cNvSpPr/>
          <p:nvPr/>
        </p:nvSpPr>
        <p:spPr>
          <a:xfrm>
            <a:off x="772727" y="3089927"/>
            <a:ext cx="878072" cy="850005"/>
          </a:xfrm>
          <a:prstGeom prst="roundRect">
            <a:avLst/>
          </a:prstGeom>
          <a:solidFill>
            <a:srgbClr val="00206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2598699" y="3053132"/>
            <a:ext cx="878072" cy="850005"/>
          </a:xfrm>
          <a:prstGeom prst="roundRect">
            <a:avLst/>
          </a:prstGeom>
          <a:solidFill>
            <a:srgbClr val="00206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/>
              <a:t>2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8701981" y="3082505"/>
            <a:ext cx="878072" cy="850005"/>
          </a:xfrm>
          <a:prstGeom prst="roundRect">
            <a:avLst/>
          </a:prstGeom>
          <a:solidFill>
            <a:srgbClr val="00206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/>
              <a:t>5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4610935" y="3089927"/>
            <a:ext cx="878072" cy="850005"/>
          </a:xfrm>
          <a:prstGeom prst="roundRect">
            <a:avLst/>
          </a:prstGeom>
          <a:solidFill>
            <a:srgbClr val="00206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/>
              <a:t>3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6876009" y="3089927"/>
            <a:ext cx="878072" cy="850005"/>
          </a:xfrm>
          <a:prstGeom prst="roundRect">
            <a:avLst/>
          </a:prstGeom>
          <a:solidFill>
            <a:srgbClr val="00206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/>
              <a:t>4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10585242" y="3094381"/>
            <a:ext cx="878072" cy="850005"/>
          </a:xfrm>
          <a:prstGeom prst="roundRect">
            <a:avLst/>
          </a:prstGeom>
          <a:solidFill>
            <a:srgbClr val="00206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/>
              <a:t>6</a:t>
            </a:r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0" y="2495691"/>
            <a:ext cx="12192000" cy="7123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44825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751138" y="5025167"/>
            <a:ext cx="6756400" cy="1520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50634" y="21494"/>
            <a:ext cx="2841366" cy="1214877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 bramborou jako rostlinným druhem </a:t>
            </a:r>
            <a:r>
              <a:rPr lang="cs-CZ" dirty="0" smtClean="0"/>
              <a:t>(odkud </a:t>
            </a:r>
            <a:r>
              <a:rPr lang="cs-CZ" dirty="0" smtClean="0"/>
              <a:t>se </a:t>
            </a:r>
            <a:r>
              <a:rPr lang="cs-CZ" dirty="0" smtClean="0"/>
              <a:t>berou)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informační gramotnosti , podpora jazykových dovedností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2 – 6 se děti veršovanou formu </a:t>
            </a:r>
            <a:r>
              <a:rPr lang="cs-CZ" dirty="0" smtClean="0"/>
              <a:t>dozvídají, </a:t>
            </a:r>
            <a:r>
              <a:rPr lang="cs-CZ" dirty="0" smtClean="0"/>
              <a:t>odkud se berou brambory.</a:t>
            </a:r>
          </a:p>
          <a:p>
            <a:r>
              <a:rPr lang="cs-CZ" dirty="0" smtClean="0"/>
              <a:t>Na snímku 7 poté klikají na správný postup – jak nám roste brambora.</a:t>
            </a:r>
          </a:p>
          <a:p>
            <a:r>
              <a:rPr lang="cs-CZ" dirty="0" smtClean="0"/>
              <a:t>Pomocí animačních efektů se jim obrázky řadí do spodní části snímku ve správném pořadí.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si prakticky zkouší svou bramboru vypěstovat </a:t>
            </a:r>
            <a:r>
              <a:rPr lang="cs-CZ" dirty="0" smtClean="0"/>
              <a:t>(dle návodu)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Osvojit si elementární poznatky o okolním prostředí, které jsou dítěti blízké, pro ně smysluplné a přínosné, zajímavé a jemu pochopitelné a využitelné pro další učení a životní praxi</a:t>
            </a:r>
          </a:p>
          <a:p>
            <a:r>
              <a:rPr lang="cs-CZ" dirty="0"/>
              <a:t>Být citlivý k přírodě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</a:t>
            </a:r>
            <a:r>
              <a:rPr lang="cs-CZ" dirty="0" smtClean="0"/>
              <a:t>poznaného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481</Words>
  <Application>Microsoft Office PowerPoint</Application>
  <PresentationFormat>Vlastní</PresentationFormat>
  <Paragraphs>103</Paragraphs>
  <Slides>14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BRAMBORA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příroda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BRAMBORA</dc:title>
  <dc:creator/>
  <cp:lastModifiedBy/>
  <cp:revision>2</cp:revision>
  <dcterms:created xsi:type="dcterms:W3CDTF">2014-08-05T12:38:58Z</dcterms:created>
  <dcterms:modified xsi:type="dcterms:W3CDTF">2015-06-20T08:21:22Z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