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5"/>
  </p:notesMasterIdLst>
  <p:sldIdLst>
    <p:sldId id="256" r:id="rId2"/>
    <p:sldId id="265" r:id="rId3"/>
    <p:sldId id="266" r:id="rId4"/>
    <p:sldId id="267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CCFFCC"/>
    <a:srgbClr val="E0F010"/>
    <a:srgbClr val="FFFFCC"/>
    <a:srgbClr val="CCFFFF"/>
    <a:srgbClr val="66CCFF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4" Type="http://schemas.openxmlformats.org/officeDocument/2006/relationships/image" Target="../media/image14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6.wmf"/><Relationship Id="rId1" Type="http://schemas.openxmlformats.org/officeDocument/2006/relationships/image" Target="../media/image15.wmf"/><Relationship Id="rId4" Type="http://schemas.openxmlformats.org/officeDocument/2006/relationships/image" Target="../media/image17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4" Type="http://schemas.openxmlformats.org/officeDocument/2006/relationships/image" Target="../media/image2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DBAD6109-18E7-4C73-9267-12DC7BD0072D}" type="datetimeFigureOut">
              <a:rPr lang="cs-CZ"/>
              <a:pPr>
                <a:defRPr/>
              </a:pPr>
              <a:t>28.6.2015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82D1CED-4D8B-44AC-B85B-835D60CE26F2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4321EFBF-8479-4282-9D27-F85603F936FB}" type="slidenum">
              <a:rPr lang="cs-CZ" altLang="cs-CZ"/>
              <a:pPr/>
              <a:t>7</a:t>
            </a:fld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50FBA7C6-94AC-4E87-8247-C012793D1CB3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84EA9495-E158-411C-8E12-6BE2F506E3DA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600C014D-FDEF-4F6F-9281-50E66F50502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96818"/>
            <a:ext cx="4038600" cy="4329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96818"/>
            <a:ext cx="4038600" cy="4329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B6243CC9-6200-4143-AAC4-5DAEAB18A66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96819"/>
            <a:ext cx="4040188" cy="768085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564904"/>
            <a:ext cx="4040188" cy="356125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1796819"/>
            <a:ext cx="4041775" cy="768085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564904"/>
            <a:ext cx="4041775" cy="356125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96D62090-4384-499B-9263-9C5F537B33A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8590446C-44EE-445E-8327-102F38FD8CE5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FF879E74-5C46-4FF7-95B8-B95254022A8D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2" y="1124744"/>
            <a:ext cx="3008313" cy="76808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1124743"/>
            <a:ext cx="5111750" cy="50014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2" y="1892829"/>
            <a:ext cx="3008313" cy="423333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895CC34F-1848-4124-A940-C4ECD16CCDB5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124745"/>
            <a:ext cx="5486400" cy="3602831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14298810-E08B-46F8-A15C-5D868D2F9F4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1FCF8935-098C-4BD4-A184-6A61AF5C5F5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124743"/>
            <a:ext cx="2057400" cy="500142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24743"/>
            <a:ext cx="6019800" cy="50014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A707BD2A-6AE3-43DA-892E-92A6F88D496B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7"/>
            <a:ext cx="6858000" cy="1655763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4218AA-8B3D-46B0-B633-66D4B8A045C9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1_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7456CD-69FF-4DFA-8109-4347C2B639BD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>
    <p:wedg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1CEB34-0295-45FB-BD03-BB8834A7540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>
    <p:wedg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B4F31-4570-45D8-A77D-FE8C8CBF0900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>
    <p:wedg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3261D09-0BF0-49DC-8F60-2A3B42B14090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>
    <p:wedg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 rtlCol="0">
            <a:normAutofit/>
          </a:bodyPr>
          <a:lstStyle/>
          <a:p>
            <a:pPr lvl="0"/>
            <a:endParaRPr lang="cs-CZ" noProof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7B2E9AE1-7C5B-4F24-BCC7-1E49E8DB9453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6.jpe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3"/>
          <p:cNvGrpSpPr>
            <a:grpSpLocks/>
          </p:cNvGrpSpPr>
          <p:nvPr/>
        </p:nvGrpSpPr>
        <p:grpSpPr bwMode="auto">
          <a:xfrm>
            <a:off x="0" y="4379913"/>
            <a:ext cx="9144000" cy="2478087"/>
            <a:chOff x="0" y="3284537"/>
            <a:chExt cx="9144000" cy="1858963"/>
          </a:xfrm>
        </p:grpSpPr>
        <p:pic>
          <p:nvPicPr>
            <p:cNvPr id="1034" name="Picture 3"/>
            <p:cNvPicPr>
              <a:picLocks noChangeAspect="1" noChangeArrowheads="1"/>
            </p:cNvPicPr>
            <p:nvPr/>
          </p:nvPicPr>
          <p:blipFill>
            <a:blip r:embed="rId19" cstate="print"/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035" name="Skupina 10"/>
            <p:cNvGrpSpPr>
              <a:grpSpLocks noChangeAspect="1"/>
            </p:cNvGrpSpPr>
            <p:nvPr/>
          </p:nvGrpSpPr>
          <p:grpSpPr bwMode="auto"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cs-CZ"/>
              </a:p>
            </p:txBody>
          </p:sp>
          <p:pic>
            <p:nvPicPr>
              <p:cNvPr id="1039" name="Picture 12"/>
              <p:cNvPicPr>
                <a:picLocks noChangeAspect="1" noChangeArrowheads="1"/>
              </p:cNvPicPr>
              <p:nvPr/>
            </p:nvPicPr>
            <p:blipFill>
              <a:blip r:embed="rId20" cstate="print"/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</p:grpSp>
      <p:pic>
        <p:nvPicPr>
          <p:cNvPr id="1027" name="Picture 2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0" y="0"/>
            <a:ext cx="9144000" cy="247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10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6689725" y="268288"/>
            <a:ext cx="18605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892300"/>
            <a:ext cx="8229600" cy="423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3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68313" y="1125538"/>
            <a:ext cx="8229600" cy="611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28B05AF8-D4EC-4BEA-9A2A-2C22ECB48876}" type="slidenum">
              <a:rPr lang="cs-CZ" altLang="cs-CZ"/>
              <a:pPr/>
              <a:t>‹#›</a:t>
            </a:fld>
            <a:endParaRPr lang="cs-CZ" altLang="cs-CZ"/>
          </a:p>
        </p:txBody>
      </p:sp>
      <p:pic>
        <p:nvPicPr>
          <p:cNvPr id="1032" name="Obrázek 11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179388" y="190500"/>
            <a:ext cx="2776537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2"/>
          <p:cNvPicPr>
            <a:picLocks noChangeAspect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7885113" y="5889625"/>
            <a:ext cx="1077912" cy="75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  <p:sldLayoutId id="2147483743" r:id="rId12"/>
    <p:sldLayoutId id="2147483744" r:id="rId13"/>
    <p:sldLayoutId id="2147483745" r:id="rId14"/>
    <p:sldLayoutId id="2147483746" r:id="rId15"/>
    <p:sldLayoutId id="2147483747" r:id="rId16"/>
    <p:sldLayoutId id="2147483748" r:id="rId17"/>
  </p:sldLayoutIdLst>
  <p:transition spd="slow">
    <p:wedge/>
  </p:transition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4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7.png"/><Relationship Id="rId4" Type="http://schemas.openxmlformats.org/officeDocument/2006/relationships/oleObject" Target="../embeddings/oleObject3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.bin"/><Relationship Id="rId3" Type="http://schemas.openxmlformats.org/officeDocument/2006/relationships/notesSlide" Target="../notesSlides/notesSlide1.xml"/><Relationship Id="rId7" Type="http://schemas.openxmlformats.org/officeDocument/2006/relationships/oleObject" Target="../embeddings/oleObject7.bin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6.bin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Relationship Id="rId9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oleObject" Target="../embeddings/oleObject9.bin"/><Relationship Id="rId7" Type="http://schemas.openxmlformats.org/officeDocument/2006/relationships/oleObject" Target="../embeddings/oleObject13.bin"/><Relationship Id="rId2" Type="http://schemas.openxmlformats.org/officeDocument/2006/relationships/slideLayout" Target="../slideLayouts/slideLayout16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2.bin"/><Relationship Id="rId5" Type="http://schemas.openxmlformats.org/officeDocument/2006/relationships/oleObject" Target="../embeddings/oleObject11.bin"/><Relationship Id="rId4" Type="http://schemas.openxmlformats.org/officeDocument/2006/relationships/oleObject" Target="../embeddings/oleObject10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7.bin"/><Relationship Id="rId5" Type="http://schemas.openxmlformats.org/officeDocument/2006/relationships/oleObject" Target="../embeddings/oleObject16.bin"/><Relationship Id="rId4" Type="http://schemas.openxmlformats.org/officeDocument/2006/relationships/oleObject" Target="../embeddings/oleObject15.bin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1285875"/>
            <a:ext cx="8229600" cy="2709863"/>
          </a:xfrm>
        </p:spPr>
        <p:txBody>
          <a:bodyPr/>
          <a:lstStyle/>
          <a:p>
            <a:pPr eaLnBrk="1" hangingPunct="1"/>
            <a:r>
              <a:rPr lang="cs-CZ" altLang="cs-CZ" sz="1200" dirty="0" smtClean="0"/>
              <a:t>Dotkněte se inovací</a:t>
            </a:r>
            <a:br>
              <a:rPr lang="cs-CZ" altLang="cs-CZ" sz="1200" dirty="0" smtClean="0"/>
            </a:br>
            <a:r>
              <a:rPr lang="cs-CZ" altLang="cs-CZ" sz="1200" dirty="0" smtClean="0"/>
              <a:t>CZ.1.07/1.3.00/51.0024</a:t>
            </a:r>
            <a:br>
              <a:rPr lang="cs-CZ" altLang="cs-CZ" sz="1200" dirty="0" smtClean="0"/>
            </a:br>
            <a:r>
              <a:rPr lang="cs-CZ" altLang="cs-CZ" sz="1200" dirty="0" smtClean="0"/>
              <a:t/>
            </a:r>
            <a:br>
              <a:rPr lang="cs-CZ" altLang="cs-CZ" sz="1200" dirty="0" smtClean="0"/>
            </a:br>
            <a:r>
              <a:rPr lang="cs-CZ" altLang="cs-CZ" sz="4800" dirty="0" smtClean="0"/>
              <a:t/>
            </a:r>
            <a:br>
              <a:rPr lang="cs-CZ" altLang="cs-CZ" sz="4800" dirty="0" smtClean="0"/>
            </a:br>
            <a:r>
              <a:rPr lang="cs-CZ" altLang="cs-CZ" sz="4000" b="1" dirty="0" smtClean="0"/>
              <a:t>Krácení lomených výrazů</a:t>
            </a:r>
          </a:p>
        </p:txBody>
      </p:sp>
      <p:pic>
        <p:nvPicPr>
          <p:cNvPr id="3" name="Obrázek 2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88640"/>
            <a:ext cx="4392487" cy="968840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>
          <a:xfrm>
            <a:off x="642938" y="1285875"/>
            <a:ext cx="7572375" cy="4286250"/>
          </a:xfrm>
        </p:spPr>
        <p:txBody>
          <a:bodyPr>
            <a:normAutofit fontScale="25000" lnSpcReduction="20000"/>
          </a:bodyPr>
          <a:lstStyle/>
          <a:p>
            <a:pPr algn="l" eaLnBrk="1" hangingPunct="1">
              <a:defRPr/>
            </a:pPr>
            <a:r>
              <a:rPr lang="cs-CZ" sz="8000" b="1" dirty="0" smtClean="0"/>
              <a:t>Základní informace</a:t>
            </a:r>
          </a:p>
          <a:p>
            <a:pPr algn="l" eaLnBrk="1" hangingPunct="1">
              <a:defRPr/>
            </a:pPr>
            <a:endParaRPr lang="cs-CZ" sz="8000" b="1" dirty="0" smtClean="0"/>
          </a:p>
          <a:p>
            <a:pPr algn="l" eaLnBrk="1" hangingPunct="1">
              <a:defRPr/>
            </a:pPr>
            <a:r>
              <a:rPr lang="cs-CZ" sz="8000" dirty="0" smtClean="0"/>
              <a:t>Škola:  P11 ZŠ a MŠ Brno, Horníkova 1</a:t>
            </a:r>
          </a:p>
          <a:p>
            <a:pPr algn="l" eaLnBrk="1" hangingPunct="1">
              <a:defRPr/>
            </a:pPr>
            <a:r>
              <a:rPr lang="cs-CZ" sz="8000" dirty="0" smtClean="0"/>
              <a:t>Autor:  Eva Marvanová</a:t>
            </a:r>
          </a:p>
          <a:p>
            <a:pPr algn="l" eaLnBrk="1" hangingPunct="1">
              <a:defRPr/>
            </a:pPr>
            <a:r>
              <a:rPr lang="cs-CZ" sz="8000" dirty="0" smtClean="0"/>
              <a:t>Předmět: Matematika pro 9. ročník</a:t>
            </a:r>
          </a:p>
          <a:p>
            <a:pPr algn="l" eaLnBrk="1" hangingPunct="1">
              <a:defRPr/>
            </a:pPr>
            <a:endParaRPr lang="cs-CZ" sz="8000" dirty="0" smtClean="0"/>
          </a:p>
          <a:p>
            <a:pPr algn="l" eaLnBrk="1" hangingPunct="1">
              <a:defRPr/>
            </a:pPr>
            <a:r>
              <a:rPr lang="cs-CZ" sz="8000" dirty="0" smtClean="0"/>
              <a:t>Anotace: </a:t>
            </a:r>
          </a:p>
          <a:p>
            <a:pPr algn="l" eaLnBrk="1" hangingPunct="1">
              <a:defRPr/>
            </a:pPr>
            <a:r>
              <a:rPr lang="cs-CZ" sz="8000" dirty="0" smtClean="0"/>
              <a:t>Prezentace, která slouží k vysvětlení pojmu krácení lomeného výrazu a k upozornění na možné časté chyby při krácení lomeného výrazu.</a:t>
            </a:r>
          </a:p>
          <a:p>
            <a:pPr algn="l" eaLnBrk="1" hangingPunct="1">
              <a:defRPr/>
            </a:pPr>
            <a:r>
              <a:rPr lang="cs-CZ" sz="8000" dirty="0" smtClean="0"/>
              <a:t>Součástí jsou i cvičení, kdy si žáci sami krácení vyzkouší. Výsledky kontrolují s výsledkovou tabulkou na posledním snímku.</a:t>
            </a:r>
          </a:p>
          <a:p>
            <a:pPr algn="l" eaLnBrk="1" hangingPunct="1">
              <a:defRPr/>
            </a:pPr>
            <a:endParaRPr lang="cs-CZ" sz="8000" dirty="0" smtClean="0"/>
          </a:p>
          <a:p>
            <a:pPr algn="l" eaLnBrk="1" hangingPunct="1">
              <a:defRPr/>
            </a:pPr>
            <a:endParaRPr lang="cs-CZ" sz="8000" dirty="0" smtClean="0"/>
          </a:p>
          <a:p>
            <a:pPr algn="l" eaLnBrk="1" hangingPunct="1">
              <a:defRPr/>
            </a:pPr>
            <a:r>
              <a:rPr lang="cs-CZ" sz="4800" dirty="0" smtClean="0"/>
              <a:t>Materiál je zpracován v rámci projektu Dotkněte se inovací CZ.1.07/1.3.00/51.0024 </a:t>
            </a:r>
          </a:p>
          <a:p>
            <a:pPr algn="l" eaLnBrk="1" hangingPunct="1">
              <a:defRPr/>
            </a:pPr>
            <a:endParaRPr lang="cs-CZ" sz="8000" b="1" dirty="0" smtClean="0"/>
          </a:p>
          <a:p>
            <a:pPr eaLnBrk="1" hangingPunct="1">
              <a:defRPr/>
            </a:pPr>
            <a:endParaRPr lang="cs-CZ" dirty="0"/>
          </a:p>
        </p:txBody>
      </p:sp>
      <p:pic>
        <p:nvPicPr>
          <p:cNvPr id="3" name="Obrázek 2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88640"/>
            <a:ext cx="4392487" cy="968840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text 1"/>
          <p:cNvSpPr>
            <a:spLocks noGrp="1"/>
          </p:cNvSpPr>
          <p:nvPr>
            <p:ph type="body" sz="quarter" idx="13"/>
          </p:nvPr>
        </p:nvSpPr>
        <p:spPr>
          <a:xfrm>
            <a:off x="714375" y="1357313"/>
            <a:ext cx="8032750" cy="4214812"/>
          </a:xfrm>
        </p:spPr>
        <p:txBody>
          <a:bodyPr/>
          <a:lstStyle/>
          <a:p>
            <a:pPr algn="l" eaLnBrk="1" hangingPunct="1"/>
            <a:r>
              <a:rPr lang="cs-CZ" altLang="cs-CZ" sz="2000" b="1" smtClean="0"/>
              <a:t>Metodický pokyn</a:t>
            </a:r>
          </a:p>
          <a:p>
            <a:pPr algn="l" eaLnBrk="1" hangingPunct="1"/>
            <a:r>
              <a:rPr lang="cs-CZ" altLang="cs-CZ" sz="2000" smtClean="0"/>
              <a:t>Materiál je určen pro práci s interaktivní tabulí a tablety, pro žáky 9. ročníku. Žáci si zopakují krácení zlomků a plynule přejdou ke krácení lomených výrazů. Upozorníme je na nejčastější chyby, jichž se mohou při práci dopustit.</a:t>
            </a:r>
          </a:p>
          <a:p>
            <a:pPr algn="l" eaLnBrk="1" hangingPunct="1"/>
            <a:r>
              <a:rPr lang="cs-CZ" altLang="cs-CZ" sz="2000" smtClean="0"/>
              <a:t>Součástí jsou i cvičení, při jejichž řešení si ověří probranou teorii, správnost si zkontrolují na výsledkovém listu, který je součástí prezentace.</a:t>
            </a:r>
          </a:p>
          <a:p>
            <a:pPr algn="l" eaLnBrk="1" hangingPunct="1"/>
            <a:endParaRPr lang="cs-CZ" altLang="cs-CZ" sz="2000" smtClean="0"/>
          </a:p>
        </p:txBody>
      </p:sp>
      <p:pic>
        <p:nvPicPr>
          <p:cNvPr id="3" name="Obrázek 2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88640"/>
            <a:ext cx="4392487" cy="968840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>
          <a:xfrm>
            <a:off x="1214438" y="2357438"/>
            <a:ext cx="7000875" cy="1357312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endParaRPr lang="cs-CZ" altLang="cs-CZ" sz="4000" b="1" dirty="0" smtClean="0"/>
          </a:p>
          <a:p>
            <a:pPr eaLnBrk="1" hangingPunct="1">
              <a:defRPr/>
            </a:pPr>
            <a:r>
              <a:rPr lang="cs-CZ" altLang="cs-CZ" sz="4000" b="1" dirty="0" smtClean="0"/>
              <a:t>Krácení lomených výrazů</a:t>
            </a:r>
            <a:endParaRPr lang="cs-CZ" sz="4000" dirty="0"/>
          </a:p>
        </p:txBody>
      </p:sp>
      <p:pic>
        <p:nvPicPr>
          <p:cNvPr id="3" name="Obrázek 2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88640"/>
            <a:ext cx="4392487" cy="968840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000" smtClean="0"/>
              <a:t> </a:t>
            </a:r>
          </a:p>
        </p:txBody>
      </p:sp>
      <p:graphicFrame>
        <p:nvGraphicFramePr>
          <p:cNvPr id="13315" name="Object 26"/>
          <p:cNvGraphicFramePr>
            <a:graphicFrameLocks noGrp="1" noChangeAspect="1"/>
          </p:cNvGraphicFramePr>
          <p:nvPr>
            <p:ph idx="1"/>
          </p:nvPr>
        </p:nvGraphicFramePr>
        <p:xfrm>
          <a:off x="1327150" y="2349500"/>
          <a:ext cx="2960688" cy="814388"/>
        </p:xfrm>
        <a:graphic>
          <a:graphicData uri="http://schemas.openxmlformats.org/presentationml/2006/ole">
            <p:oleObj spid="_x0000_s13315" name="Rovnice" r:id="rId3" imgW="1524000" imgH="419100" progId="Equation.3">
              <p:embed/>
            </p:oleObj>
          </a:graphicData>
        </a:graphic>
      </p:graphicFrame>
      <p:sp>
        <p:nvSpPr>
          <p:cNvPr id="13316" name="Rectangle 17"/>
          <p:cNvSpPr>
            <a:spLocks noGrp="1" noChangeArrowheads="1"/>
          </p:cNvSpPr>
          <p:nvPr>
            <p:ph type="body" idx="4294967295"/>
          </p:nvPr>
        </p:nvSpPr>
        <p:spPr>
          <a:xfrm>
            <a:off x="571500" y="1143000"/>
            <a:ext cx="7658100" cy="44291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400" dirty="0" smtClean="0">
                <a:solidFill>
                  <a:srgbClr val="FF0000"/>
                </a:solidFill>
              </a:rPr>
              <a:t>Krátit</a:t>
            </a:r>
            <a:r>
              <a:rPr lang="cs-CZ" altLang="cs-CZ" sz="2400" dirty="0" smtClean="0"/>
              <a:t> lomený výraz znamená </a:t>
            </a:r>
            <a:r>
              <a:rPr lang="cs-CZ" altLang="cs-CZ" sz="2400" dirty="0" smtClean="0">
                <a:solidFill>
                  <a:srgbClr val="FF0000"/>
                </a:solidFill>
              </a:rPr>
              <a:t>dělit</a:t>
            </a:r>
            <a:r>
              <a:rPr lang="cs-CZ" altLang="cs-CZ" sz="2400" dirty="0" smtClean="0"/>
              <a:t> čitatel i jmenovatel lomeného výrazu konstantou nebo </a:t>
            </a:r>
            <a:r>
              <a:rPr lang="cs-CZ" altLang="cs-CZ" sz="2400" dirty="0" smtClean="0">
                <a:solidFill>
                  <a:srgbClr val="FF0000"/>
                </a:solidFill>
              </a:rPr>
              <a:t>výrazem různým od nuly</a:t>
            </a:r>
            <a:r>
              <a:rPr lang="cs-CZ" altLang="cs-CZ" sz="2400" dirty="0" smtClean="0"/>
              <a:t>.</a:t>
            </a:r>
          </a:p>
          <a:p>
            <a:pPr eaLnBrk="1" hangingPunct="1">
              <a:buFontTx/>
              <a:buNone/>
            </a:pPr>
            <a:r>
              <a:rPr lang="cs-CZ" altLang="cs-CZ" sz="2400" dirty="0" smtClean="0"/>
              <a:t>            </a:t>
            </a:r>
          </a:p>
          <a:p>
            <a:pPr eaLnBrk="1" hangingPunct="1">
              <a:buFontTx/>
              <a:buNone/>
            </a:pPr>
            <a:endParaRPr lang="cs-CZ" altLang="cs-CZ" sz="2400" dirty="0" smtClean="0"/>
          </a:p>
          <a:p>
            <a:pPr eaLnBrk="1" hangingPunct="1">
              <a:buFontTx/>
              <a:buNone/>
            </a:pPr>
            <a:endParaRPr lang="cs-CZ" altLang="cs-CZ" sz="2400" dirty="0" smtClean="0"/>
          </a:p>
          <a:p>
            <a:pPr eaLnBrk="1" hangingPunct="1">
              <a:buFontTx/>
              <a:buNone/>
            </a:pPr>
            <a:r>
              <a:rPr lang="cs-CZ" altLang="cs-CZ" sz="2400" dirty="0" smtClean="0">
                <a:solidFill>
                  <a:srgbClr val="FF0000"/>
                </a:solidFill>
              </a:rPr>
              <a:t>Při krácení</a:t>
            </a:r>
            <a:r>
              <a:rPr lang="cs-CZ" altLang="cs-CZ" sz="2400" dirty="0" smtClean="0"/>
              <a:t> lomeného výrazu vždy uvedeme podmínky, za kterých mají </a:t>
            </a:r>
            <a:r>
              <a:rPr lang="cs-CZ" altLang="cs-CZ" sz="2400" dirty="0" smtClean="0">
                <a:solidFill>
                  <a:srgbClr val="FF0000"/>
                </a:solidFill>
              </a:rPr>
              <a:t>daný i zkrácený</a:t>
            </a:r>
            <a:r>
              <a:rPr lang="cs-CZ" altLang="cs-CZ" sz="2400" dirty="0" smtClean="0"/>
              <a:t> </a:t>
            </a:r>
            <a:r>
              <a:rPr lang="cs-CZ" altLang="cs-CZ" sz="2400" dirty="0" smtClean="0">
                <a:solidFill>
                  <a:srgbClr val="FF0000"/>
                </a:solidFill>
              </a:rPr>
              <a:t>výraz smysl</a:t>
            </a:r>
            <a:r>
              <a:rPr lang="cs-CZ" altLang="cs-CZ" sz="2400" dirty="0" smtClean="0"/>
              <a:t>.</a:t>
            </a:r>
          </a:p>
          <a:p>
            <a:pPr eaLnBrk="1" hangingPunct="1">
              <a:buFontTx/>
              <a:buNone/>
            </a:pPr>
            <a:endParaRPr lang="cs-CZ" altLang="cs-CZ" dirty="0" smtClean="0"/>
          </a:p>
        </p:txBody>
      </p:sp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9512" y="116632"/>
            <a:ext cx="4392487" cy="968840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71500" y="1214438"/>
            <a:ext cx="7658100" cy="450056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400" smtClean="0"/>
              <a:t>Příklady: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24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24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24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24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400" smtClean="0"/>
              <a:t>Pokud </a:t>
            </a:r>
            <a:r>
              <a:rPr lang="cs-CZ" altLang="cs-CZ" sz="2400" smtClean="0">
                <a:solidFill>
                  <a:srgbClr val="FF0000"/>
                </a:solidFill>
              </a:rPr>
              <a:t>není</a:t>
            </a:r>
            <a:r>
              <a:rPr lang="cs-CZ" altLang="cs-CZ" sz="2400" smtClean="0"/>
              <a:t> čitatel nebo jmenovatel  </a:t>
            </a:r>
            <a:r>
              <a:rPr lang="cs-CZ" altLang="cs-CZ" sz="2400" smtClean="0">
                <a:solidFill>
                  <a:srgbClr val="FF0000"/>
                </a:solidFill>
              </a:rPr>
              <a:t>v součinu</a:t>
            </a:r>
            <a:r>
              <a:rPr lang="cs-CZ" altLang="cs-CZ" sz="2400" smtClean="0"/>
              <a:t>, </a:t>
            </a:r>
            <a:r>
              <a:rPr lang="cs-CZ" altLang="cs-CZ" sz="2400" smtClean="0">
                <a:solidFill>
                  <a:srgbClr val="FF0000"/>
                </a:solidFill>
              </a:rPr>
              <a:t>musíme</a:t>
            </a:r>
            <a:r>
              <a:rPr lang="cs-CZ" altLang="cs-CZ" sz="2400" smtClean="0"/>
              <a:t> před krácením lomený výraz </a:t>
            </a:r>
            <a:r>
              <a:rPr lang="cs-CZ" altLang="cs-CZ" sz="2400" smtClean="0">
                <a:solidFill>
                  <a:srgbClr val="FF0000"/>
                </a:solidFill>
              </a:rPr>
              <a:t>upravit</a:t>
            </a:r>
            <a:r>
              <a:rPr lang="cs-CZ" altLang="cs-CZ" sz="2400" smtClean="0"/>
              <a:t>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24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24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24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24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24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400" smtClean="0"/>
              <a:t>  </a:t>
            </a:r>
          </a:p>
        </p:txBody>
      </p:sp>
      <p:graphicFrame>
        <p:nvGraphicFramePr>
          <p:cNvPr id="14339" name="Object 10"/>
          <p:cNvGraphicFramePr>
            <a:graphicFrameLocks noChangeAspect="1"/>
          </p:cNvGraphicFramePr>
          <p:nvPr/>
        </p:nvGraphicFramePr>
        <p:xfrm>
          <a:off x="1000125" y="1857375"/>
          <a:ext cx="5011738" cy="714375"/>
        </p:xfrm>
        <a:graphic>
          <a:graphicData uri="http://schemas.openxmlformats.org/presentationml/2006/ole">
            <p:oleObj spid="_x0000_s14339" name="Rovnice" r:id="rId3" imgW="2247900" imgH="457200" progId="Equation.3">
              <p:embed/>
            </p:oleObj>
          </a:graphicData>
        </a:graphic>
      </p:graphicFrame>
      <p:graphicFrame>
        <p:nvGraphicFramePr>
          <p:cNvPr id="14340" name="Object 11"/>
          <p:cNvGraphicFramePr>
            <a:graphicFrameLocks noChangeAspect="1"/>
          </p:cNvGraphicFramePr>
          <p:nvPr/>
        </p:nvGraphicFramePr>
        <p:xfrm>
          <a:off x="1019175" y="3857625"/>
          <a:ext cx="5053013" cy="1643063"/>
        </p:xfrm>
        <a:graphic>
          <a:graphicData uri="http://schemas.openxmlformats.org/presentationml/2006/ole">
            <p:oleObj spid="_x0000_s14340" name="Rovnice" r:id="rId4" imgW="3175000" imgH="1117600" progId="Equation.3">
              <p:embed/>
            </p:oleObj>
          </a:graphicData>
        </a:graphic>
      </p:graphicFrame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79512" y="188640"/>
            <a:ext cx="4392487" cy="968840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42938" y="1214438"/>
            <a:ext cx="7643812" cy="450056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mtClean="0"/>
              <a:t>  </a:t>
            </a:r>
            <a:endParaRPr lang="cs-CZ" altLang="cs-CZ" sz="2400" smtClean="0"/>
          </a:p>
          <a:p>
            <a:pPr eaLnBrk="1" hangingPunct="1">
              <a:buFontTx/>
              <a:buNone/>
            </a:pPr>
            <a:endParaRPr lang="cs-CZ" altLang="cs-CZ" sz="2400" smtClean="0"/>
          </a:p>
          <a:p>
            <a:pPr eaLnBrk="1" hangingPunct="1">
              <a:buFontTx/>
              <a:buNone/>
            </a:pPr>
            <a:endParaRPr lang="cs-CZ" altLang="cs-CZ" sz="2400" smtClean="0"/>
          </a:p>
          <a:p>
            <a:pPr eaLnBrk="1" hangingPunct="1">
              <a:buFontTx/>
              <a:buNone/>
            </a:pPr>
            <a:r>
              <a:rPr lang="cs-CZ" altLang="cs-CZ" sz="2400" smtClean="0"/>
              <a:t> </a:t>
            </a:r>
            <a:r>
              <a:rPr lang="cs-CZ" altLang="cs-CZ" sz="2400" smtClean="0">
                <a:solidFill>
                  <a:srgbClr val="FF0000"/>
                </a:solidFill>
              </a:rPr>
              <a:t>Časté chyby, jichž se dopouštíme:</a:t>
            </a:r>
          </a:p>
          <a:p>
            <a:pPr eaLnBrk="1" hangingPunct="1">
              <a:buFontTx/>
              <a:buNone/>
            </a:pPr>
            <a:endParaRPr lang="cs-CZ" altLang="cs-CZ" sz="2400" smtClean="0">
              <a:solidFill>
                <a:srgbClr val="FF0000"/>
              </a:solidFill>
            </a:endParaRPr>
          </a:p>
          <a:p>
            <a:pPr eaLnBrk="1" hangingPunct="1">
              <a:buFontTx/>
              <a:buNone/>
            </a:pPr>
            <a:r>
              <a:rPr lang="cs-CZ" altLang="cs-CZ" sz="2400" smtClean="0">
                <a:solidFill>
                  <a:srgbClr val="FF0000"/>
                </a:solidFill>
              </a:rPr>
              <a:t>    </a:t>
            </a:r>
          </a:p>
          <a:p>
            <a:pPr eaLnBrk="1" hangingPunct="1">
              <a:buFontTx/>
              <a:buNone/>
            </a:pPr>
            <a:r>
              <a:rPr lang="cs-CZ" altLang="cs-CZ" sz="2400" smtClean="0"/>
              <a:t> Krátit můžeme jen činitele </a:t>
            </a:r>
            <a:r>
              <a:rPr lang="cs-CZ" altLang="cs-CZ" sz="2400" smtClean="0">
                <a:solidFill>
                  <a:srgbClr val="FF0000"/>
                </a:solidFill>
              </a:rPr>
              <a:t>v součinech</a:t>
            </a:r>
            <a:r>
              <a:rPr lang="cs-CZ" altLang="cs-CZ" sz="2400" smtClean="0"/>
              <a:t>!</a:t>
            </a:r>
          </a:p>
          <a:p>
            <a:pPr eaLnBrk="1" hangingPunct="1">
              <a:buFontTx/>
              <a:buNone/>
            </a:pPr>
            <a:endParaRPr lang="cs-CZ" altLang="cs-CZ" sz="2400" smtClean="0"/>
          </a:p>
          <a:p>
            <a:pPr eaLnBrk="1" hangingPunct="1">
              <a:buFontTx/>
              <a:buNone/>
            </a:pPr>
            <a:endParaRPr lang="cs-CZ" altLang="cs-CZ" sz="2400" smtClean="0"/>
          </a:p>
        </p:txBody>
      </p:sp>
      <p:graphicFrame>
        <p:nvGraphicFramePr>
          <p:cNvPr id="15363" name="Rectangle 4"/>
          <p:cNvGraphicFramePr>
            <a:graphicFrameLocks/>
          </p:cNvGraphicFramePr>
          <p:nvPr>
            <p:ph sz="quarter" idx="4294967295"/>
          </p:nvPr>
        </p:nvGraphicFramePr>
        <p:xfrm>
          <a:off x="9032875" y="404813"/>
          <a:ext cx="111125" cy="2185987"/>
        </p:xfrm>
        <a:graphic>
          <a:graphicData uri="http://schemas.openxmlformats.org/presentationml/2006/ole">
            <p:oleObj spid="_x0000_s15363" name="Rovnice" r:id="rId4" imgW="0" imgH="0" progId="Equation.3">
              <p:embed/>
            </p:oleObj>
          </a:graphicData>
        </a:graphic>
      </p:graphicFrame>
      <p:graphicFrame>
        <p:nvGraphicFramePr>
          <p:cNvPr id="15364" name="Object 7"/>
          <p:cNvGraphicFramePr>
            <a:graphicFrameLocks noChangeAspect="1"/>
          </p:cNvGraphicFramePr>
          <p:nvPr>
            <p:ph sz="quarter" idx="4294967295"/>
          </p:nvPr>
        </p:nvGraphicFramePr>
        <p:xfrm>
          <a:off x="1000125" y="3214688"/>
          <a:ext cx="4500563" cy="642937"/>
        </p:xfrm>
        <a:graphic>
          <a:graphicData uri="http://schemas.openxmlformats.org/presentationml/2006/ole">
            <p:oleObj spid="_x0000_s15364" name="Rovnice" r:id="rId5" imgW="3048000" imgH="469900" progId="Equation.3">
              <p:embed/>
            </p:oleObj>
          </a:graphicData>
        </a:graphic>
      </p:graphicFrame>
      <p:graphicFrame>
        <p:nvGraphicFramePr>
          <p:cNvPr id="15365" name="Object 11"/>
          <p:cNvGraphicFramePr>
            <a:graphicFrameLocks noChangeAspect="1"/>
          </p:cNvGraphicFramePr>
          <p:nvPr/>
        </p:nvGraphicFramePr>
        <p:xfrm>
          <a:off x="1000125" y="4572000"/>
          <a:ext cx="5572125" cy="571500"/>
        </p:xfrm>
        <a:graphic>
          <a:graphicData uri="http://schemas.openxmlformats.org/presentationml/2006/ole">
            <p:oleObj spid="_x0000_s15365" name="Rovnice" r:id="rId6" imgW="3352800" imgH="469900" progId="Equation.3">
              <p:embed/>
            </p:oleObj>
          </a:graphicData>
        </a:graphic>
      </p:graphicFrame>
      <p:graphicFrame>
        <p:nvGraphicFramePr>
          <p:cNvPr id="15366" name="Object 12"/>
          <p:cNvGraphicFramePr>
            <a:graphicFrameLocks noChangeAspect="1"/>
          </p:cNvGraphicFramePr>
          <p:nvPr/>
        </p:nvGraphicFramePr>
        <p:xfrm>
          <a:off x="1041400" y="1401763"/>
          <a:ext cx="6275388" cy="1169987"/>
        </p:xfrm>
        <a:graphic>
          <a:graphicData uri="http://schemas.openxmlformats.org/presentationml/2006/ole">
            <p:oleObj spid="_x0000_s15366" name="Rovnice" r:id="rId7" imgW="3873500" imgH="914400" progId="Equation.3">
              <p:embed/>
            </p:oleObj>
          </a:graphicData>
        </a:graphic>
      </p:graphicFrame>
      <p:graphicFrame>
        <p:nvGraphicFramePr>
          <p:cNvPr id="15367" name="Object 13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15367" name="Rovnice" r:id="rId8" imgW="114151" imgH="215619" progId="Equation.3">
              <p:embed/>
            </p:oleObj>
          </a:graphicData>
        </a:graphic>
      </p:graphicFrame>
      <p:pic>
        <p:nvPicPr>
          <p:cNvPr id="8" name="Obrázek 7" descr="logo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179512" y="188640"/>
            <a:ext cx="4392487" cy="968840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title"/>
          </p:nvPr>
        </p:nvSpPr>
        <p:spPr>
          <a:xfrm>
            <a:off x="323850" y="2276475"/>
            <a:ext cx="8362950" cy="1584325"/>
          </a:xfrm>
        </p:spPr>
        <p:txBody>
          <a:bodyPr/>
          <a:lstStyle/>
          <a:p>
            <a:pPr eaLnBrk="1" hangingPunct="1"/>
            <a:r>
              <a:rPr lang="cs-CZ" altLang="cs-CZ" sz="2400" smtClean="0"/>
              <a:t>Cvičení</a:t>
            </a:r>
          </a:p>
        </p:txBody>
      </p:sp>
      <p:pic>
        <p:nvPicPr>
          <p:cNvPr id="3" name="Obrázek 2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88640"/>
            <a:ext cx="4392487" cy="968840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8"/>
          <p:cNvSpPr>
            <a:spLocks noGrp="1" noChangeArrowheads="1"/>
          </p:cNvSpPr>
          <p:nvPr>
            <p:ph type="title"/>
          </p:nvPr>
        </p:nvSpPr>
        <p:spPr>
          <a:xfrm>
            <a:off x="457200" y="1214438"/>
            <a:ext cx="8229600" cy="1214437"/>
          </a:xfrm>
        </p:spPr>
        <p:txBody>
          <a:bodyPr/>
          <a:lstStyle/>
          <a:p>
            <a:pPr eaLnBrk="1" hangingPunct="1"/>
            <a:r>
              <a:rPr lang="cs-CZ" altLang="cs-CZ" sz="2400" smtClean="0"/>
              <a:t>K zadání přiřaď správný výsledek a podmínku</a:t>
            </a:r>
          </a:p>
        </p:txBody>
      </p:sp>
      <p:graphicFrame>
        <p:nvGraphicFramePr>
          <p:cNvPr id="18435" name="Object 26"/>
          <p:cNvGraphicFramePr>
            <a:graphicFrameLocks noGrp="1" noChangeAspect="1"/>
          </p:cNvGraphicFramePr>
          <p:nvPr>
            <p:ph sz="half" idx="2"/>
          </p:nvPr>
        </p:nvGraphicFramePr>
        <p:xfrm>
          <a:off x="6572250" y="2500313"/>
          <a:ext cx="595313" cy="2714625"/>
        </p:xfrm>
        <a:graphic>
          <a:graphicData uri="http://schemas.openxmlformats.org/presentationml/2006/ole">
            <p:oleObj spid="_x0000_s18435" name="Rovnice" r:id="rId3" imgW="622300" imgH="2032000" progId="Equation.3">
              <p:embed/>
            </p:oleObj>
          </a:graphicData>
        </a:graphic>
      </p:graphicFrame>
      <p:graphicFrame>
        <p:nvGraphicFramePr>
          <p:cNvPr id="18436" name="Object 22"/>
          <p:cNvGraphicFramePr>
            <a:graphicFrameLocks noChangeAspect="1"/>
          </p:cNvGraphicFramePr>
          <p:nvPr>
            <p:ph sz="half" idx="4294967295"/>
          </p:nvPr>
        </p:nvGraphicFramePr>
        <p:xfrm>
          <a:off x="4000500" y="2428875"/>
          <a:ext cx="928688" cy="3143250"/>
        </p:xfrm>
        <a:graphic>
          <a:graphicData uri="http://schemas.openxmlformats.org/presentationml/2006/ole">
            <p:oleObj spid="_x0000_s18436" name="Rovnice" r:id="rId4" imgW="558800" imgH="2844800" progId="Equation.3">
              <p:embed/>
            </p:oleObj>
          </a:graphicData>
        </a:graphic>
      </p:graphicFrame>
      <p:graphicFrame>
        <p:nvGraphicFramePr>
          <p:cNvPr id="18437" name="Object 14"/>
          <p:cNvGraphicFramePr>
            <a:graphicFrameLocks noChangeAspect="1"/>
          </p:cNvGraphicFramePr>
          <p:nvPr>
            <p:ph sz="half" idx="4294967295"/>
          </p:nvPr>
        </p:nvGraphicFramePr>
        <p:xfrm>
          <a:off x="0" y="3754438"/>
          <a:ext cx="114300" cy="215900"/>
        </p:xfrm>
        <a:graphic>
          <a:graphicData uri="http://schemas.openxmlformats.org/presentationml/2006/ole">
            <p:oleObj spid="_x0000_s18437" name="Rovnice" r:id="rId5" imgW="114151" imgH="215619" progId="Equation.3">
              <p:embed/>
            </p:oleObj>
          </a:graphicData>
        </a:graphic>
      </p:graphicFrame>
      <p:graphicFrame>
        <p:nvGraphicFramePr>
          <p:cNvPr id="18438" name="Object 16"/>
          <p:cNvGraphicFramePr>
            <a:graphicFrameLocks noChangeAspect="1"/>
          </p:cNvGraphicFramePr>
          <p:nvPr>
            <p:ph sz="quarter" idx="4294967295"/>
          </p:nvPr>
        </p:nvGraphicFramePr>
        <p:xfrm>
          <a:off x="9029700" y="2584450"/>
          <a:ext cx="114300" cy="215900"/>
        </p:xfrm>
        <a:graphic>
          <a:graphicData uri="http://schemas.openxmlformats.org/presentationml/2006/ole">
            <p:oleObj spid="_x0000_s18438" name="Rovnice" r:id="rId6" imgW="114151" imgH="215619" progId="Equation.3">
              <p:embed/>
            </p:oleObj>
          </a:graphicData>
        </a:graphic>
      </p:graphicFrame>
      <p:graphicFrame>
        <p:nvGraphicFramePr>
          <p:cNvPr id="18439" name="Object 18"/>
          <p:cNvGraphicFramePr>
            <a:graphicFrameLocks noChangeAspect="1"/>
          </p:cNvGraphicFramePr>
          <p:nvPr>
            <p:ph sz="quarter" idx="4294967295"/>
          </p:nvPr>
        </p:nvGraphicFramePr>
        <p:xfrm>
          <a:off x="1425575" y="2428875"/>
          <a:ext cx="1077913" cy="3214688"/>
        </p:xfrm>
        <a:graphic>
          <a:graphicData uri="http://schemas.openxmlformats.org/presentationml/2006/ole">
            <p:oleObj spid="_x0000_s18439" name="Rovnice" r:id="rId7" imgW="927100" imgH="3327400" progId="Equation.3">
              <p:embed/>
            </p:oleObj>
          </a:graphicData>
        </a:graphic>
      </p:graphicFrame>
      <p:pic>
        <p:nvPicPr>
          <p:cNvPr id="8" name="Obrázek 7" descr="logo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79512" y="188640"/>
            <a:ext cx="4392487" cy="968840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458" name="Object 5"/>
          <p:cNvGraphicFramePr>
            <a:graphicFrameLocks noChangeAspect="1"/>
          </p:cNvGraphicFramePr>
          <p:nvPr/>
        </p:nvGraphicFramePr>
        <p:xfrm>
          <a:off x="1285875" y="1785938"/>
          <a:ext cx="1643063" cy="3571875"/>
        </p:xfrm>
        <a:graphic>
          <a:graphicData uri="http://schemas.openxmlformats.org/presentationml/2006/ole">
            <p:oleObj spid="_x0000_s19458" name="Rovnice" r:id="rId3" imgW="1193800" imgH="3175000" progId="Equation.3">
              <p:embed/>
            </p:oleObj>
          </a:graphicData>
        </a:graphic>
      </p:graphicFrame>
      <p:graphicFrame>
        <p:nvGraphicFramePr>
          <p:cNvPr id="19459" name="Object 6"/>
          <p:cNvGraphicFramePr>
            <a:graphicFrameLocks noChangeAspect="1"/>
          </p:cNvGraphicFramePr>
          <p:nvPr/>
        </p:nvGraphicFramePr>
        <p:xfrm>
          <a:off x="3786188" y="1785938"/>
          <a:ext cx="1114425" cy="3571875"/>
        </p:xfrm>
        <a:graphic>
          <a:graphicData uri="http://schemas.openxmlformats.org/presentationml/2006/ole">
            <p:oleObj spid="_x0000_s19459" name="Rovnice" r:id="rId4" imgW="596900" imgH="2806700" progId="Equation.3">
              <p:embed/>
            </p:oleObj>
          </a:graphicData>
        </a:graphic>
      </p:graphicFrame>
      <p:graphicFrame>
        <p:nvGraphicFramePr>
          <p:cNvPr id="19460" name="Object 9"/>
          <p:cNvGraphicFramePr>
            <a:graphicFrameLocks noChangeAspect="1"/>
          </p:cNvGraphicFramePr>
          <p:nvPr>
            <p:ph idx="4294967295"/>
          </p:nvPr>
        </p:nvGraphicFramePr>
        <p:xfrm>
          <a:off x="0" y="1830388"/>
          <a:ext cx="2151063" cy="3741737"/>
        </p:xfrm>
        <a:graphic>
          <a:graphicData uri="http://schemas.openxmlformats.org/presentationml/2006/ole">
            <p:oleObj spid="_x0000_s19460" name="Rovnice" r:id="rId5" imgW="114151" imgH="215619" progId="Equation.3">
              <p:embed/>
            </p:oleObj>
          </a:graphicData>
        </a:graphic>
      </p:graphicFrame>
      <p:graphicFrame>
        <p:nvGraphicFramePr>
          <p:cNvPr id="19461" name="Object 14"/>
          <p:cNvGraphicFramePr>
            <a:graphicFrameLocks noChangeAspect="1"/>
          </p:cNvGraphicFramePr>
          <p:nvPr>
            <p:ph idx="4294967295"/>
          </p:nvPr>
        </p:nvGraphicFramePr>
        <p:xfrm>
          <a:off x="6215063" y="2071688"/>
          <a:ext cx="1214437" cy="2928937"/>
        </p:xfrm>
        <a:graphic>
          <a:graphicData uri="http://schemas.openxmlformats.org/presentationml/2006/ole">
            <p:oleObj spid="_x0000_s19461" name="Rovnice" r:id="rId6" imgW="1028700" imgH="2032000" progId="Equation.3">
              <p:embed/>
            </p:oleObj>
          </a:graphicData>
        </a:graphic>
      </p:graphicFrame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79512" y="188640"/>
            <a:ext cx="4392487" cy="968840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4"/>
          <p:cNvSpPr>
            <a:spLocks noGrp="1" noChangeArrowheads="1"/>
          </p:cNvSpPr>
          <p:nvPr>
            <p:ph type="title"/>
          </p:nvPr>
        </p:nvSpPr>
        <p:spPr>
          <a:xfrm>
            <a:off x="428625" y="1428750"/>
            <a:ext cx="8229600" cy="1285875"/>
          </a:xfrm>
        </p:spPr>
        <p:txBody>
          <a:bodyPr/>
          <a:lstStyle/>
          <a:p>
            <a:pPr eaLnBrk="1" hangingPunct="1"/>
            <a:r>
              <a:rPr lang="cs-CZ" altLang="cs-CZ" sz="2400" smtClean="0"/>
              <a:t>Výsledky</a:t>
            </a:r>
          </a:p>
        </p:txBody>
      </p:sp>
      <p:graphicFrame>
        <p:nvGraphicFramePr>
          <p:cNvPr id="46141" name="Group 61"/>
          <p:cNvGraphicFramePr>
            <a:graphicFrameLocks noGrp="1"/>
          </p:cNvGraphicFramePr>
          <p:nvPr>
            <p:ph type="tbl" idx="1"/>
          </p:nvPr>
        </p:nvGraphicFramePr>
        <p:xfrm>
          <a:off x="785813" y="3143250"/>
          <a:ext cx="7429500" cy="1928814"/>
        </p:xfrm>
        <a:graphic>
          <a:graphicData uri="http://schemas.openxmlformats.org/drawingml/2006/table">
            <a:tbl>
              <a:tblPr/>
              <a:tblGrid>
                <a:gridCol w="857250"/>
                <a:gridCol w="657225"/>
                <a:gridCol w="657225"/>
                <a:gridCol w="657225"/>
                <a:gridCol w="657225"/>
                <a:gridCol w="657225"/>
                <a:gridCol w="657225"/>
                <a:gridCol w="657225"/>
                <a:gridCol w="657225"/>
                <a:gridCol w="657225"/>
                <a:gridCol w="657225"/>
              </a:tblGrid>
              <a:tr h="6429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Číslo příkladu</a:t>
                      </a:r>
                    </a:p>
                  </a:txBody>
                  <a:tcPr marL="91439" marR="9143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1.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2.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3.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4.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5.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6.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7.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8.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9.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10.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29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Výsledek</a:t>
                      </a:r>
                    </a:p>
                  </a:txBody>
                  <a:tcPr marL="91439" marR="9143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29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Podmínka</a:t>
                      </a:r>
                    </a:p>
                  </a:txBody>
                  <a:tcPr marL="91439" marR="9143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88640"/>
            <a:ext cx="4392487" cy="968840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785813" y="1428750"/>
            <a:ext cx="7158037" cy="1428750"/>
          </a:xfrm>
        </p:spPr>
        <p:txBody>
          <a:bodyPr/>
          <a:lstStyle/>
          <a:p>
            <a:pPr eaLnBrk="1" hangingPunct="1"/>
            <a:r>
              <a:rPr lang="cs-CZ" altLang="cs-CZ" sz="2400" smtClean="0"/>
              <a:t>Řešení</a:t>
            </a:r>
          </a:p>
        </p:txBody>
      </p:sp>
      <p:graphicFrame>
        <p:nvGraphicFramePr>
          <p:cNvPr id="59446" name="Group 54"/>
          <p:cNvGraphicFramePr>
            <a:graphicFrameLocks noGrp="1"/>
          </p:cNvGraphicFramePr>
          <p:nvPr>
            <p:ph type="tbl" idx="1"/>
          </p:nvPr>
        </p:nvGraphicFramePr>
        <p:xfrm>
          <a:off x="714375" y="2928938"/>
          <a:ext cx="7500937" cy="2071686"/>
        </p:xfrm>
        <a:graphic>
          <a:graphicData uri="http://schemas.openxmlformats.org/drawingml/2006/table">
            <a:tbl>
              <a:tblPr/>
              <a:tblGrid>
                <a:gridCol w="857247"/>
                <a:gridCol w="664369"/>
                <a:gridCol w="664369"/>
                <a:gridCol w="664369"/>
                <a:gridCol w="664369"/>
                <a:gridCol w="664369"/>
                <a:gridCol w="664369"/>
                <a:gridCol w="664369"/>
                <a:gridCol w="664369"/>
                <a:gridCol w="664369"/>
                <a:gridCol w="664369"/>
              </a:tblGrid>
              <a:tr h="69056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Číslo příkladu</a:t>
                      </a:r>
                    </a:p>
                  </a:txBody>
                  <a:tcPr marL="91439" marR="9143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1.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2.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3.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4.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5.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6.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7.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8.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9.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10.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9056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Řešení</a:t>
                      </a:r>
                    </a:p>
                  </a:txBody>
                  <a:tcPr marL="91439" marR="9143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H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D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E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F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B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G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J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I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9056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Podmínka</a:t>
                      </a:r>
                    </a:p>
                  </a:txBody>
                  <a:tcPr marL="91439" marR="9143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b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j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f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h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i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d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e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g</a:t>
                      </a:r>
                    </a:p>
                  </a:txBody>
                  <a:tcPr marL="91439" marR="9143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88640"/>
            <a:ext cx="4392487" cy="968840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text 1"/>
          <p:cNvSpPr>
            <a:spLocks noGrp="1"/>
          </p:cNvSpPr>
          <p:nvPr>
            <p:ph type="body" sz="quarter" idx="13"/>
          </p:nvPr>
        </p:nvSpPr>
        <p:spPr>
          <a:xfrm>
            <a:off x="857250" y="1571625"/>
            <a:ext cx="7215188" cy="1000125"/>
          </a:xfrm>
        </p:spPr>
        <p:txBody>
          <a:bodyPr/>
          <a:lstStyle/>
          <a:p>
            <a:pPr algn="l" eaLnBrk="1" hangingPunct="1"/>
            <a:r>
              <a:rPr lang="cs-CZ" altLang="cs-CZ" sz="2000" b="1" smtClean="0"/>
              <a:t>Zdroje</a:t>
            </a:r>
            <a:endParaRPr lang="cs-CZ" altLang="cs-CZ" sz="2000" smtClean="0"/>
          </a:p>
          <a:p>
            <a:pPr algn="l" eaLnBrk="1" hangingPunct="1"/>
            <a:r>
              <a:rPr lang="cs-CZ" altLang="cs-CZ" sz="2000" smtClean="0"/>
              <a:t>vlastní archiv</a:t>
            </a:r>
          </a:p>
        </p:txBody>
      </p:sp>
      <p:pic>
        <p:nvPicPr>
          <p:cNvPr id="3" name="Obrázek 2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88640"/>
            <a:ext cx="4392487" cy="968840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</p:sld>
</file>

<file path=ppt/theme/theme1.xml><?xml version="1.0" encoding="utf-8"?>
<a:theme xmlns:a="http://schemas.openxmlformats.org/drawingml/2006/main" name="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Motiv1" id="{BE21F962-3B7E-4F55-A530-2672A23A44EE}" vid="{15D1AFFD-AB87-47AA-8046-C083C58BCD5E}"/>
    </a:ext>
  </a:ext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437</TotalTime>
  <Words>308</Words>
  <Application>Microsoft Office PowerPoint</Application>
  <PresentationFormat>Předvádění na obrazovce (4:3)</PresentationFormat>
  <Paragraphs>96</Paragraphs>
  <Slides>13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Motiv1</vt:lpstr>
      <vt:lpstr>Rovnice</vt:lpstr>
      <vt:lpstr>Dotkněte se inovací CZ.1.07/1.3.00/51.0024   Krácení lomených výrazů</vt:lpstr>
      <vt:lpstr>Snímek 2</vt:lpstr>
      <vt:lpstr>Snímek 3</vt:lpstr>
      <vt:lpstr>Snímek 4</vt:lpstr>
      <vt:lpstr> </vt:lpstr>
      <vt:lpstr>Snímek 6</vt:lpstr>
      <vt:lpstr>Snímek 7</vt:lpstr>
      <vt:lpstr>Cvičení</vt:lpstr>
      <vt:lpstr>K zadání přiřaď správný výsledek a podmínku</vt:lpstr>
      <vt:lpstr>Snímek 10</vt:lpstr>
      <vt:lpstr>Výsledky</vt:lpstr>
      <vt:lpstr>Řešení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Krácení a rozšiřování lomených výrazů</dc:title>
  <dc:creator>Jiří Marvan</dc:creator>
  <cp:lastModifiedBy>Dum</cp:lastModifiedBy>
  <cp:revision>37</cp:revision>
  <dcterms:created xsi:type="dcterms:W3CDTF">2010-12-03T18:31:11Z</dcterms:created>
  <dcterms:modified xsi:type="dcterms:W3CDTF">2015-06-28T08:11:25Z</dcterms:modified>
</cp:coreProperties>
</file>