
<file path=[Content_Types].xml><?xml version="1.0" encoding="utf-8"?>
<Types xmlns="http://schemas.openxmlformats.org/package/2006/content-types"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4"/>
  </p:notesMasterIdLst>
  <p:sldIdLst>
    <p:sldId id="310" r:id="rId5"/>
    <p:sldId id="326" r:id="rId6"/>
    <p:sldId id="325" r:id="rId7"/>
    <p:sldId id="327" r:id="rId8"/>
    <p:sldId id="328" r:id="rId9"/>
    <p:sldId id="329" r:id="rId10"/>
    <p:sldId id="330" r:id="rId11"/>
    <p:sldId id="331" r:id="rId12"/>
    <p:sldId id="324" r:id="rId13"/>
  </p:sldIdLst>
  <p:sldSz cx="9144000" cy="5143500" type="screen16x9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Střední styl 1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6866" autoAdjust="0"/>
  </p:normalViewPr>
  <p:slideViewPr>
    <p:cSldViewPr>
      <p:cViewPr varScale="1">
        <p:scale>
          <a:sx n="105" d="100"/>
          <a:sy n="105" d="100"/>
        </p:scale>
        <p:origin x="-78" y="-588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-18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101" d="100"/>
          <a:sy n="101" d="100"/>
        </p:scale>
        <p:origin x="2670" y="72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8835A4-60F7-44ED-8EFD-BEEA171BCEF9}" type="datetimeFigureOut">
              <a:rPr lang="cs-CZ" smtClean="0"/>
              <a:pPr/>
              <a:t>20.6.2015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B72D31-BA1C-4AC9-9613-9D2BCD5B9C2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443126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0664101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2741055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667451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347613"/>
            <a:ext cx="4038600" cy="324700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347613"/>
            <a:ext cx="4038600" cy="324700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577709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347614"/>
            <a:ext cx="4040188" cy="576064"/>
          </a:xfrm>
        </p:spPr>
        <p:txBody>
          <a:bodyPr anchor="b">
            <a:no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1923678"/>
            <a:ext cx="4040188" cy="267094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6" y="1347614"/>
            <a:ext cx="4041775" cy="576064"/>
          </a:xfrm>
        </p:spPr>
        <p:txBody>
          <a:bodyPr anchor="b">
            <a:no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6" y="1923678"/>
            <a:ext cx="4041775" cy="267094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9385908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6712517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9676856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1" y="843558"/>
            <a:ext cx="3008313" cy="57606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843557"/>
            <a:ext cx="5111750" cy="375106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1" y="1419621"/>
            <a:ext cx="3008313" cy="317500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8146316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843558"/>
            <a:ext cx="5486400" cy="270212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524709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530883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843557"/>
            <a:ext cx="2057400" cy="375106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843557"/>
            <a:ext cx="6019800" cy="375106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3190955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fld id="{8A3A43DF-04A3-4662-88CA-28FDED1CFC09}" type="datetimeFigureOut">
              <a:rPr lang="cs-CZ" smtClean="0"/>
              <a:pPr/>
              <a:t>20.6.2015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58ADA-DDE5-40A5-9BF1-B0BC81F4C7C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800198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18" Type="http://schemas.openxmlformats.org/officeDocument/2006/relationships/image" Target="../media/image5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6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Skupina 3"/>
          <p:cNvGrpSpPr/>
          <p:nvPr/>
        </p:nvGrpSpPr>
        <p:grpSpPr>
          <a:xfrm>
            <a:off x="0" y="3284537"/>
            <a:ext cx="9144000" cy="1858963"/>
            <a:chOff x="0" y="3284537"/>
            <a:chExt cx="9144000" cy="1858963"/>
          </a:xfrm>
        </p:grpSpPr>
        <p:pic>
          <p:nvPicPr>
            <p:cNvPr id="1027" name="Picture 3"/>
            <p:cNvPicPr>
              <a:picLocks noChangeAspect="1" noChangeArrowheads="1"/>
            </p:cNvPicPr>
            <p:nvPr userDrawn="1"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284537"/>
              <a:ext cx="9144000" cy="185896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grpSp>
          <p:nvGrpSpPr>
            <p:cNvPr id="11" name="Skupina 10"/>
            <p:cNvGrpSpPr>
              <a:grpSpLocks noChangeAspect="1"/>
            </p:cNvGrpSpPr>
            <p:nvPr userDrawn="1"/>
          </p:nvGrpSpPr>
          <p:grpSpPr>
            <a:xfrm>
              <a:off x="35536" y="4300030"/>
              <a:ext cx="720000" cy="792000"/>
              <a:chOff x="23056" y="6093296"/>
              <a:chExt cx="720000" cy="792000"/>
            </a:xfrm>
          </p:grpSpPr>
          <p:sp>
            <p:nvSpPr>
              <p:cNvPr id="15" name="Zaoblený obdélník 14"/>
              <p:cNvSpPr/>
              <p:nvPr userDrawn="1"/>
            </p:nvSpPr>
            <p:spPr>
              <a:xfrm>
                <a:off x="23056" y="6093296"/>
                <a:ext cx="720000" cy="792000"/>
              </a:xfrm>
              <a:prstGeom prst="roundRect">
                <a:avLst/>
              </a:prstGeom>
              <a:ln>
                <a:noFill/>
              </a:ln>
              <a:effectLst>
                <a:softEdge rad="31750"/>
              </a:effectLst>
            </p:spPr>
            <p:style>
              <a:lnRef idx="2">
                <a:schemeClr val="accent5"/>
              </a:lnRef>
              <a:fillRef idx="1">
                <a:schemeClr val="lt1"/>
              </a:fillRef>
              <a:effectRef idx="0">
                <a:schemeClr val="accent5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pic>
            <p:nvPicPr>
              <p:cNvPr id="16" name="Picture 12"/>
              <p:cNvPicPr>
                <a:picLocks noChangeAspect="1" noChangeArrowheads="1"/>
              </p:cNvPicPr>
              <p:nvPr userDrawn="1"/>
            </p:nvPicPr>
            <p:blipFill>
              <a:blip r:embed="rId15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0861" y="6201296"/>
                <a:ext cx="624390" cy="5760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</p:grp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858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10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688965" y="201165"/>
            <a:ext cx="1862069" cy="54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419623"/>
            <a:ext cx="8229600" cy="3175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67544" y="843558"/>
            <a:ext cx="8229600" cy="459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12" name="Obrázek 11"/>
          <p:cNvPicPr/>
          <p:nvPr userDrawn="1"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43420"/>
            <a:ext cx="2776686" cy="563416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 userDrawn="1"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884368" y="4417415"/>
            <a:ext cx="1078260" cy="5666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747233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tabLst>
          <a:tab pos="1790700" algn="l"/>
        </a:tabLst>
        <a:defRPr sz="3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203598"/>
            <a:ext cx="6858000" cy="1428874"/>
          </a:xfrm>
        </p:spPr>
        <p:txBody>
          <a:bodyPr/>
          <a:lstStyle/>
          <a:p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dirty="0"/>
              <a:t/>
            </a:r>
            <a:br>
              <a:rPr lang="cs-CZ" sz="1600" dirty="0"/>
            </a:br>
            <a:r>
              <a:rPr lang="cs-CZ" sz="1600" dirty="0" smtClean="0"/>
              <a:t>Dotkněte se inovací</a:t>
            </a:r>
            <a:br>
              <a:rPr lang="cs-CZ" sz="1600" dirty="0" smtClean="0"/>
            </a:br>
            <a:r>
              <a:rPr lang="cs-CZ" sz="1600" dirty="0" smtClean="0"/>
              <a:t>CZ.1.07/1.3.00/51.0024</a:t>
            </a: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1707654"/>
            <a:ext cx="6858000" cy="2235696"/>
          </a:xfrm>
        </p:spPr>
        <p:txBody>
          <a:bodyPr>
            <a:norm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cs-CZ" sz="8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JAN ŽIŽKA</a:t>
            </a:r>
          </a:p>
        </p:txBody>
      </p:sp>
    </p:spTree>
    <p:extLst>
      <p:ext uri="{BB962C8B-B14F-4D97-AF65-F5344CB8AC3E}">
        <p14:creationId xmlns:p14="http://schemas.microsoft.com/office/powerpoint/2010/main" xmlns="" val="11314455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3568" y="1302558"/>
            <a:ext cx="8208912" cy="3573448"/>
          </a:xfrm>
        </p:spPr>
        <p:txBody>
          <a:bodyPr>
            <a:normAutofit/>
          </a:bodyPr>
          <a:lstStyle/>
          <a:p>
            <a:pPr algn="l"/>
            <a:r>
              <a:rPr lang="cs-CZ" dirty="0" smtClean="0"/>
              <a:t>Škola: P11 ZŠ A MŠ, BRNO, HORNÍKOVA 1</a:t>
            </a:r>
          </a:p>
          <a:p>
            <a:pPr algn="l"/>
            <a:r>
              <a:rPr lang="cs-CZ" dirty="0" smtClean="0"/>
              <a:t>Autor</a:t>
            </a:r>
            <a:r>
              <a:rPr lang="cs-CZ" dirty="0"/>
              <a:t>: </a:t>
            </a:r>
            <a:r>
              <a:rPr lang="cs-CZ" dirty="0" smtClean="0"/>
              <a:t>MGR. HANA MEZIHORÁKOVÁ</a:t>
            </a:r>
          </a:p>
          <a:p>
            <a:pPr algn="l"/>
            <a:r>
              <a:rPr lang="cs-CZ" dirty="0" smtClean="0"/>
              <a:t>Předmět: VLASTIVĚDA</a:t>
            </a:r>
          </a:p>
          <a:p>
            <a:pPr algn="l"/>
            <a:endParaRPr lang="cs-CZ" dirty="0" smtClean="0"/>
          </a:p>
          <a:p>
            <a:pPr algn="l"/>
            <a:r>
              <a:rPr lang="cs-CZ" dirty="0" smtClean="0"/>
              <a:t>Anotace: </a:t>
            </a:r>
            <a:r>
              <a:rPr lang="cs-CZ" dirty="0">
                <a:solidFill>
                  <a:srgbClr val="000000"/>
                </a:solidFill>
                <a:ea typeface="Times New Roman"/>
                <a:cs typeface="Times New Roman"/>
              </a:rPr>
              <a:t>DUM je určen k  seznámení s osobou </a:t>
            </a:r>
            <a:r>
              <a:rPr lang="cs-CZ" dirty="0" smtClean="0">
                <a:solidFill>
                  <a:srgbClr val="000000"/>
                </a:solidFill>
                <a:ea typeface="Times New Roman"/>
                <a:cs typeface="Times New Roman"/>
              </a:rPr>
              <a:t>Jana Žižky, </a:t>
            </a:r>
            <a:r>
              <a:rPr lang="cs-CZ" dirty="0">
                <a:solidFill>
                  <a:srgbClr val="000000"/>
                </a:solidFill>
                <a:ea typeface="Times New Roman"/>
                <a:cs typeface="Times New Roman"/>
              </a:rPr>
              <a:t>obrazový materiál zpestří výklad učiva a vytvoří žákům propojení informací z výkladu s podobou </a:t>
            </a:r>
            <a:r>
              <a:rPr lang="cs-CZ" dirty="0" smtClean="0">
                <a:solidFill>
                  <a:srgbClr val="000000"/>
                </a:solidFill>
                <a:ea typeface="Times New Roman"/>
                <a:cs typeface="Times New Roman"/>
              </a:rPr>
              <a:t>této osobnosti.</a:t>
            </a:r>
            <a:endParaRPr lang="cs-CZ" dirty="0"/>
          </a:p>
          <a:p>
            <a:pPr algn="l"/>
            <a:endParaRPr lang="cs-CZ" dirty="0"/>
          </a:p>
          <a:p>
            <a:pPr algn="l"/>
            <a:endParaRPr lang="cs-CZ" dirty="0" smtClean="0"/>
          </a:p>
          <a:p>
            <a:pPr algn="l"/>
            <a:r>
              <a:rPr lang="cs-CZ" dirty="0" smtClean="0"/>
              <a:t>Materiál </a:t>
            </a:r>
            <a:r>
              <a:rPr lang="cs-CZ" dirty="0"/>
              <a:t>je zpracován v rámci projektu </a:t>
            </a:r>
            <a:r>
              <a:rPr lang="cs-CZ" dirty="0" smtClean="0"/>
              <a:t>Dotkněte se inovací CZ.1.07/1.3.00/51.0024 </a:t>
            </a:r>
            <a:endParaRPr lang="cs-CZ" dirty="0"/>
          </a:p>
          <a:p>
            <a:pPr algn="l"/>
            <a:endParaRPr lang="cs-CZ" dirty="0"/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683568" y="843558"/>
            <a:ext cx="8013576" cy="4590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tabLst>
                <a:tab pos="1790700" algn="l"/>
              </a:tabLst>
              <a:defRPr sz="4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3200" b="1" dirty="0" smtClean="0"/>
              <a:t>Základní informace</a:t>
            </a:r>
            <a:endParaRPr lang="cs-CZ" sz="3200" b="1" dirty="0"/>
          </a:p>
        </p:txBody>
      </p:sp>
    </p:spTree>
    <p:extLst>
      <p:ext uri="{BB962C8B-B14F-4D97-AF65-F5344CB8AC3E}">
        <p14:creationId xmlns:p14="http://schemas.microsoft.com/office/powerpoint/2010/main" xmlns="" val="39610559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dirty="0" smtClean="0"/>
              <a:t>Metodický pokyn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800" dirty="0" smtClean="0"/>
              <a:t>Popis práce s materiálem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1800" i="1" dirty="0" smtClean="0"/>
              <a:t>Materiál je určen pro práci s interaktivní tabulí a tablety</a:t>
            </a:r>
            <a:endParaRPr lang="cs-CZ" sz="1800" i="1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526475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1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755576" y="915566"/>
            <a:ext cx="6552728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OBSAH:</a:t>
            </a:r>
          </a:p>
          <a:p>
            <a:endParaRPr lang="cs-CZ" sz="28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marL="342900" indent="-342900">
              <a:buAutoNum type="arabicPeriod"/>
            </a:pPr>
            <a:r>
              <a:rPr lang="cs-CZ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ŽIVOT JANA ŽIŽKY</a:t>
            </a:r>
          </a:p>
          <a:p>
            <a:pPr marL="342900" indent="-342900">
              <a:buAutoNum type="arabicPeriod"/>
            </a:pPr>
            <a:r>
              <a:rPr lang="cs-CZ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VÝZNAM JANA ŽIŽKY</a:t>
            </a:r>
          </a:p>
          <a:p>
            <a:pPr marL="342900" indent="-342900">
              <a:buAutoNum type="arabicPeriod"/>
            </a:pPr>
            <a:r>
              <a:rPr lang="cs-CZ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TEST</a:t>
            </a:r>
          </a:p>
          <a:p>
            <a:pPr marL="342900" indent="-342900">
              <a:buAutoNum type="arabicPeriod"/>
            </a:pPr>
            <a:r>
              <a:rPr lang="cs-CZ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ČTYŘSMĚRKA</a:t>
            </a:r>
          </a:p>
          <a:p>
            <a:pPr marL="342900" indent="-342900">
              <a:buAutoNum type="arabicPeriod"/>
            </a:pPr>
            <a:r>
              <a:rPr lang="cs-CZ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POUŽITÉ INFORMAČNÍ ZDROJE</a:t>
            </a:r>
            <a:endParaRPr lang="cs-CZ" sz="28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945074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1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539552" y="653956"/>
            <a:ext cx="41764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ŽIVOT JANA ŽIŽKY</a:t>
            </a:r>
            <a:endParaRPr lang="cs-CZ" sz="28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899592" y="1563638"/>
            <a:ext cx="46805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pic>
        <p:nvPicPr>
          <p:cNvPr id="1026" name="Picture 2" descr="Jan Vilímek: mo&amp;zcaron;ná podoba Jana &amp;Zcaron;i&amp;zcaron;k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436096" y="1200438"/>
            <a:ext cx="2381250" cy="2990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539552" y="1164563"/>
            <a:ext cx="4608512" cy="2893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b="1" u="sng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Narozen</a:t>
            </a:r>
            <a:r>
              <a:rPr lang="cs-CZ" sz="1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: 1360, Trocnov</a:t>
            </a:r>
          </a:p>
          <a:p>
            <a:r>
              <a:rPr lang="cs-CZ" sz="1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Významný husitský vojevůdce, první propagátor defenzivní bojové techniky</a:t>
            </a:r>
          </a:p>
          <a:p>
            <a:endParaRPr lang="cs-CZ" sz="14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  <a:p>
            <a:r>
              <a:rPr lang="cs-CZ" sz="1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V roce 1412 pak Jan Žižka z Trocnova vstupuje do služeb krále Václava IV. </a:t>
            </a:r>
            <a:endParaRPr lang="cs-CZ" sz="1400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  <a:p>
            <a:r>
              <a:rPr lang="cs-CZ" sz="1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J</a:t>
            </a:r>
            <a:r>
              <a:rPr lang="cs-CZ" sz="1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ako </a:t>
            </a:r>
            <a:r>
              <a:rPr lang="cs-CZ" sz="1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dvanáctiletý Žižka po zranění mečem přichází o levé oko</a:t>
            </a:r>
          </a:p>
          <a:p>
            <a:r>
              <a:rPr lang="cs-CZ" sz="1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V roce 1421 potkává Žižku osobní neštěstí – při obléhání hradu Rábí přichází </a:t>
            </a:r>
            <a:r>
              <a:rPr lang="cs-CZ" sz="1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cs-CZ" sz="1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i o druhé </a:t>
            </a:r>
            <a:r>
              <a:rPr lang="cs-CZ" sz="1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oko.</a:t>
            </a:r>
          </a:p>
          <a:p>
            <a:r>
              <a:rPr lang="cs-CZ" sz="1400" b="1" u="sng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Úmrtí:</a:t>
            </a:r>
          </a:p>
          <a:p>
            <a:r>
              <a:rPr lang="cs-CZ" sz="1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11. října roku 1424 Jan Žižka z Trocnova náhle a nečekaně, po krátké chorobě, umírá při obléhání města Přibyslavi.</a:t>
            </a:r>
          </a:p>
        </p:txBody>
      </p:sp>
    </p:spTree>
    <p:extLst>
      <p:ext uri="{BB962C8B-B14F-4D97-AF65-F5344CB8AC3E}">
        <p14:creationId xmlns:p14="http://schemas.microsoft.com/office/powerpoint/2010/main" xmlns="" val="22822495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1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755576" y="987574"/>
            <a:ext cx="583264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VÝZNAM JANA ŽIŽKY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395536" y="1923678"/>
            <a:ext cx="518457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J</a:t>
            </a:r>
            <a:r>
              <a:rPr lang="cs-CZ" sz="2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an </a:t>
            </a:r>
            <a:r>
              <a:rPr lang="cs-CZ" sz="2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Žižka z Trocnova, český válečník a </a:t>
            </a:r>
            <a:r>
              <a:rPr lang="cs-CZ" sz="2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husitský vojevůdce</a:t>
            </a:r>
            <a:r>
              <a:rPr lang="cs-CZ" sz="2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, jedna z nejslavnějších postav české historie vůbec, muž, jenž je v době své největší slávy nazývaný „husitský </a:t>
            </a:r>
            <a:r>
              <a:rPr lang="cs-CZ" sz="2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kníže.“ Byl významným husitským vojevůdcem.</a:t>
            </a:r>
            <a:endParaRPr lang="cs-CZ" sz="24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pic>
        <p:nvPicPr>
          <p:cNvPr id="2050" name="Picture 2" descr="http://upload.wikimedia.org/wikipedia/commons/7/7a/%C5%BDi%C5%BEka_Jan-Coat_of_Arms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96136" y="699542"/>
            <a:ext cx="2457450" cy="3724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3010024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1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755576" y="915566"/>
            <a:ext cx="30963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TEST</a:t>
            </a:r>
            <a:endParaRPr lang="cs-CZ" sz="40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899592" y="1707654"/>
            <a:ext cx="6480720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cs-CZ" sz="2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KDO TO BYL JAN ŽIŽKA</a:t>
            </a:r>
          </a:p>
          <a:p>
            <a:pPr marL="342900" indent="-342900">
              <a:buAutoNum type="arabicPeriod"/>
            </a:pPr>
            <a:r>
              <a:rPr lang="cs-CZ" sz="2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V KTERÉM STOLETÍ ŽIL?</a:t>
            </a:r>
          </a:p>
          <a:p>
            <a:pPr marL="342900" indent="-342900">
              <a:buAutoNum type="arabicPeriod"/>
            </a:pPr>
            <a:r>
              <a:rPr lang="cs-CZ" sz="2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V KTERÉ BITVĚ PŘIŠEL O ZRAK?</a:t>
            </a:r>
          </a:p>
          <a:p>
            <a:pPr marL="342900" indent="-342900">
              <a:buAutoNum type="arabicPeriod"/>
            </a:pPr>
            <a:r>
              <a:rPr lang="cs-CZ" sz="2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KTERÝ KRÁL VLÁDL ZA JEHO ŽIVOTA?</a:t>
            </a:r>
          </a:p>
          <a:p>
            <a:pPr marL="342900" indent="-342900">
              <a:buAutoNum type="arabicPeriod"/>
            </a:pPr>
            <a:r>
              <a:rPr lang="cs-CZ" sz="2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JAKÝ DRUH BOJE PROPAGOVAL?</a:t>
            </a:r>
          </a:p>
          <a:p>
            <a:pPr marL="342900" indent="-342900">
              <a:buAutoNum type="arabicPeriod"/>
            </a:pPr>
            <a:r>
              <a:rPr lang="cs-CZ" sz="2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KDE UMŘEL JAN ŽIŽKA?</a:t>
            </a:r>
          </a:p>
          <a:p>
            <a:pPr marL="342900" indent="-342900">
              <a:buAutoNum type="arabicPeriod"/>
            </a:pPr>
            <a:endParaRPr lang="cs-CZ" sz="28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7371707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1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683568" y="771550"/>
            <a:ext cx="33123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ČTYŘSMĚRKA</a:t>
            </a:r>
            <a:endParaRPr lang="cs-CZ" sz="40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733715165"/>
              </p:ext>
            </p:extLst>
          </p:nvPr>
        </p:nvGraphicFramePr>
        <p:xfrm>
          <a:off x="1187624" y="2067694"/>
          <a:ext cx="6408712" cy="2420983"/>
        </p:xfrm>
        <a:graphic>
          <a:graphicData uri="http://schemas.openxmlformats.org/drawingml/2006/table">
            <a:tbl>
              <a:tblPr/>
              <a:tblGrid>
                <a:gridCol w="452845"/>
                <a:gridCol w="574766"/>
                <a:gridCol w="522514"/>
                <a:gridCol w="627017"/>
                <a:gridCol w="661852"/>
                <a:gridCol w="635726"/>
                <a:gridCol w="609600"/>
                <a:gridCol w="627017"/>
                <a:gridCol w="635725"/>
                <a:gridCol w="485586"/>
                <a:gridCol w="576064"/>
              </a:tblGrid>
              <a:tr h="149736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V</a:t>
                      </a:r>
                      <a:endParaRPr lang="cs-CZ" sz="2000" b="1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O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Š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E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L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A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M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H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H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N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P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9303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N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V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N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V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Í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T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K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O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V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U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Z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F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H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B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É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O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O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K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Ř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M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M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N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5760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N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Í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B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Á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R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U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É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I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M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J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J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1737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A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K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M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Á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O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T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U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C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I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I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U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1737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Ř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Ě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M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O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D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U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S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E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V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K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I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678632" y="1486579"/>
            <a:ext cx="75608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NAJDI VE ČTYŘSMĚRCE, U KTERÝCH MĚST JAN ŽIŽKA BOJOVAL</a:t>
            </a:r>
            <a:endParaRPr lang="cs-CZ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9576400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843558"/>
            <a:ext cx="8013576" cy="459000"/>
          </a:xfrm>
        </p:spPr>
        <p:txBody>
          <a:bodyPr/>
          <a:lstStyle/>
          <a:p>
            <a:pPr algn="l"/>
            <a:r>
              <a:rPr lang="cs-CZ" b="1" dirty="0" smtClean="0"/>
              <a:t>POUŽITÉ INFORMAČNÍ ZDROJE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3568" y="1419623"/>
            <a:ext cx="8003232" cy="3175000"/>
          </a:xfrm>
        </p:spPr>
        <p:txBody>
          <a:bodyPr/>
          <a:lstStyle/>
          <a:p>
            <a:r>
              <a:rPr lang="cs-CZ" dirty="0" smtClean="0"/>
              <a:t>OBRÁZKY  - </a:t>
            </a:r>
            <a:r>
              <a:rPr lang="cs-CZ" sz="1600" dirty="0"/>
              <a:t>Jan Žižka. </a:t>
            </a:r>
            <a:r>
              <a:rPr lang="cs-CZ" sz="1600" i="1" dirty="0"/>
              <a:t>Http://cs.wikipedia.org/</a:t>
            </a:r>
            <a:r>
              <a:rPr lang="cs-CZ" sz="1600" dirty="0"/>
              <a:t> [online]. 2015 [cit. 2015-05-26]. Dostupné z: http://cs.wikipedia.org/wiki/Jan_%C5%BDi%C5%BEka#/media/File:Jan_Vil%C3%ADmek_-_Jan_%C5%BDi%C5%BEka_z_Trocnova.jpg </a:t>
            </a:r>
            <a:endParaRPr lang="cs-CZ" sz="1600" dirty="0" smtClean="0"/>
          </a:p>
          <a:p>
            <a:r>
              <a:rPr lang="cs-CZ" sz="1600" dirty="0" smtClean="0"/>
              <a:t>Autor: Jan Vilímek</a:t>
            </a:r>
          </a:p>
          <a:p>
            <a:r>
              <a:rPr lang="cs-CZ" sz="1600" dirty="0"/>
              <a:t>Žižkův rodový znak. </a:t>
            </a:r>
            <a:r>
              <a:rPr lang="cs-CZ" sz="1600" i="1" dirty="0"/>
              <a:t>Http://cs.wikipedia.org/wiki/</a:t>
            </a:r>
            <a:r>
              <a:rPr lang="cs-CZ" sz="1600" dirty="0"/>
              <a:t> [online]. 2015 [cit. 2015-05-26]. </a:t>
            </a:r>
            <a:r>
              <a:rPr lang="cs-CZ" sz="1600"/>
              <a:t>Dostupné z: http://cs.wikipedia.org/wiki/Jan_%C5%BDi%C5%BEka#/media/File:%C5%BDi%C5%BEka_Jan-Coat_of_Arms.png </a:t>
            </a:r>
            <a:endParaRPr lang="cs-CZ" sz="1600" dirty="0" smtClean="0"/>
          </a:p>
          <a:p>
            <a:r>
              <a:rPr lang="cs-CZ" dirty="0" smtClean="0"/>
              <a:t>ČTYŘSMĚRKA – VLASTNÍ DÍLO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endParaRPr lang="cs-CZ" dirty="0"/>
          </a:p>
          <a:p>
            <a:pPr marL="0" indent="0">
              <a:buNone/>
            </a:pPr>
            <a:endParaRPr lang="cs-CZ" dirty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752360964"/>
      </p:ext>
    </p:extLst>
  </p:cSld>
  <p:clrMapOvr>
    <a:masterClrMapping/>
  </p:clrMapOvr>
</p:sld>
</file>

<file path=ppt/theme/theme1.xml><?xml version="1.0" encoding="utf-8"?>
<a:theme xmlns:a="http://schemas.openxmlformats.org/drawingml/2006/main" name="boxed_powerpoint_16x9_2012-08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Prezentace4" id="{FA648B46-5DFB-4817-A984-0EDF8C590859}" vid="{9C3AC370-3180-4625-AB9F-69495A826E3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d19d6491-b662-4d98-996c-1e38fe9d0183">
      <UserInfo>
        <DisplayName/>
        <AccountId xsi:nil="true"/>
        <AccountType/>
      </UserInfo>
    </SharedWithUsers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9CE513F370EBC24DB3058E48E01F3A2B" ma:contentTypeVersion="3" ma:contentTypeDescription="Vytvoří nový dokument" ma:contentTypeScope="" ma:versionID="4beace10c8a03a8acaf038bce8667a94">
  <xsd:schema xmlns:xsd="http://www.w3.org/2001/XMLSchema" xmlns:xs="http://www.w3.org/2001/XMLSchema" xmlns:p="http://schemas.microsoft.com/office/2006/metadata/properties" xmlns:ns2="d19d6491-b662-4d98-996c-1e38fe9d0183" targetNamespace="http://schemas.microsoft.com/office/2006/metadata/properties" ma:root="true" ma:fieldsID="04e8822fff4bd9123357aef9eb256e52" ns2:_="">
    <xsd:import namespace="d19d6491-b662-4d98-996c-1e38fe9d0183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ingHintHash" minOccurs="0"/>
                <xsd:element ref="ns2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9d6491-b662-4d98-996c-1e38fe9d0183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dílí se s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ingHintHash" ma:index="9" nillable="true" ma:displayName="Hodnota hash upozornění na sdílení" ma:internalName="SharingHintHash" ma:readOnly="true">
      <xsd:simpleType>
        <xsd:restriction base="dms:Text"/>
      </xsd:simpleType>
    </xsd:element>
    <xsd:element name="SharedWithDetails" ma:index="10" nillable="true" ma:displayName="Sdílené s podrobnostmi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 obsahu"/>
        <xsd:element ref="dc:title" minOccurs="0" maxOccurs="1" ma:index="4" ma:displayName="Nadpis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2F33400-E7C1-402A-9D11-37931DDB1730}">
  <ds:schemaRefs>
    <ds:schemaRef ds:uri="http://www.w3.org/XML/1998/namespace"/>
    <ds:schemaRef ds:uri="http://purl.org/dc/dcmitype/"/>
    <ds:schemaRef ds:uri="http://schemas.microsoft.com/office/2006/documentManagement/types"/>
    <ds:schemaRef ds:uri="http://purl.org/dc/elements/1.1/"/>
    <ds:schemaRef ds:uri="http://schemas.microsoft.com/office/infopath/2007/PartnerControls"/>
    <ds:schemaRef ds:uri="http://schemas.openxmlformats.org/package/2006/metadata/core-properties"/>
    <ds:schemaRef ds:uri="http://purl.org/dc/terms/"/>
    <ds:schemaRef ds:uri="d19d6491-b662-4d98-996c-1e38fe9d0183"/>
    <ds:schemaRef ds:uri="http://schemas.microsoft.com/office/2006/metadata/properties"/>
  </ds:schemaRefs>
</ds:datastoreItem>
</file>

<file path=customXml/itemProps2.xml><?xml version="1.0" encoding="utf-8"?>
<ds:datastoreItem xmlns:ds="http://schemas.openxmlformats.org/officeDocument/2006/customXml" ds:itemID="{5DAEA6EA-FC55-4291-A653-0CF25D5E1C3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9d6491-b662-4d98-996c-1e38fe9d018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2D0B5DD7-4F81-4539-BEEE-DE05DE870D9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117</TotalTime>
  <Words>369</Words>
  <Application>Microsoft Office PowerPoint</Application>
  <PresentationFormat>Předvádění na obrazovce (16:9)</PresentationFormat>
  <Paragraphs>114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boxed_powerpoint_16x9_2012-08</vt:lpstr>
      <vt:lpstr>  Dotkněte se inovací CZ.1.07/1.3.00/51.0024  </vt:lpstr>
      <vt:lpstr>Snímek 2</vt:lpstr>
      <vt:lpstr>Metodický pokyn</vt:lpstr>
      <vt:lpstr>Snímek 4</vt:lpstr>
      <vt:lpstr>Snímek 5</vt:lpstr>
      <vt:lpstr>Snímek 6</vt:lpstr>
      <vt:lpstr>Snímek 7</vt:lpstr>
      <vt:lpstr>Snímek 8</vt:lpstr>
      <vt:lpstr>POUŽITÉ INFORMAČNÍ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Účet Microsoft</dc:creator>
  <cp:lastModifiedBy>Dum</cp:lastModifiedBy>
  <cp:revision>22</cp:revision>
  <dcterms:created xsi:type="dcterms:W3CDTF">2014-10-07T08:27:59Z</dcterms:created>
  <dcterms:modified xsi:type="dcterms:W3CDTF">2015-06-20T15:56:12Z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0x0101009CE513F370EBC24DB3058E48E01F3A2B</vt:lpwstr>
  </property>
  <property fmtid="{D5CDD505-2E9C-101B-9397-08002B2CF9AE}" pid="3" name="IsMyDocuments">
    <vt:bool>true</vt:bool>
  </property>
</Properties>
</file>